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7"/>
  </p:notesMasterIdLst>
  <p:handoutMasterIdLst>
    <p:handoutMasterId r:id="rId48"/>
  </p:handoutMasterIdLst>
  <p:sldIdLst>
    <p:sldId id="270" r:id="rId4"/>
    <p:sldId id="734" r:id="rId5"/>
    <p:sldId id="2454" r:id="rId6"/>
    <p:sldId id="735" r:id="rId7"/>
    <p:sldId id="573" r:id="rId8"/>
    <p:sldId id="2475" r:id="rId9"/>
    <p:sldId id="2478" r:id="rId10"/>
    <p:sldId id="2476" r:id="rId11"/>
    <p:sldId id="2477" r:id="rId12"/>
    <p:sldId id="2480" r:id="rId13"/>
    <p:sldId id="2441" r:id="rId14"/>
    <p:sldId id="609" r:id="rId15"/>
    <p:sldId id="613" r:id="rId16"/>
    <p:sldId id="2466" r:id="rId17"/>
    <p:sldId id="616" r:id="rId18"/>
    <p:sldId id="759" r:id="rId19"/>
    <p:sldId id="761" r:id="rId20"/>
    <p:sldId id="621" r:id="rId21"/>
    <p:sldId id="2447" r:id="rId22"/>
    <p:sldId id="2471" r:id="rId23"/>
    <p:sldId id="2450" r:id="rId24"/>
    <p:sldId id="2451" r:id="rId25"/>
    <p:sldId id="2448" r:id="rId26"/>
    <p:sldId id="2449" r:id="rId27"/>
    <p:sldId id="2460" r:id="rId28"/>
    <p:sldId id="2461" r:id="rId29"/>
    <p:sldId id="2456" r:id="rId30"/>
    <p:sldId id="2455" r:id="rId31"/>
    <p:sldId id="2458" r:id="rId32"/>
    <p:sldId id="2443" r:id="rId33"/>
    <p:sldId id="596" r:id="rId34"/>
    <p:sldId id="597" r:id="rId35"/>
    <p:sldId id="600" r:id="rId36"/>
    <p:sldId id="2433" r:id="rId37"/>
    <p:sldId id="2436" r:id="rId38"/>
    <p:sldId id="2437" r:id="rId39"/>
    <p:sldId id="2438" r:id="rId40"/>
    <p:sldId id="2439" r:id="rId41"/>
    <p:sldId id="2440" r:id="rId42"/>
    <p:sldId id="2481" r:id="rId43"/>
    <p:sldId id="602" r:id="rId44"/>
    <p:sldId id="2442" r:id="rId45"/>
    <p:sldId id="2459" r:id="rId4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82" autoAdjust="0"/>
    <p:restoredTop sz="72503" autoAdjust="0"/>
  </p:normalViewPr>
  <p:slideViewPr>
    <p:cSldViewPr snapToGrid="0">
      <p:cViewPr varScale="1">
        <p:scale>
          <a:sx n="94" d="100"/>
          <a:sy n="94" d="100"/>
        </p:scale>
        <p:origin x="1716" y="9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mago\Documents\OA_EMS\10_Projects_\2021_41_2022_ASMethodology\05_PDCWG_09082021\02_2022_RRS_v3.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nmago\Documents\OA_EMS\10_Projects_\2021_41_2022_ASMethodology\07_WMWG_09222021\03_2022_NSRS_v8.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[02_2022_RRS_v3.xlsx]Charts!PivotTable1</c:name>
    <c:fmtId val="113"/>
  </c:pivotSource>
  <c:chart>
    <c:title>
      <c:tx>
        <c:strRef>
          <c:f>Charts!$U$1</c:f>
          <c:strCache>
            <c:ptCount val="1"/>
            <c:pt idx="0">
              <c:v>Responsive Reserve Requirement Comparison for January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890C58"/>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00AEC7"/>
          </a:solidFill>
          <a:ln>
            <a:noFill/>
          </a:ln>
          <a:effectLst/>
        </c:spPr>
        <c:marker>
          <c:symbol val="none"/>
        </c:marker>
      </c:pivotFmt>
      <c:pivotFmt>
        <c:idx val="4"/>
        <c:spPr>
          <a:solidFill>
            <a:srgbClr val="00AEC7"/>
          </a:solidFill>
          <a:ln>
            <a:noFill/>
          </a:ln>
          <a:effectLst/>
        </c:spPr>
        <c:marker>
          <c:symbol val="none"/>
        </c:marker>
      </c:pivotFmt>
      <c:pivotFmt>
        <c:idx val="5"/>
        <c:spPr>
          <a:pattFill prst="dkUpDiag">
            <a:fgClr>
              <a:srgbClr val="890C58"/>
            </a:fgClr>
            <a:bgClr>
              <a:schemeClr val="bg1"/>
            </a:bgClr>
          </a:pattFill>
          <a:ln>
            <a:noFill/>
          </a:ln>
          <a:effectLst/>
        </c:spPr>
        <c:marker>
          <c:symbol val="none"/>
        </c:marker>
      </c:pivotFmt>
      <c:pivotFmt>
        <c:idx val="6"/>
        <c:spPr>
          <a:solidFill>
            <a:srgbClr val="00AEC7"/>
          </a:solidFill>
          <a:ln>
            <a:noFill/>
          </a:ln>
          <a:effectLst/>
        </c:spPr>
        <c:marker>
          <c:symbol val="none"/>
        </c:marker>
      </c:pivotFmt>
      <c:pivotFmt>
        <c:idx val="7"/>
        <c:spPr>
          <a:solidFill>
            <a:srgbClr val="890C58"/>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Charts!$R$4</c:f>
              <c:strCache>
                <c:ptCount val="1"/>
                <c:pt idx="0">
                  <c:v>2021 (Dec Posting)</c:v>
                </c:pt>
              </c:strCache>
            </c:strRef>
          </c:tx>
          <c:spPr>
            <a:solidFill>
              <a:srgbClr val="00AEC7"/>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extLst>
            <c:ext xmlns:c16="http://schemas.microsoft.com/office/drawing/2014/chart" uri="{C3380CC4-5D6E-409C-BE32-E72D297353CC}">
              <c16:uniqueId val="{00000000-8157-419F-93EB-CC2D825B9437}"/>
            </c:ext>
          </c:extLst>
        </c:ser>
        <c:ser>
          <c:idx val="2"/>
          <c:order val="2"/>
          <c:tx>
            <c:strRef>
              <c:f>Charts!$T$4</c:f>
              <c:strCache>
                <c:ptCount val="1"/>
                <c:pt idx="0">
                  <c:v>2022 (Dec-2020 Methodology)</c:v>
                </c:pt>
              </c:strCache>
            </c:strRef>
          </c:tx>
          <c:spPr>
            <a:solidFill>
              <a:srgbClr val="890C58"/>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1-8157-419F-93EB-CC2D825B9437}"/>
            </c:ext>
          </c:extLst>
        </c:ser>
        <c:ser>
          <c:idx val="3"/>
          <c:order val="3"/>
          <c:tx>
            <c:strRef>
              <c:f>Charts!$U$4</c:f>
              <c:strCache>
                <c:ptCount val="1"/>
                <c:pt idx="0">
                  <c:v>2022 (2800 MW floor peak hours) </c:v>
                </c:pt>
              </c:strCache>
            </c:strRef>
          </c:tx>
          <c:spPr>
            <a:solidFill>
              <a:srgbClr val="5B6770"/>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2-8157-419F-93EB-CC2D825B9437}"/>
            </c:ext>
          </c:extLst>
        </c:ser>
        <c:dLbls>
          <c:showLegendKey val="0"/>
          <c:showVal val="0"/>
          <c:showCatName val="0"/>
          <c:showSerName val="0"/>
          <c:showPercent val="0"/>
          <c:showBubbleSize val="0"/>
        </c:dLbls>
        <c:gapWidth val="200"/>
        <c:axId val="610002624"/>
        <c:axId val="610003408"/>
      </c:barChart>
      <c:lineChart>
        <c:grouping val="standard"/>
        <c:varyColors val="0"/>
        <c:ser>
          <c:idx val="1"/>
          <c:order val="1"/>
          <c:tx>
            <c:strRef>
              <c:f>Charts!$S$4</c:f>
              <c:strCache>
                <c:ptCount val="1"/>
                <c:pt idx="0">
                  <c:v>2021 (July 12 Posting)</c:v>
                </c:pt>
              </c:strCache>
            </c:strRef>
          </c:tx>
          <c:spPr>
            <a:ln w="28575" cap="rnd">
              <a:noFill/>
              <a:round/>
            </a:ln>
            <a:effectLst/>
          </c:spPr>
          <c:marker>
            <c:symbol val="none"/>
          </c:marker>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smooth val="0"/>
          <c:extLst>
            <c:ext xmlns:c16="http://schemas.microsoft.com/office/drawing/2014/chart" uri="{C3380CC4-5D6E-409C-BE32-E72D297353CC}">
              <c16:uniqueId val="{00000003-8157-419F-93EB-CC2D825B9437}"/>
            </c:ext>
          </c:extLst>
        </c:ser>
        <c:dLbls>
          <c:showLegendKey val="0"/>
          <c:showVal val="0"/>
          <c:showCatName val="0"/>
          <c:showSerName val="0"/>
          <c:showPercent val="0"/>
          <c:showBubbleSize val="0"/>
        </c:dLbls>
        <c:marker val="1"/>
        <c:smooth val="0"/>
        <c:axId val="610002624"/>
        <c:axId val="610003408"/>
      </c:lineChart>
      <c:catAx>
        <c:axId val="61000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3408"/>
        <c:crosses val="autoZero"/>
        <c:auto val="1"/>
        <c:lblAlgn val="ctr"/>
        <c:lblOffset val="100"/>
        <c:noMultiLvlLbl val="0"/>
      </c:catAx>
      <c:valAx>
        <c:axId val="610003408"/>
        <c:scaling>
          <c:orientation val="minMax"/>
          <c:max val="35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2624"/>
        <c:crosses val="autoZero"/>
        <c:crossBetween val="between"/>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[03_2022_NSRS_v8.xlsx]Charts!PivotTable1</c:name>
    <c:fmtId val="112"/>
  </c:pivotSource>
  <c:chart>
    <c:title>
      <c:tx>
        <c:strRef>
          <c:f>Charts!$X$1</c:f>
          <c:strCache>
            <c:ptCount val="1"/>
            <c:pt idx="0">
              <c:v>Non-Spin Requirement Comparison for July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00AEC7"/>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890C58"/>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rgbClr val="FF82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6"/>
        <c:spPr>
          <a:solidFill>
            <a:schemeClr val="accent1"/>
          </a:solidFill>
          <a:ln w="28575" cap="rnd">
            <a:solidFill>
              <a:srgbClr val="003865"/>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0"/>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1"/>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2"/>
        <c:spPr>
          <a:solidFill>
            <a:srgbClr val="FF82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3"/>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4"/>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
        <c:spPr>
          <a:solidFill>
            <a:schemeClr val="accent1"/>
          </a:solidFill>
          <a:ln w="28575" cap="rnd">
            <a:solidFill>
              <a:srgbClr val="FF8200"/>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
        <c:spPr>
          <a:solidFill>
            <a:schemeClr val="accent1"/>
          </a:solidFill>
          <a:ln w="28575" cap="rnd">
            <a:solidFill>
              <a:srgbClr val="003865"/>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
        <c:spPr>
          <a:solidFill>
            <a:srgbClr val="00AEC7"/>
          </a:solidFill>
          <a:ln>
            <a:noFill/>
          </a:ln>
          <a:effectLst/>
        </c:spPr>
      </c:pivotFmt>
      <c:pivotFmt>
        <c:idx val="50"/>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1"/>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2"/>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
        <c:spPr>
          <a:solidFill>
            <a:schemeClr val="accent1"/>
          </a:solidFill>
          <a:ln w="28575" cap="rnd">
            <a:solidFill>
              <a:srgbClr val="FF8200"/>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4"/>
        <c:spPr>
          <a:solidFill>
            <a:schemeClr val="accent1"/>
          </a:solidFill>
          <a:ln w="28575" cap="rnd">
            <a:solidFill>
              <a:srgbClr val="003865"/>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7"/>
        <c:spPr>
          <a:solidFill>
            <a:srgbClr val="685B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8"/>
        <c:spPr>
          <a:solidFill>
            <a:schemeClr val="accent1"/>
          </a:solidFill>
          <a:ln w="28575" cap="rnd">
            <a:solidFill>
              <a:srgbClr val="FF8200"/>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9"/>
        <c:spPr>
          <a:solidFill>
            <a:schemeClr val="accent1"/>
          </a:solidFill>
          <a:ln w="28575" cap="rnd">
            <a:solidFill>
              <a:srgbClr val="003865"/>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7.4574286094163181E-2"/>
          <c:y val="0.3120718904039434"/>
          <c:w val="0.90891539495649343"/>
          <c:h val="0.58430344834944414"/>
        </c:manualLayout>
      </c:layout>
      <c:barChart>
        <c:barDir val="col"/>
        <c:grouping val="clustered"/>
        <c:varyColors val="0"/>
        <c:ser>
          <c:idx val="1"/>
          <c:order val="1"/>
          <c:tx>
            <c:strRef>
              <c:f>Charts!$X$1</c:f>
              <c:strCache>
                <c:ptCount val="1"/>
                <c:pt idx="0">
                  <c:v>2021 (Dec 2020 Posting)</c:v>
                </c:pt>
              </c:strCache>
            </c:strRef>
          </c:tx>
          <c:spPr>
            <a:solidFill>
              <a:srgbClr val="00AEC7"/>
            </a:solidFill>
            <a:ln>
              <a:noFill/>
            </a:ln>
            <a:effectLst/>
          </c:spPr>
          <c:invertIfNegative val="0"/>
          <c:cat>
            <c:strRef>
              <c:f>Charts!$X$1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Charts!$X$1</c:f>
              <c:numCache>
                <c:formatCode>General</c:formatCode>
                <c:ptCount val="24"/>
                <c:pt idx="0">
                  <c:v>1110</c:v>
                </c:pt>
                <c:pt idx="1">
                  <c:v>1110</c:v>
                </c:pt>
                <c:pt idx="2">
                  <c:v>1245</c:v>
                </c:pt>
                <c:pt idx="3">
                  <c:v>1245</c:v>
                </c:pt>
                <c:pt idx="4">
                  <c:v>1245</c:v>
                </c:pt>
                <c:pt idx="5">
                  <c:v>1245</c:v>
                </c:pt>
                <c:pt idx="6">
                  <c:v>1577</c:v>
                </c:pt>
                <c:pt idx="7">
                  <c:v>1577</c:v>
                </c:pt>
                <c:pt idx="8">
                  <c:v>1577</c:v>
                </c:pt>
                <c:pt idx="9">
                  <c:v>1577</c:v>
                </c:pt>
                <c:pt idx="10">
                  <c:v>1599</c:v>
                </c:pt>
                <c:pt idx="11">
                  <c:v>1599</c:v>
                </c:pt>
                <c:pt idx="12">
                  <c:v>1599</c:v>
                </c:pt>
                <c:pt idx="13">
                  <c:v>1599</c:v>
                </c:pt>
                <c:pt idx="14">
                  <c:v>1406</c:v>
                </c:pt>
                <c:pt idx="15">
                  <c:v>1406</c:v>
                </c:pt>
                <c:pt idx="16">
                  <c:v>1406</c:v>
                </c:pt>
                <c:pt idx="17">
                  <c:v>1406</c:v>
                </c:pt>
                <c:pt idx="18">
                  <c:v>1276</c:v>
                </c:pt>
                <c:pt idx="19">
                  <c:v>1276</c:v>
                </c:pt>
                <c:pt idx="20">
                  <c:v>1276</c:v>
                </c:pt>
                <c:pt idx="21">
                  <c:v>1276</c:v>
                </c:pt>
                <c:pt idx="22">
                  <c:v>1110</c:v>
                </c:pt>
                <c:pt idx="23">
                  <c:v>1110</c:v>
                </c:pt>
              </c:numCache>
            </c:numRef>
          </c:val>
          <c:extLst>
            <c:ext xmlns:c16="http://schemas.microsoft.com/office/drawing/2014/chart" uri="{C3380CC4-5D6E-409C-BE32-E72D297353CC}">
              <c16:uniqueId val="{00000000-555E-4ACD-A7AB-BF5A60C1681E}"/>
            </c:ext>
          </c:extLst>
        </c:ser>
        <c:ser>
          <c:idx val="2"/>
          <c:order val="2"/>
          <c:tx>
            <c:strRef>
              <c:f>Charts!$X$1</c:f>
              <c:strCache>
                <c:ptCount val="1"/>
                <c:pt idx="0">
                  <c:v>2022 (Dec 2020 Method)</c:v>
                </c:pt>
              </c:strCache>
            </c:strRef>
          </c:tx>
          <c:spPr>
            <a:solidFill>
              <a:srgbClr val="890C58"/>
            </a:solidFill>
            <a:ln>
              <a:noFill/>
            </a:ln>
            <a:effectLst/>
          </c:spPr>
          <c:invertIfNegative val="0"/>
          <c:cat>
            <c:strRef>
              <c:f>Charts!$X$1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Charts!$X$1</c:f>
              <c:numCache>
                <c:formatCode>General</c:formatCode>
                <c:ptCount val="24"/>
                <c:pt idx="0">
                  <c:v>1358</c:v>
                </c:pt>
                <c:pt idx="1">
                  <c:v>1358</c:v>
                </c:pt>
                <c:pt idx="2">
                  <c:v>1369</c:v>
                </c:pt>
                <c:pt idx="3">
                  <c:v>1369</c:v>
                </c:pt>
                <c:pt idx="4">
                  <c:v>1369</c:v>
                </c:pt>
                <c:pt idx="5">
                  <c:v>1369</c:v>
                </c:pt>
                <c:pt idx="6">
                  <c:v>2356</c:v>
                </c:pt>
                <c:pt idx="7">
                  <c:v>2356</c:v>
                </c:pt>
                <c:pt idx="8">
                  <c:v>2356</c:v>
                </c:pt>
                <c:pt idx="9">
                  <c:v>2356</c:v>
                </c:pt>
                <c:pt idx="10">
                  <c:v>1658</c:v>
                </c:pt>
                <c:pt idx="11">
                  <c:v>1658</c:v>
                </c:pt>
                <c:pt idx="12">
                  <c:v>1658</c:v>
                </c:pt>
                <c:pt idx="13">
                  <c:v>1658</c:v>
                </c:pt>
                <c:pt idx="14">
                  <c:v>1540</c:v>
                </c:pt>
                <c:pt idx="15">
                  <c:v>1540</c:v>
                </c:pt>
                <c:pt idx="16">
                  <c:v>1540</c:v>
                </c:pt>
                <c:pt idx="17">
                  <c:v>1540</c:v>
                </c:pt>
                <c:pt idx="18">
                  <c:v>1299</c:v>
                </c:pt>
                <c:pt idx="19">
                  <c:v>1299</c:v>
                </c:pt>
                <c:pt idx="20">
                  <c:v>1299</c:v>
                </c:pt>
                <c:pt idx="21">
                  <c:v>1299</c:v>
                </c:pt>
                <c:pt idx="22">
                  <c:v>1358</c:v>
                </c:pt>
                <c:pt idx="23">
                  <c:v>1358</c:v>
                </c:pt>
              </c:numCache>
            </c:numRef>
          </c:val>
          <c:extLst>
            <c:ext xmlns:c16="http://schemas.microsoft.com/office/drawing/2014/chart" uri="{C3380CC4-5D6E-409C-BE32-E72D297353CC}">
              <c16:uniqueId val="{00000001-555E-4ACD-A7AB-BF5A60C1681E}"/>
            </c:ext>
          </c:extLst>
        </c:ser>
        <c:ser>
          <c:idx val="3"/>
          <c:order val="3"/>
          <c:tx>
            <c:strRef>
              <c:f>Charts!$X$1</c:f>
              <c:strCache>
                <c:ptCount val="1"/>
                <c:pt idx="0">
                  <c:v>2022 (Proposed)</c:v>
                </c:pt>
              </c:strCache>
            </c:strRef>
          </c:tx>
          <c:spPr>
            <a:solidFill>
              <a:srgbClr val="685BC7"/>
            </a:solidFill>
            <a:ln>
              <a:noFill/>
            </a:ln>
            <a:effectLst/>
          </c:spPr>
          <c:invertIfNegative val="0"/>
          <c:cat>
            <c:strRef>
              <c:f>Charts!$X$1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Charts!$X$1</c:f>
              <c:numCache>
                <c:formatCode>General</c:formatCode>
                <c:ptCount val="24"/>
                <c:pt idx="0">
                  <c:v>3423</c:v>
                </c:pt>
                <c:pt idx="1">
                  <c:v>3423</c:v>
                </c:pt>
                <c:pt idx="2">
                  <c:v>3314</c:v>
                </c:pt>
                <c:pt idx="3">
                  <c:v>3314</c:v>
                </c:pt>
                <c:pt idx="4">
                  <c:v>3314</c:v>
                </c:pt>
                <c:pt idx="5">
                  <c:v>3314</c:v>
                </c:pt>
                <c:pt idx="6">
                  <c:v>4083</c:v>
                </c:pt>
                <c:pt idx="7">
                  <c:v>4083</c:v>
                </c:pt>
                <c:pt idx="8">
                  <c:v>4083</c:v>
                </c:pt>
                <c:pt idx="9">
                  <c:v>4083</c:v>
                </c:pt>
                <c:pt idx="10">
                  <c:v>4273</c:v>
                </c:pt>
                <c:pt idx="11">
                  <c:v>4273</c:v>
                </c:pt>
                <c:pt idx="12">
                  <c:v>4293</c:v>
                </c:pt>
                <c:pt idx="13">
                  <c:v>4293</c:v>
                </c:pt>
                <c:pt idx="14">
                  <c:v>3501</c:v>
                </c:pt>
                <c:pt idx="15">
                  <c:v>3501</c:v>
                </c:pt>
                <c:pt idx="16">
                  <c:v>3501</c:v>
                </c:pt>
                <c:pt idx="17">
                  <c:v>3501</c:v>
                </c:pt>
                <c:pt idx="18">
                  <c:v>3733</c:v>
                </c:pt>
                <c:pt idx="19">
                  <c:v>3733</c:v>
                </c:pt>
                <c:pt idx="20">
                  <c:v>3733</c:v>
                </c:pt>
                <c:pt idx="21">
                  <c:v>3733</c:v>
                </c:pt>
                <c:pt idx="22">
                  <c:v>3745</c:v>
                </c:pt>
                <c:pt idx="23">
                  <c:v>3745</c:v>
                </c:pt>
              </c:numCache>
            </c:numRef>
          </c:val>
          <c:extLst>
            <c:ext xmlns:c16="http://schemas.microsoft.com/office/drawing/2014/chart" uri="{C3380CC4-5D6E-409C-BE32-E72D297353CC}">
              <c16:uniqueId val="{00000002-555E-4ACD-A7AB-BF5A60C1681E}"/>
            </c:ext>
          </c:extLst>
        </c:ser>
        <c:dLbls>
          <c:showLegendKey val="0"/>
          <c:showVal val="0"/>
          <c:showCatName val="0"/>
          <c:showSerName val="0"/>
          <c:showPercent val="0"/>
          <c:showBubbleSize val="0"/>
        </c:dLbls>
        <c:gapWidth val="200"/>
        <c:axId val="577117816"/>
        <c:axId val="577115072"/>
      </c:barChart>
      <c:lineChart>
        <c:grouping val="standard"/>
        <c:varyColors val="0"/>
        <c:ser>
          <c:idx val="0"/>
          <c:order val="0"/>
          <c:tx>
            <c:strRef>
              <c:f>Charts!$X$1</c:f>
              <c:strCache>
                <c:ptCount val="1"/>
                <c:pt idx="0">
                  <c:v>2021 (Intra year Postings)</c:v>
                </c:pt>
              </c:strCache>
            </c:strRef>
          </c:tx>
          <c:spPr>
            <a:ln w="28575" cap="rnd">
              <a:solidFill>
                <a:srgbClr val="FF8200"/>
              </a:solidFill>
              <a:round/>
            </a:ln>
            <a:effectLst/>
          </c:spPr>
          <c:marker>
            <c:symbol val="none"/>
          </c:marker>
          <c:cat>
            <c:strRef>
              <c:f>Charts!$X$1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Charts!$X$1</c:f>
              <c:numCache>
                <c:formatCode>General</c:formatCode>
                <c:ptCount val="24"/>
                <c:pt idx="0">
                  <c:v>3835</c:v>
                </c:pt>
                <c:pt idx="1">
                  <c:v>3876</c:v>
                </c:pt>
                <c:pt idx="2">
                  <c:v>3789</c:v>
                </c:pt>
                <c:pt idx="3">
                  <c:v>3756</c:v>
                </c:pt>
                <c:pt idx="4">
                  <c:v>3712</c:v>
                </c:pt>
                <c:pt idx="5">
                  <c:v>3631</c:v>
                </c:pt>
                <c:pt idx="6">
                  <c:v>3676</c:v>
                </c:pt>
                <c:pt idx="7">
                  <c:v>3661</c:v>
                </c:pt>
                <c:pt idx="8">
                  <c:v>3609</c:v>
                </c:pt>
                <c:pt idx="9">
                  <c:v>3521</c:v>
                </c:pt>
                <c:pt idx="10">
                  <c:v>3628</c:v>
                </c:pt>
                <c:pt idx="11">
                  <c:v>3631</c:v>
                </c:pt>
                <c:pt idx="12">
                  <c:v>3709</c:v>
                </c:pt>
                <c:pt idx="13">
                  <c:v>3753</c:v>
                </c:pt>
                <c:pt idx="14">
                  <c:v>3328</c:v>
                </c:pt>
                <c:pt idx="15">
                  <c:v>3382</c:v>
                </c:pt>
                <c:pt idx="16">
                  <c:v>3405</c:v>
                </c:pt>
                <c:pt idx="17">
                  <c:v>3411</c:v>
                </c:pt>
                <c:pt idx="18">
                  <c:v>3461</c:v>
                </c:pt>
                <c:pt idx="19">
                  <c:v>3501</c:v>
                </c:pt>
                <c:pt idx="20">
                  <c:v>3484</c:v>
                </c:pt>
                <c:pt idx="21">
                  <c:v>3552</c:v>
                </c:pt>
                <c:pt idx="22">
                  <c:v>3813</c:v>
                </c:pt>
                <c:pt idx="23">
                  <c:v>3922</c:v>
                </c:pt>
              </c:numCache>
            </c:numRef>
          </c:val>
          <c:smooth val="0"/>
          <c:extLst>
            <c:ext xmlns:c16="http://schemas.microsoft.com/office/drawing/2014/chart" uri="{C3380CC4-5D6E-409C-BE32-E72D297353CC}">
              <c16:uniqueId val="{00000003-555E-4ACD-A7AB-BF5A60C1681E}"/>
            </c:ext>
          </c:extLst>
        </c:ser>
        <c:ser>
          <c:idx val="4"/>
          <c:order val="4"/>
          <c:tx>
            <c:strRef>
              <c:f>Charts!$X$1</c:f>
              <c:strCache>
                <c:ptCount val="1"/>
                <c:pt idx="0">
                  <c:v>2022 (6500 Method)</c:v>
                </c:pt>
              </c:strCache>
            </c:strRef>
          </c:tx>
          <c:spPr>
            <a:ln w="28575" cap="rnd">
              <a:solidFill>
                <a:srgbClr val="003865"/>
              </a:solidFill>
              <a:round/>
            </a:ln>
            <a:effectLst/>
          </c:spPr>
          <c:marker>
            <c:symbol val="none"/>
          </c:marker>
          <c:cat>
            <c:strRef>
              <c:f>Charts!$X$1</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Charts!$X$1</c:f>
              <c:numCache>
                <c:formatCode>General</c:formatCode>
                <c:ptCount val="24"/>
                <c:pt idx="0">
                  <c:v>5019.4633334025739</c:v>
                </c:pt>
                <c:pt idx="1">
                  <c:v>5062.1213333760697</c:v>
                </c:pt>
                <c:pt idx="2">
                  <c:v>5039.1140000760552</c:v>
                </c:pt>
                <c:pt idx="3">
                  <c:v>5005.1480000451211</c:v>
                </c:pt>
                <c:pt idx="4">
                  <c:v>4960.6888887981577</c:v>
                </c:pt>
                <c:pt idx="5">
                  <c:v>4890.7020001225173</c:v>
                </c:pt>
                <c:pt idx="6">
                  <c:v>4820.0955554554857</c:v>
                </c:pt>
                <c:pt idx="7">
                  <c:v>4859.6493332748614</c:v>
                </c:pt>
                <c:pt idx="8">
                  <c:v>4841.2399999638401</c:v>
                </c:pt>
                <c:pt idx="9">
                  <c:v>4640.2438892282544</c:v>
                </c:pt>
                <c:pt idx="10">
                  <c:v>4591.5560556545852</c:v>
                </c:pt>
                <c:pt idx="11">
                  <c:v>4578.8800008744001</c:v>
                </c:pt>
                <c:pt idx="12">
                  <c:v>4664.0888338702416</c:v>
                </c:pt>
                <c:pt idx="13">
                  <c:v>4711.600000448525</c:v>
                </c:pt>
                <c:pt idx="14">
                  <c:v>4772.999999910593</c:v>
                </c:pt>
                <c:pt idx="15">
                  <c:v>4800.415000015746</c:v>
                </c:pt>
                <c:pt idx="16">
                  <c:v>4820.6800004690886</c:v>
                </c:pt>
                <c:pt idx="17">
                  <c:v>4827.6000003069639</c:v>
                </c:pt>
                <c:pt idx="18">
                  <c:v>4899.6800000965595</c:v>
                </c:pt>
                <c:pt idx="19">
                  <c:v>4843.4359999746084</c:v>
                </c:pt>
                <c:pt idx="20">
                  <c:v>4905.799999922514</c:v>
                </c:pt>
                <c:pt idx="21">
                  <c:v>5092.8766666059691</c:v>
                </c:pt>
                <c:pt idx="22">
                  <c:v>5033.146666616698</c:v>
                </c:pt>
                <c:pt idx="23">
                  <c:v>5116.6382223401215</c:v>
                </c:pt>
              </c:numCache>
            </c:numRef>
          </c:val>
          <c:smooth val="0"/>
          <c:extLst>
            <c:ext xmlns:c16="http://schemas.microsoft.com/office/drawing/2014/chart" uri="{C3380CC4-5D6E-409C-BE32-E72D297353CC}">
              <c16:uniqueId val="{00000004-555E-4ACD-A7AB-BF5A60C1681E}"/>
            </c:ext>
          </c:extLst>
        </c:ser>
        <c:dLbls>
          <c:showLegendKey val="0"/>
          <c:showVal val="0"/>
          <c:showCatName val="0"/>
          <c:showSerName val="0"/>
          <c:showPercent val="0"/>
          <c:showBubbleSize val="0"/>
        </c:dLbls>
        <c:marker val="1"/>
        <c:smooth val="0"/>
        <c:axId val="577117816"/>
        <c:axId val="577115072"/>
      </c:lineChart>
      <c:catAx>
        <c:axId val="577117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577115072"/>
        <c:crosses val="autoZero"/>
        <c:auto val="1"/>
        <c:lblAlgn val="ctr"/>
        <c:lblOffset val="100"/>
        <c:noMultiLvlLbl val="0"/>
      </c:catAx>
      <c:valAx>
        <c:axId val="5771150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577117816"/>
        <c:crosses val="autoZero"/>
        <c:crossBetween val="between"/>
      </c:valAx>
      <c:spPr>
        <a:noFill/>
        <a:ln>
          <a:noFill/>
        </a:ln>
        <a:effectLst/>
      </c:spPr>
    </c:plotArea>
    <c:legend>
      <c:legendPos val="t"/>
      <c:layout>
        <c:manualLayout>
          <c:xMode val="edge"/>
          <c:yMode val="edge"/>
          <c:x val="4.5292874975993845E-2"/>
          <c:y val="0.1209349593495935"/>
          <c:w val="0.91691894047953204"/>
          <c:h val="0.1501963169237991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9/21/2021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9/21/2021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HE11-18 is</a:t>
            </a:r>
            <a:r>
              <a:rPr lang="en-US" baseline="0" dirty="0"/>
              <a:t> 79 MW. </a:t>
            </a:r>
            <a:r>
              <a:rPr lang="en-US" dirty="0"/>
              <a:t>No Change between red and gray</a:t>
            </a:r>
          </a:p>
          <a:p>
            <a:pPr defTabSz="966612">
              <a:defRPr/>
            </a:pPr>
            <a:r>
              <a:rPr lang="en-US" dirty="0"/>
              <a:t>On an average decrease</a:t>
            </a:r>
            <a:r>
              <a:rPr lang="en-US" baseline="0" dirty="0"/>
              <a:t> between blue and red/gray of 26 MW</a:t>
            </a:r>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HE11-14 is</a:t>
            </a:r>
            <a:r>
              <a:rPr lang="en-US" baseline="0" dirty="0"/>
              <a:t> 222 MW. </a:t>
            </a:r>
            <a:r>
              <a:rPr lang="en-US" dirty="0"/>
              <a:t>Max Change between red and gray in HE15-22 is</a:t>
            </a:r>
            <a:r>
              <a:rPr lang="en-US" baseline="0" dirty="0"/>
              <a:t> 17 MW.</a:t>
            </a:r>
          </a:p>
          <a:p>
            <a:pPr defTabSz="966612">
              <a:defRPr/>
            </a:pPr>
            <a:r>
              <a:rPr lang="en-US" dirty="0"/>
              <a:t>On an average increase</a:t>
            </a:r>
            <a:r>
              <a:rPr lang="en-US" baseline="0" dirty="0"/>
              <a:t> </a:t>
            </a:r>
            <a:r>
              <a:rPr lang="en-US" dirty="0"/>
              <a:t>between blue and gray </a:t>
            </a:r>
            <a:r>
              <a:rPr lang="en-US" baseline="0" dirty="0"/>
              <a:t>of 145 MW</a:t>
            </a:r>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gray in HE1-2 &amp; HE23-24 is</a:t>
            </a:r>
            <a:r>
              <a:rPr lang="en-US" baseline="0" dirty="0"/>
              <a:t> 52 MW. </a:t>
            </a:r>
          </a:p>
          <a:p>
            <a:pPr defTabSz="966612">
              <a:defRPr/>
            </a:pPr>
            <a:r>
              <a:rPr lang="en-US" dirty="0"/>
              <a:t>On an average increase</a:t>
            </a:r>
            <a:r>
              <a:rPr lang="en-US" baseline="0" dirty="0"/>
              <a:t> blue and gray of 9 MW</a:t>
            </a:r>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1367124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an average</a:t>
            </a:r>
            <a:r>
              <a:rPr lang="en-US" baseline="0" dirty="0"/>
              <a:t> blue and red/gray are fairly similar.</a:t>
            </a:r>
            <a:endParaRPr lang="en-US" dirty="0"/>
          </a:p>
          <a:p>
            <a:r>
              <a:rPr lang="en-US" dirty="0"/>
              <a:t>On an average largest</a:t>
            </a:r>
            <a:r>
              <a:rPr lang="en-US" baseline="0" dirty="0"/>
              <a:t>  increase between blue and gray is 172 MW in June</a:t>
            </a:r>
          </a:p>
          <a:p>
            <a:pPr defTabSz="966612">
              <a:defRPr/>
            </a:pP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4137139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235404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61961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1708388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3297250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1255868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3032 MW. </a:t>
            </a:r>
          </a:p>
          <a:p>
            <a:pPr defTabSz="966612">
              <a:defRPr/>
            </a:pPr>
            <a:r>
              <a:rPr lang="en-US" baseline="0" dirty="0"/>
              <a:t>Largest value 5117 MW in HE15-18. </a:t>
            </a:r>
          </a:p>
          <a:p>
            <a:pPr defTabSz="966612">
              <a:defRPr/>
            </a:pPr>
            <a:r>
              <a:rPr lang="en-US" dirty="0"/>
              <a:t>On an average increase</a:t>
            </a:r>
            <a:r>
              <a:rPr lang="en-US" baseline="0" dirty="0"/>
              <a:t> of 2361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1066124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HE23-24 is</a:t>
            </a:r>
            <a:r>
              <a:rPr lang="en-US" baseline="0" dirty="0"/>
              <a:t> 2218 MW. </a:t>
            </a:r>
          </a:p>
          <a:p>
            <a:pPr defTabSz="966612">
              <a:defRPr/>
            </a:pPr>
            <a:r>
              <a:rPr lang="en-US" baseline="0" dirty="0"/>
              <a:t>Largest value 4311 MW in HE15-18. </a:t>
            </a:r>
          </a:p>
          <a:p>
            <a:pPr defTabSz="966612">
              <a:defRPr/>
            </a:pPr>
            <a:r>
              <a:rPr lang="en-US" dirty="0"/>
              <a:t>On an average increase</a:t>
            </a:r>
            <a:r>
              <a:rPr lang="en-US" baseline="0" dirty="0"/>
              <a:t> of 1804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2947442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HE23-24 is</a:t>
            </a:r>
            <a:r>
              <a:rPr lang="en-US" baseline="0" dirty="0"/>
              <a:t> 2369 MW. </a:t>
            </a:r>
          </a:p>
          <a:p>
            <a:pPr defTabSz="966612">
              <a:defRPr/>
            </a:pPr>
            <a:r>
              <a:rPr lang="en-US" baseline="0" dirty="0"/>
              <a:t>Largest value 4394 MW in HE7-10. </a:t>
            </a:r>
          </a:p>
          <a:p>
            <a:pPr defTabSz="966612">
              <a:defRPr/>
            </a:pPr>
            <a:r>
              <a:rPr lang="en-US" dirty="0"/>
              <a:t>On an average increase</a:t>
            </a:r>
            <a:r>
              <a:rPr lang="en-US" baseline="0" dirty="0"/>
              <a:t> of 2023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1545630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37</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38</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HE13-14 is</a:t>
            </a:r>
            <a:r>
              <a:rPr lang="en-US" baseline="0" dirty="0"/>
              <a:t> 2635 MW. </a:t>
            </a:r>
          </a:p>
          <a:p>
            <a:pPr defTabSz="966612">
              <a:defRPr/>
            </a:pPr>
            <a:r>
              <a:rPr lang="en-US" baseline="0" dirty="0"/>
              <a:t>Largest value 4293 MW in HE13,14. </a:t>
            </a:r>
          </a:p>
          <a:p>
            <a:pPr defTabSz="966612">
              <a:defRPr/>
            </a:pPr>
            <a:r>
              <a:rPr lang="en-US" dirty="0"/>
              <a:t>On an average increase</a:t>
            </a:r>
            <a:r>
              <a:rPr lang="en-US" baseline="0" dirty="0"/>
              <a:t> of 2153 MW</a:t>
            </a:r>
          </a:p>
          <a:p>
            <a:pPr defTabSz="966612">
              <a:defRPr/>
            </a:pPr>
            <a:endParaRPr lang="en-US" baseline="0" dirty="0"/>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39</a:t>
            </a:fld>
            <a:endParaRPr lang="en-US"/>
          </a:p>
        </p:txBody>
      </p:sp>
    </p:spTree>
    <p:extLst>
      <p:ext uri="{BB962C8B-B14F-4D97-AF65-F5344CB8AC3E}">
        <p14:creationId xmlns:p14="http://schemas.microsoft.com/office/powerpoint/2010/main" val="598693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HE1-2&amp;23-24 is</a:t>
            </a:r>
            <a:r>
              <a:rPr lang="en-US" baseline="0" dirty="0"/>
              <a:t> 2679 MW. </a:t>
            </a:r>
          </a:p>
          <a:p>
            <a:pPr defTabSz="966612">
              <a:defRPr/>
            </a:pPr>
            <a:r>
              <a:rPr lang="en-US" baseline="0" dirty="0"/>
              <a:t>Largest value 4304 MW in HE13,14. </a:t>
            </a:r>
          </a:p>
          <a:p>
            <a:pPr defTabSz="966612">
              <a:defRPr/>
            </a:pPr>
            <a:r>
              <a:rPr lang="en-US" dirty="0"/>
              <a:t>On an average increase</a:t>
            </a:r>
            <a:r>
              <a:rPr lang="en-US" baseline="0" dirty="0"/>
              <a:t> of 2095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40</a:t>
            </a:fld>
            <a:endParaRPr lang="en-US"/>
          </a:p>
        </p:txBody>
      </p:sp>
    </p:spTree>
    <p:extLst>
      <p:ext uri="{BB962C8B-B14F-4D97-AF65-F5344CB8AC3E}">
        <p14:creationId xmlns:p14="http://schemas.microsoft.com/office/powerpoint/2010/main" val="2612611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41</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a:t>
            </a:r>
          </a:p>
          <a:p>
            <a:pPr defTabSz="966612">
              <a:defRPr/>
            </a:pPr>
            <a:r>
              <a:rPr lang="en-US" dirty="0"/>
              <a:t>Avg</a:t>
            </a:r>
            <a:r>
              <a:rPr lang="en-US" baseline="0" dirty="0"/>
              <a:t> Reg Down adjustment for wind is 4.15 MW</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120211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209 MW in HE17. Daily Average increase is ~39 MW.</a:t>
            </a:r>
          </a:p>
          <a:p>
            <a:pPr defTabSz="966612">
              <a:defRPr/>
            </a:pPr>
            <a:r>
              <a:rPr lang="en-US" baseline="0" dirty="0"/>
              <a:t>Largest change in Reg Down is 194 MW in HE10. Daily Average increase is ~47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846876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327301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9/21/2021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image" Target="../media/image34.emf"/></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8.emf"/><Relationship Id="rId4" Type="http://schemas.openxmlformats.org/officeDocument/2006/relationships/image" Target="../media/image37.emf"/></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WMWG</a:t>
            </a:r>
          </a:p>
          <a:p>
            <a:r>
              <a:rPr lang="en-US" dirty="0"/>
              <a:t>September 22,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98ED2-125E-4800-B109-A5F746599820}"/>
              </a:ext>
            </a:extLst>
          </p:cNvPr>
          <p:cNvSpPr>
            <a:spLocks noGrp="1"/>
          </p:cNvSpPr>
          <p:nvPr>
            <p:ph type="title"/>
          </p:nvPr>
        </p:nvSpPr>
        <p:spPr/>
        <p:txBody>
          <a:bodyPr/>
          <a:lstStyle/>
          <a:p>
            <a:r>
              <a:rPr lang="en-US" sz="2400" dirty="0"/>
              <a:t>Regulation Exhaustion – Evening Hours June/July 2021</a:t>
            </a:r>
          </a:p>
        </p:txBody>
      </p:sp>
      <p:sp>
        <p:nvSpPr>
          <p:cNvPr id="12" name="Content Placeholder 11">
            <a:extLst>
              <a:ext uri="{FF2B5EF4-FFF2-40B4-BE49-F238E27FC236}">
                <a16:creationId xmlns:a16="http://schemas.microsoft.com/office/drawing/2014/main" id="{68820313-BB2A-4ABA-AC54-72E567CC9B74}"/>
              </a:ext>
            </a:extLst>
          </p:cNvPr>
          <p:cNvSpPr>
            <a:spLocks noGrp="1"/>
          </p:cNvSpPr>
          <p:nvPr>
            <p:ph idx="1"/>
          </p:nvPr>
        </p:nvSpPr>
        <p:spPr/>
        <p:txBody>
          <a:bodyPr/>
          <a:lstStyle/>
          <a:p>
            <a:r>
              <a:rPr lang="en-US" sz="1600" dirty="0"/>
              <a:t>ERCOT analyzed the net load data from HE18 through HE21 in June and July wherein there were relatively more 5-min intervals when Regulation Up was exhausted. A few things to note are, </a:t>
            </a:r>
          </a:p>
          <a:p>
            <a:pPr lvl="1"/>
            <a:r>
              <a:rPr lang="en-US" sz="1400" dirty="0"/>
              <a:t>SCR811 was implemented on June 1, 2021. Following this ERCOT began accounting for forecasted solar ramps in Generation to be Dispatched (GTBD). </a:t>
            </a:r>
          </a:p>
          <a:p>
            <a:pPr lvl="2"/>
            <a:r>
              <a:rPr lang="en-US" sz="1200" dirty="0"/>
              <a:t>The solar component in GTBD during this time was capped at 20 MW/min.</a:t>
            </a:r>
          </a:p>
          <a:p>
            <a:pPr lvl="1"/>
            <a:r>
              <a:rPr lang="en-US" sz="1400" dirty="0"/>
              <a:t>The largest solar down ramp during these hours were between 70 and 80 MW/min. The median solar down ramp in the same time frame varied between 20 and 40 MW/min.</a:t>
            </a:r>
          </a:p>
          <a:p>
            <a:pPr lvl="1"/>
            <a:r>
              <a:rPr lang="en-US" sz="1400" dirty="0"/>
              <a:t>As a result, there were intervals wherein actual solar ramps far exceeded the forecasted solar ramp included in GTBD. In these intervals Regulation Up was deployed to maintain frequency.</a:t>
            </a:r>
          </a:p>
          <a:p>
            <a:pPr lvl="1"/>
            <a:r>
              <a:rPr lang="en-US" sz="1400" dirty="0"/>
              <a:t>On September 2, 2021, the cap for solar forecast in GTBD was raised to 30 MW/min. </a:t>
            </a:r>
          </a:p>
        </p:txBody>
      </p:sp>
      <p:sp>
        <p:nvSpPr>
          <p:cNvPr id="4" name="Slide Number Placeholder 3">
            <a:extLst>
              <a:ext uri="{FF2B5EF4-FFF2-40B4-BE49-F238E27FC236}">
                <a16:creationId xmlns:a16="http://schemas.microsoft.com/office/drawing/2014/main" id="{9E8AA9B1-0792-463C-A018-3FD97A3D876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13" name="Picture 12">
            <a:extLst>
              <a:ext uri="{FF2B5EF4-FFF2-40B4-BE49-F238E27FC236}">
                <a16:creationId xmlns:a16="http://schemas.microsoft.com/office/drawing/2014/main" id="{46F1CB72-5A9F-43A4-9688-9B3B6F348B0D}"/>
              </a:ext>
            </a:extLst>
          </p:cNvPr>
          <p:cNvPicPr>
            <a:picLocks noChangeAspect="1"/>
          </p:cNvPicPr>
          <p:nvPr/>
        </p:nvPicPr>
        <p:blipFill rotWithShape="1">
          <a:blip r:embed="rId2"/>
          <a:srcRect t="9565"/>
          <a:stretch/>
        </p:blipFill>
        <p:spPr>
          <a:xfrm>
            <a:off x="891703" y="3780513"/>
            <a:ext cx="7436793" cy="2546537"/>
          </a:xfrm>
          <a:prstGeom prst="rect">
            <a:avLst/>
          </a:prstGeom>
          <a:solidFill>
            <a:schemeClr val="bg1"/>
          </a:solidFill>
        </p:spPr>
      </p:pic>
    </p:spTree>
    <p:extLst>
      <p:ext uri="{BB962C8B-B14F-4D97-AF65-F5344CB8AC3E}">
        <p14:creationId xmlns:p14="http://schemas.microsoft.com/office/powerpoint/2010/main" val="323019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7" name="Picture 6">
            <a:extLst>
              <a:ext uri="{FF2B5EF4-FFF2-40B4-BE49-F238E27FC236}">
                <a16:creationId xmlns:a16="http://schemas.microsoft.com/office/drawing/2014/main" id="{9C1D7B9E-EB9E-4928-A051-75CD47300846}"/>
              </a:ext>
            </a:extLst>
          </p:cNvPr>
          <p:cNvPicPr>
            <a:picLocks noChangeAspect="1"/>
          </p:cNvPicPr>
          <p:nvPr/>
        </p:nvPicPr>
        <p:blipFill>
          <a:blip r:embed="rId3"/>
          <a:stretch>
            <a:fillRect/>
          </a:stretch>
        </p:blipFill>
        <p:spPr>
          <a:xfrm>
            <a:off x="603504" y="1307592"/>
            <a:ext cx="8216545" cy="2551176"/>
          </a:xfrm>
          <a:prstGeom prst="rect">
            <a:avLst/>
          </a:prstGeom>
        </p:spPr>
      </p:pic>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4"/>
          <a:stretch>
            <a:fillRect/>
          </a:stretch>
        </p:blipFill>
        <p:spPr>
          <a:xfrm>
            <a:off x="603504" y="3867912"/>
            <a:ext cx="8173104" cy="2551176"/>
          </a:xfrm>
          <a:prstGeom prst="rect">
            <a:avLst/>
          </a:prstGeom>
        </p:spPr>
      </p:pic>
    </p:spTree>
    <p:extLst>
      <p:ext uri="{BB962C8B-B14F-4D97-AF65-F5344CB8AC3E}">
        <p14:creationId xmlns:p14="http://schemas.microsoft.com/office/powerpoint/2010/main" val="2294522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3829066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January</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a:extLst>
              <a:ext uri="{FF2B5EF4-FFF2-40B4-BE49-F238E27FC236}">
                <a16:creationId xmlns:a16="http://schemas.microsoft.com/office/drawing/2014/main" id="{5A4E5A7E-3DD7-48C0-B00B-858C0857E324}"/>
              </a:ext>
            </a:extLst>
          </p:cNvPr>
          <p:cNvPicPr>
            <a:picLocks noChangeAspect="1"/>
          </p:cNvPicPr>
          <p:nvPr/>
        </p:nvPicPr>
        <p:blipFill>
          <a:blip r:embed="rId3"/>
          <a:stretch>
            <a:fillRect/>
          </a:stretch>
        </p:blipFill>
        <p:spPr>
          <a:xfrm>
            <a:off x="180972" y="785280"/>
            <a:ext cx="8858256" cy="2725148"/>
          </a:xfrm>
          <a:prstGeom prst="rect">
            <a:avLst/>
          </a:prstGeom>
        </p:spPr>
      </p:pic>
      <p:pic>
        <p:nvPicPr>
          <p:cNvPr id="8" name="Picture 7">
            <a:extLst>
              <a:ext uri="{FF2B5EF4-FFF2-40B4-BE49-F238E27FC236}">
                <a16:creationId xmlns:a16="http://schemas.microsoft.com/office/drawing/2014/main" id="{23E4237A-043C-4C10-BCA2-DEF036C1AF3F}"/>
              </a:ext>
            </a:extLst>
          </p:cNvPr>
          <p:cNvPicPr>
            <a:picLocks noChangeAspect="1"/>
          </p:cNvPicPr>
          <p:nvPr/>
        </p:nvPicPr>
        <p:blipFill>
          <a:blip r:embed="rId4"/>
          <a:stretch>
            <a:fillRect/>
          </a:stretch>
        </p:blipFill>
        <p:spPr>
          <a:xfrm>
            <a:off x="180972" y="3510428"/>
            <a:ext cx="8858256" cy="2725148"/>
          </a:xfrm>
          <a:prstGeom prst="rect">
            <a:avLst/>
          </a:prstGeom>
        </p:spPr>
      </p:pic>
    </p:spTree>
    <p:extLst>
      <p:ext uri="{BB962C8B-B14F-4D97-AF65-F5344CB8AC3E}">
        <p14:creationId xmlns:p14="http://schemas.microsoft.com/office/powerpoint/2010/main" val="2247213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6" name="Picture 5">
            <a:extLst>
              <a:ext uri="{FF2B5EF4-FFF2-40B4-BE49-F238E27FC236}">
                <a16:creationId xmlns:a16="http://schemas.microsoft.com/office/drawing/2014/main" id="{15AC7AA4-CBBB-47F3-8153-CF3236C5B82B}"/>
              </a:ext>
            </a:extLst>
          </p:cNvPr>
          <p:cNvPicPr>
            <a:picLocks noChangeAspect="1"/>
          </p:cNvPicPr>
          <p:nvPr/>
        </p:nvPicPr>
        <p:blipFill>
          <a:blip r:embed="rId3"/>
          <a:stretch>
            <a:fillRect/>
          </a:stretch>
        </p:blipFill>
        <p:spPr>
          <a:xfrm>
            <a:off x="182880" y="786384"/>
            <a:ext cx="8858256" cy="2725148"/>
          </a:xfrm>
          <a:prstGeom prst="rect">
            <a:avLst/>
          </a:prstGeom>
        </p:spPr>
      </p:pic>
      <p:pic>
        <p:nvPicPr>
          <p:cNvPr id="8" name="Picture 7">
            <a:extLst>
              <a:ext uri="{FF2B5EF4-FFF2-40B4-BE49-F238E27FC236}">
                <a16:creationId xmlns:a16="http://schemas.microsoft.com/office/drawing/2014/main" id="{75B1046D-5179-4DF1-A51D-722ED001A5B7}"/>
              </a:ext>
            </a:extLst>
          </p:cNvPr>
          <p:cNvPicPr>
            <a:picLocks noChangeAspect="1"/>
          </p:cNvPicPr>
          <p:nvPr/>
        </p:nvPicPr>
        <p:blipFill>
          <a:blip r:embed="rId4"/>
          <a:stretch>
            <a:fillRect/>
          </a:stretch>
        </p:blipFill>
        <p:spPr>
          <a:xfrm>
            <a:off x="182880" y="3511296"/>
            <a:ext cx="8858256" cy="2725148"/>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3" name="Picture 2">
            <a:extLst>
              <a:ext uri="{FF2B5EF4-FFF2-40B4-BE49-F238E27FC236}">
                <a16:creationId xmlns:a16="http://schemas.microsoft.com/office/drawing/2014/main" id="{5B97A643-7DE0-4A71-8B0E-474627708E4E}"/>
              </a:ext>
            </a:extLst>
          </p:cNvPr>
          <p:cNvPicPr>
            <a:picLocks noChangeAspect="1"/>
          </p:cNvPicPr>
          <p:nvPr/>
        </p:nvPicPr>
        <p:blipFill>
          <a:blip r:embed="rId3"/>
          <a:stretch>
            <a:fillRect/>
          </a:stretch>
        </p:blipFill>
        <p:spPr>
          <a:xfrm>
            <a:off x="180972" y="786384"/>
            <a:ext cx="8858256" cy="2725148"/>
          </a:xfrm>
          <a:prstGeom prst="rect">
            <a:avLst/>
          </a:prstGeom>
        </p:spPr>
      </p:pic>
      <p:pic>
        <p:nvPicPr>
          <p:cNvPr id="6" name="Picture 5">
            <a:extLst>
              <a:ext uri="{FF2B5EF4-FFF2-40B4-BE49-F238E27FC236}">
                <a16:creationId xmlns:a16="http://schemas.microsoft.com/office/drawing/2014/main" id="{FF4C43C4-D380-486E-A656-F28D69B39BBF}"/>
              </a:ext>
            </a:extLst>
          </p:cNvPr>
          <p:cNvPicPr>
            <a:picLocks noChangeAspect="1"/>
          </p:cNvPicPr>
          <p:nvPr/>
        </p:nvPicPr>
        <p:blipFill>
          <a:blip r:embed="rId4"/>
          <a:stretch>
            <a:fillRect/>
          </a:stretch>
        </p:blipFill>
        <p:spPr>
          <a:xfrm>
            <a:off x="180972" y="3511296"/>
            <a:ext cx="8858256" cy="2725148"/>
          </a:xfrm>
          <a:prstGeom prst="rect">
            <a:avLst/>
          </a:prstGeom>
        </p:spPr>
      </p:pic>
    </p:spTree>
    <p:extLst>
      <p:ext uri="{BB962C8B-B14F-4D97-AF65-F5344CB8AC3E}">
        <p14:creationId xmlns:p14="http://schemas.microsoft.com/office/powerpoint/2010/main" val="1006480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3" name="Picture 2">
            <a:extLst>
              <a:ext uri="{FF2B5EF4-FFF2-40B4-BE49-F238E27FC236}">
                <a16:creationId xmlns:a16="http://schemas.microsoft.com/office/drawing/2014/main" id="{2D3C6112-3A39-4453-91BC-406A6CC0DCE1}"/>
              </a:ext>
            </a:extLst>
          </p:cNvPr>
          <p:cNvPicPr>
            <a:picLocks noChangeAspect="1"/>
          </p:cNvPicPr>
          <p:nvPr/>
        </p:nvPicPr>
        <p:blipFill>
          <a:blip r:embed="rId3"/>
          <a:stretch>
            <a:fillRect/>
          </a:stretch>
        </p:blipFill>
        <p:spPr>
          <a:xfrm>
            <a:off x="182880" y="786384"/>
            <a:ext cx="8864352" cy="2731245"/>
          </a:xfrm>
          <a:prstGeom prst="rect">
            <a:avLst/>
          </a:prstGeom>
        </p:spPr>
      </p:pic>
      <p:pic>
        <p:nvPicPr>
          <p:cNvPr id="5" name="Picture 4">
            <a:extLst>
              <a:ext uri="{FF2B5EF4-FFF2-40B4-BE49-F238E27FC236}">
                <a16:creationId xmlns:a16="http://schemas.microsoft.com/office/drawing/2014/main" id="{D92D4DAD-EF26-45F5-AE7F-20CDECD95CD5}"/>
              </a:ext>
            </a:extLst>
          </p:cNvPr>
          <p:cNvPicPr>
            <a:picLocks noChangeAspect="1"/>
          </p:cNvPicPr>
          <p:nvPr/>
        </p:nvPicPr>
        <p:blipFill>
          <a:blip r:embed="rId4"/>
          <a:stretch>
            <a:fillRect/>
          </a:stretch>
        </p:blipFill>
        <p:spPr>
          <a:xfrm>
            <a:off x="182880" y="3511296"/>
            <a:ext cx="8858256" cy="2731245"/>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a:t>
            </a:r>
          </a:p>
          <a:p>
            <a:pPr lvl="1" algn="just"/>
            <a:endParaRPr lang="en-US" sz="1600" dirty="0"/>
          </a:p>
          <a:p>
            <a:pPr algn="just"/>
            <a:r>
              <a:rPr lang="en-US" sz="1600" dirty="0"/>
              <a:t>The preliminary RRS quantities for January 2022 through August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2020 to use a minimum RRS-PFR limit of 1420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r>
              <a:rPr lang="en-US" dirty="0">
                <a:solidFill>
                  <a:schemeClr val="accent2"/>
                </a:solidFill>
              </a:rPr>
              <a:t>September 22, 2021 – WMWG (Proposed Methodology)</a:t>
            </a:r>
          </a:p>
          <a:p>
            <a:endParaRPr lang="en-US" sz="1400" dirty="0">
              <a:solidFill>
                <a:schemeClr val="accent2"/>
              </a:solidFill>
            </a:endParaRPr>
          </a:p>
          <a:p>
            <a:r>
              <a:rPr lang="en-US" dirty="0">
                <a:solidFill>
                  <a:schemeClr val="accent2"/>
                </a:solidFill>
              </a:rPr>
              <a:t>October 13, 2021 – PDCWG (Proposed Methodology)</a:t>
            </a:r>
          </a:p>
          <a:p>
            <a:r>
              <a:rPr lang="en-US" dirty="0">
                <a:solidFill>
                  <a:schemeClr val="accent2"/>
                </a:solidFill>
              </a:rPr>
              <a:t>October 21, 2020 – OWG (Proposed Methodology)</a:t>
            </a:r>
          </a:p>
          <a:p>
            <a:r>
              <a:rPr lang="en-US" dirty="0">
                <a:solidFill>
                  <a:schemeClr val="accent2"/>
                </a:solidFill>
              </a:rPr>
              <a:t>October 25, 2021 – WMWG (Proposed Methodology)</a:t>
            </a:r>
          </a:p>
          <a:p>
            <a:endParaRPr lang="en-US" sz="1400" dirty="0">
              <a:solidFill>
                <a:schemeClr val="accent2"/>
              </a:solidFill>
            </a:endParaRPr>
          </a:p>
          <a:p>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4A787-18F5-4933-838C-A8FAF1DD53D7}"/>
              </a:ext>
            </a:extLst>
          </p:cNvPr>
          <p:cNvSpPr>
            <a:spLocks noGrp="1"/>
          </p:cNvSpPr>
          <p:nvPr>
            <p:ph type="title"/>
          </p:nvPr>
        </p:nvSpPr>
        <p:spPr/>
        <p:txBody>
          <a:bodyPr/>
          <a:lstStyle/>
          <a:p>
            <a:r>
              <a:rPr lang="en-US" sz="2000" dirty="0"/>
              <a:t>Impact of additional RRS on Physical Responsive Capability (PRC)</a:t>
            </a:r>
          </a:p>
        </p:txBody>
      </p:sp>
      <p:sp>
        <p:nvSpPr>
          <p:cNvPr id="7" name="Content Placeholder 6">
            <a:extLst>
              <a:ext uri="{FF2B5EF4-FFF2-40B4-BE49-F238E27FC236}">
                <a16:creationId xmlns:a16="http://schemas.microsoft.com/office/drawing/2014/main" id="{91CE31D2-6246-4BC5-8110-C07787BE9FD0}"/>
              </a:ext>
            </a:extLst>
          </p:cNvPr>
          <p:cNvSpPr>
            <a:spLocks noGrp="1"/>
          </p:cNvSpPr>
          <p:nvPr>
            <p:ph idx="1"/>
          </p:nvPr>
        </p:nvSpPr>
        <p:spPr/>
        <p:txBody>
          <a:bodyPr/>
          <a:lstStyle/>
          <a:p>
            <a:r>
              <a:rPr lang="en-US" sz="1600" dirty="0"/>
              <a:t>Since July 12, 2021, ERCOT has been procuring 2,800 MW of RRS over the peak hours. </a:t>
            </a:r>
          </a:p>
          <a:p>
            <a:pPr lvl="1"/>
            <a:r>
              <a:rPr lang="en-US" sz="1600" dirty="0"/>
              <a:t>The additional RRS has directly impact ERCOT’s PRC during the peak hours. This change has effectively helped increase ERCOT’s operating margin during hours with higher net load.</a:t>
            </a:r>
          </a:p>
          <a:p>
            <a:endParaRPr lang="en-US" dirty="0"/>
          </a:p>
        </p:txBody>
      </p:sp>
      <p:sp>
        <p:nvSpPr>
          <p:cNvPr id="4" name="Slide Number Placeholder 3">
            <a:extLst>
              <a:ext uri="{FF2B5EF4-FFF2-40B4-BE49-F238E27FC236}">
                <a16:creationId xmlns:a16="http://schemas.microsoft.com/office/drawing/2014/main" id="{641C4FFF-1C18-42C2-8612-7589E727F0BF}"/>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8" name="Picture 7">
            <a:extLst>
              <a:ext uri="{FF2B5EF4-FFF2-40B4-BE49-F238E27FC236}">
                <a16:creationId xmlns:a16="http://schemas.microsoft.com/office/drawing/2014/main" id="{79894B47-6242-4FED-ABCB-937AFD61BE63}"/>
              </a:ext>
            </a:extLst>
          </p:cNvPr>
          <p:cNvPicPr>
            <a:picLocks noChangeAspect="1"/>
          </p:cNvPicPr>
          <p:nvPr/>
        </p:nvPicPr>
        <p:blipFill>
          <a:blip r:embed="rId2"/>
          <a:stretch>
            <a:fillRect/>
          </a:stretch>
        </p:blipFill>
        <p:spPr>
          <a:xfrm>
            <a:off x="871139" y="1983922"/>
            <a:ext cx="7401722" cy="4269022"/>
          </a:xfrm>
          <a:prstGeom prst="rect">
            <a:avLst/>
          </a:prstGeom>
        </p:spPr>
      </p:pic>
    </p:spTree>
    <p:extLst>
      <p:ext uri="{BB962C8B-B14F-4D97-AF65-F5344CB8AC3E}">
        <p14:creationId xmlns:p14="http://schemas.microsoft.com/office/powerpoint/2010/main" val="3203260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2984466722"/>
              </p:ext>
            </p:extLst>
          </p:nvPr>
        </p:nvGraphicFramePr>
        <p:xfrm>
          <a:off x="272452" y="1079963"/>
          <a:ext cx="8599095" cy="46980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7264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6" name="Picture 5">
            <a:extLst>
              <a:ext uri="{FF2B5EF4-FFF2-40B4-BE49-F238E27FC236}">
                <a16:creationId xmlns:a16="http://schemas.microsoft.com/office/drawing/2014/main" id="{1837CA3A-3E97-4177-A961-31C6E0BCA180}"/>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a:extLst>
              <a:ext uri="{FF2B5EF4-FFF2-40B4-BE49-F238E27FC236}">
                <a16:creationId xmlns:a16="http://schemas.microsoft.com/office/drawing/2014/main" id="{0E9FE3D5-18A7-4AE4-9F8A-7B1B1B2D37F4}"/>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5C4FFDA0-FD96-4D15-ADE6-47B5CF3FABF4}"/>
              </a:ext>
            </a:extLst>
          </p:cNvPr>
          <p:cNvPicPr>
            <a:picLocks noChangeAspect="1"/>
          </p:cNvPicPr>
          <p:nvPr/>
        </p:nvPicPr>
        <p:blipFill>
          <a:blip r:embed="rId3"/>
          <a:stretch>
            <a:fillRect/>
          </a:stretch>
        </p:blipFill>
        <p:spPr>
          <a:xfrm>
            <a:off x="333385" y="1496400"/>
            <a:ext cx="8553429" cy="3865199"/>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p>
          <a:p>
            <a:pPr lvl="1" algn="just"/>
            <a:endParaRPr lang="en-US" sz="12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1600" dirty="0"/>
          </a:p>
          <a:p>
            <a:pPr algn="just"/>
            <a:r>
              <a:rPr lang="en-US" sz="1600" dirty="0"/>
              <a:t>The preliminary Non-Spin quantities for January 2022 through August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Summer months generally units with 6 hours+ lead times tend to be available for RUC; these lead time tend to double during winter when units available for RUC are typically “cold”. Since forecast uncertainties tend to be a bit higher further away from the operating hours, using 6-hours ahead forecast errors allows to better reflect this risk in the computed Non-Spin quantities.</a:t>
            </a:r>
          </a:p>
          <a:p>
            <a:endParaRPr lang="en-US" sz="14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2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Larger net load forecast errors have been observed during off peak hours. This change captures the increased risk for off peak hours in the Non-Spin methodology.</a:t>
            </a:r>
          </a:p>
          <a:p>
            <a:endParaRPr lang="en-US" sz="12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26</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63259" y="3757259"/>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3385111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0AB6-DD54-4117-8D7C-02A56FB89506}"/>
              </a:ext>
            </a:extLst>
          </p:cNvPr>
          <p:cNvSpPr>
            <a:spLocks noGrp="1"/>
          </p:cNvSpPr>
          <p:nvPr>
            <p:ph type="title"/>
          </p:nvPr>
        </p:nvSpPr>
        <p:spPr/>
        <p:txBody>
          <a:bodyPr/>
          <a:lstStyle/>
          <a:p>
            <a:r>
              <a:rPr lang="en-US" dirty="0"/>
              <a:t>Trends in 6HA Net Load Forecast Error </a:t>
            </a:r>
          </a:p>
        </p:txBody>
      </p:sp>
      <p:sp>
        <p:nvSpPr>
          <p:cNvPr id="3" name="Content Placeholder 2">
            <a:extLst>
              <a:ext uri="{FF2B5EF4-FFF2-40B4-BE49-F238E27FC236}">
                <a16:creationId xmlns:a16="http://schemas.microsoft.com/office/drawing/2014/main" id="{EF482972-5DD5-45BE-8F14-0BDC90B7DD2B}"/>
              </a:ext>
            </a:extLst>
          </p:cNvPr>
          <p:cNvSpPr>
            <a:spLocks noGrp="1"/>
          </p:cNvSpPr>
          <p:nvPr>
            <p:ph idx="1"/>
          </p:nvPr>
        </p:nvSpPr>
        <p:spPr/>
        <p:txBody>
          <a:bodyPr/>
          <a:lstStyle/>
          <a:p>
            <a:r>
              <a:rPr lang="en-US" sz="1600" dirty="0"/>
              <a:t>As years progress, an increase in magnitude of the 6 Hours-Ahead net load forecast error can be observed during off peak hours</a:t>
            </a:r>
          </a:p>
        </p:txBody>
      </p:sp>
      <p:sp>
        <p:nvSpPr>
          <p:cNvPr id="4" name="Slide Number Placeholder 3">
            <a:extLst>
              <a:ext uri="{FF2B5EF4-FFF2-40B4-BE49-F238E27FC236}">
                <a16:creationId xmlns:a16="http://schemas.microsoft.com/office/drawing/2014/main" id="{09A292CE-4B5E-41C5-82A1-2B7CCBED9DAA}"/>
              </a:ext>
            </a:extLst>
          </p:cNvPr>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6" name="Picture 5">
            <a:extLst>
              <a:ext uri="{FF2B5EF4-FFF2-40B4-BE49-F238E27FC236}">
                <a16:creationId xmlns:a16="http://schemas.microsoft.com/office/drawing/2014/main" id="{C007566E-94CF-4ED0-AD82-EB654D44D334}"/>
              </a:ext>
            </a:extLst>
          </p:cNvPr>
          <p:cNvPicPr>
            <a:picLocks noChangeAspect="1"/>
          </p:cNvPicPr>
          <p:nvPr/>
        </p:nvPicPr>
        <p:blipFill rotWithShape="1">
          <a:blip r:embed="rId3"/>
          <a:srcRect l="3492" r="7381" b="2788"/>
          <a:stretch/>
        </p:blipFill>
        <p:spPr>
          <a:xfrm>
            <a:off x="406547" y="1336615"/>
            <a:ext cx="3353385" cy="2743200"/>
          </a:xfrm>
          <a:prstGeom prst="rect">
            <a:avLst/>
          </a:prstGeom>
        </p:spPr>
      </p:pic>
      <p:pic>
        <p:nvPicPr>
          <p:cNvPr id="9" name="Picture 8">
            <a:extLst>
              <a:ext uri="{FF2B5EF4-FFF2-40B4-BE49-F238E27FC236}">
                <a16:creationId xmlns:a16="http://schemas.microsoft.com/office/drawing/2014/main" id="{FC456AA5-F213-46C8-8444-833B9F742444}"/>
              </a:ext>
            </a:extLst>
          </p:cNvPr>
          <p:cNvPicPr>
            <a:picLocks noChangeAspect="1"/>
          </p:cNvPicPr>
          <p:nvPr/>
        </p:nvPicPr>
        <p:blipFill rotWithShape="1">
          <a:blip r:embed="rId4"/>
          <a:srcRect l="3030" r="3770" b="2101"/>
          <a:stretch/>
        </p:blipFill>
        <p:spPr>
          <a:xfrm>
            <a:off x="5241973" y="1336615"/>
            <a:ext cx="2977795" cy="2743200"/>
          </a:xfrm>
          <a:prstGeom prst="rect">
            <a:avLst/>
          </a:prstGeom>
        </p:spPr>
      </p:pic>
      <p:pic>
        <p:nvPicPr>
          <p:cNvPr id="11" name="Picture 10">
            <a:extLst>
              <a:ext uri="{FF2B5EF4-FFF2-40B4-BE49-F238E27FC236}">
                <a16:creationId xmlns:a16="http://schemas.microsoft.com/office/drawing/2014/main" id="{E3867EE1-C38F-4D67-A10E-77B8526EC4EE}"/>
              </a:ext>
            </a:extLst>
          </p:cNvPr>
          <p:cNvPicPr>
            <a:picLocks noChangeAspect="1"/>
          </p:cNvPicPr>
          <p:nvPr/>
        </p:nvPicPr>
        <p:blipFill rotWithShape="1">
          <a:blip r:embed="rId5"/>
          <a:srcRect l="3584" r="6649" b="2899"/>
          <a:stretch/>
        </p:blipFill>
        <p:spPr>
          <a:xfrm>
            <a:off x="2919431" y="3871118"/>
            <a:ext cx="3381338" cy="2743200"/>
          </a:xfrm>
          <a:prstGeom prst="rect">
            <a:avLst/>
          </a:prstGeom>
        </p:spPr>
      </p:pic>
    </p:spTree>
    <p:extLst>
      <p:ext uri="{BB962C8B-B14F-4D97-AF65-F5344CB8AC3E}">
        <p14:creationId xmlns:p14="http://schemas.microsoft.com/office/powerpoint/2010/main" val="3067861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A6A96-08E1-4991-A443-C09CA35D3DD7}"/>
              </a:ext>
            </a:extLst>
          </p:cNvPr>
          <p:cNvSpPr>
            <a:spLocks noGrp="1"/>
          </p:cNvSpPr>
          <p:nvPr>
            <p:ph type="title"/>
          </p:nvPr>
        </p:nvSpPr>
        <p:spPr/>
        <p:txBody>
          <a:bodyPr/>
          <a:lstStyle/>
          <a:p>
            <a:r>
              <a:rPr lang="en-US" dirty="0"/>
              <a:t>Intra-Day Forced Outage Rate</a:t>
            </a:r>
          </a:p>
        </p:txBody>
      </p:sp>
      <p:sp>
        <p:nvSpPr>
          <p:cNvPr id="3" name="Content Placeholder 2">
            <a:extLst>
              <a:ext uri="{FF2B5EF4-FFF2-40B4-BE49-F238E27FC236}">
                <a16:creationId xmlns:a16="http://schemas.microsoft.com/office/drawing/2014/main" id="{0F491CA6-6757-4868-A016-F6881AF7F8CE}"/>
              </a:ext>
            </a:extLst>
          </p:cNvPr>
          <p:cNvSpPr>
            <a:spLocks noGrp="1"/>
          </p:cNvSpPr>
          <p:nvPr>
            <p:ph idx="1"/>
          </p:nvPr>
        </p:nvSpPr>
        <p:spPr/>
        <p:txBody>
          <a:bodyPr/>
          <a:lstStyle/>
          <a:p>
            <a:r>
              <a:rPr lang="en-US" sz="1600" dirty="0"/>
              <a:t>For 2018, 2019 and 2020, the heat maps below show the 75</a:t>
            </a:r>
            <a:r>
              <a:rPr lang="en-US" sz="1600" baseline="30000" dirty="0"/>
              <a:t>th</a:t>
            </a:r>
            <a:r>
              <a:rPr lang="en-US" sz="1600" dirty="0"/>
              <a:t> percentile of the maximum accumulated forced outage </a:t>
            </a:r>
            <a:r>
              <a:rPr lang="en-US" sz="1600" dirty="0">
                <a:solidFill>
                  <a:schemeClr val="tx2"/>
                </a:solidFill>
              </a:rPr>
              <a:t>on thermal units (excluding IRR and PUN)</a:t>
            </a:r>
            <a:r>
              <a:rPr lang="en-US" sz="1600" dirty="0"/>
              <a:t> since midnight for every hour in each month.</a:t>
            </a:r>
          </a:p>
          <a:p>
            <a:endParaRPr lang="en-US" sz="1400" dirty="0"/>
          </a:p>
          <a:p>
            <a:endParaRPr lang="en-US" dirty="0"/>
          </a:p>
        </p:txBody>
      </p:sp>
      <p:sp>
        <p:nvSpPr>
          <p:cNvPr id="4" name="Slide Number Placeholder 3">
            <a:extLst>
              <a:ext uri="{FF2B5EF4-FFF2-40B4-BE49-F238E27FC236}">
                <a16:creationId xmlns:a16="http://schemas.microsoft.com/office/drawing/2014/main" id="{60FEF2C9-A6E3-496D-89BB-CA51FCEBBF16}"/>
              </a:ext>
            </a:extLst>
          </p:cNvPr>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7" name="Picture 6">
            <a:extLst>
              <a:ext uri="{FF2B5EF4-FFF2-40B4-BE49-F238E27FC236}">
                <a16:creationId xmlns:a16="http://schemas.microsoft.com/office/drawing/2014/main" id="{CF56FCAF-8A96-4A72-9EE0-E28819958021}"/>
              </a:ext>
            </a:extLst>
          </p:cNvPr>
          <p:cNvPicPr>
            <a:picLocks noChangeAspect="1"/>
          </p:cNvPicPr>
          <p:nvPr/>
        </p:nvPicPr>
        <p:blipFill rotWithShape="1">
          <a:blip r:embed="rId3"/>
          <a:srcRect l="2440" r="6242"/>
          <a:stretch/>
        </p:blipFill>
        <p:spPr>
          <a:xfrm>
            <a:off x="563210" y="1641910"/>
            <a:ext cx="2987074" cy="2560320"/>
          </a:xfrm>
          <a:prstGeom prst="rect">
            <a:avLst/>
          </a:prstGeom>
        </p:spPr>
      </p:pic>
      <p:pic>
        <p:nvPicPr>
          <p:cNvPr id="9" name="Picture 8">
            <a:extLst>
              <a:ext uri="{FF2B5EF4-FFF2-40B4-BE49-F238E27FC236}">
                <a16:creationId xmlns:a16="http://schemas.microsoft.com/office/drawing/2014/main" id="{16B50AAC-2CD6-49E4-88D2-FF0A889389D3}"/>
              </a:ext>
            </a:extLst>
          </p:cNvPr>
          <p:cNvPicPr>
            <a:picLocks noChangeAspect="1"/>
          </p:cNvPicPr>
          <p:nvPr/>
        </p:nvPicPr>
        <p:blipFill rotWithShape="1">
          <a:blip r:embed="rId4"/>
          <a:srcRect r="5398"/>
          <a:stretch/>
        </p:blipFill>
        <p:spPr>
          <a:xfrm>
            <a:off x="5566743" y="1641910"/>
            <a:ext cx="3173538" cy="2560320"/>
          </a:xfrm>
          <a:prstGeom prst="rect">
            <a:avLst/>
          </a:prstGeom>
        </p:spPr>
      </p:pic>
      <p:pic>
        <p:nvPicPr>
          <p:cNvPr id="11" name="Picture 10">
            <a:extLst>
              <a:ext uri="{FF2B5EF4-FFF2-40B4-BE49-F238E27FC236}">
                <a16:creationId xmlns:a16="http://schemas.microsoft.com/office/drawing/2014/main" id="{9D6501CC-5E7D-4428-9153-7401EF2C7D80}"/>
              </a:ext>
            </a:extLst>
          </p:cNvPr>
          <p:cNvPicPr>
            <a:picLocks noChangeAspect="1"/>
          </p:cNvPicPr>
          <p:nvPr/>
        </p:nvPicPr>
        <p:blipFill rotWithShape="1">
          <a:blip r:embed="rId5"/>
          <a:srcRect r="6269"/>
          <a:stretch/>
        </p:blipFill>
        <p:spPr>
          <a:xfrm>
            <a:off x="3044062" y="3852606"/>
            <a:ext cx="2819438" cy="2560320"/>
          </a:xfrm>
          <a:prstGeom prst="rect">
            <a:avLst/>
          </a:prstGeom>
        </p:spPr>
      </p:pic>
    </p:spTree>
    <p:extLst>
      <p:ext uri="{BB962C8B-B14F-4D97-AF65-F5344CB8AC3E}">
        <p14:creationId xmlns:p14="http://schemas.microsoft.com/office/powerpoint/2010/main" val="403924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A6A96-08E1-4991-A443-C09CA35D3DD7}"/>
              </a:ext>
            </a:extLst>
          </p:cNvPr>
          <p:cNvSpPr>
            <a:spLocks noGrp="1"/>
          </p:cNvSpPr>
          <p:nvPr>
            <p:ph type="title"/>
          </p:nvPr>
        </p:nvSpPr>
        <p:spPr/>
        <p:txBody>
          <a:bodyPr/>
          <a:lstStyle/>
          <a:p>
            <a:r>
              <a:rPr lang="en-US" sz="2000" dirty="0"/>
              <a:t>Intra-Day Forced Outage Rate vs Net Load Forecast Error</a:t>
            </a:r>
          </a:p>
        </p:txBody>
      </p:sp>
      <p:sp>
        <p:nvSpPr>
          <p:cNvPr id="3" name="Content Placeholder 2">
            <a:extLst>
              <a:ext uri="{FF2B5EF4-FFF2-40B4-BE49-F238E27FC236}">
                <a16:creationId xmlns:a16="http://schemas.microsoft.com/office/drawing/2014/main" id="{0F491CA6-6757-4868-A016-F6881AF7F8CE}"/>
              </a:ext>
            </a:extLst>
          </p:cNvPr>
          <p:cNvSpPr>
            <a:spLocks noGrp="1"/>
          </p:cNvSpPr>
          <p:nvPr>
            <p:ph idx="1"/>
          </p:nvPr>
        </p:nvSpPr>
        <p:spPr/>
        <p:txBody>
          <a:bodyPr/>
          <a:lstStyle/>
          <a:p>
            <a:r>
              <a:rPr lang="en-US" sz="1600" dirty="0"/>
              <a:t>For every hour in 2019 and 2020, the plot below tracks the maximum accumulated forced outage </a:t>
            </a:r>
            <a:r>
              <a:rPr lang="en-US" sz="1600" dirty="0">
                <a:solidFill>
                  <a:schemeClr val="tx2"/>
                </a:solidFill>
              </a:rPr>
              <a:t>on thermal units (excluding IRR and PUN)</a:t>
            </a:r>
            <a:r>
              <a:rPr lang="en-US" sz="1600" dirty="0"/>
              <a:t> since midnight as a function of 6 Hour-Ahead net load forecast error for the hour.</a:t>
            </a:r>
          </a:p>
          <a:p>
            <a:pPr lvl="1"/>
            <a:r>
              <a:rPr lang="en-US" sz="1600" dirty="0"/>
              <a:t>The largest accumulated intra-day forced outage is ~3,500 MW and the largest 6 Hour-Ahead net load forecast error is ~15,000 MW.</a:t>
            </a:r>
          </a:p>
          <a:p>
            <a:r>
              <a:rPr lang="en-US" sz="1600" dirty="0"/>
              <a:t>As can be observed, extreme intra-day forced outages and highest net load forecast error do not tend to occur at the same time. </a:t>
            </a:r>
            <a:endParaRPr lang="en-US" dirty="0"/>
          </a:p>
        </p:txBody>
      </p:sp>
      <p:sp>
        <p:nvSpPr>
          <p:cNvPr id="4" name="Slide Number Placeholder 3">
            <a:extLst>
              <a:ext uri="{FF2B5EF4-FFF2-40B4-BE49-F238E27FC236}">
                <a16:creationId xmlns:a16="http://schemas.microsoft.com/office/drawing/2014/main" id="{60FEF2C9-A6E3-496D-89BB-CA51FCEBBF16}"/>
              </a:ext>
            </a:extLst>
          </p:cNvPr>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TextBox 4">
            <a:extLst>
              <a:ext uri="{FF2B5EF4-FFF2-40B4-BE49-F238E27FC236}">
                <a16:creationId xmlns:a16="http://schemas.microsoft.com/office/drawing/2014/main" id="{94AB918F-A422-46BF-A579-770E02E0FB14}"/>
              </a:ext>
            </a:extLst>
          </p:cNvPr>
          <p:cNvSpPr txBox="1"/>
          <p:nvPr/>
        </p:nvSpPr>
        <p:spPr>
          <a:xfrm>
            <a:off x="2858946" y="6505416"/>
            <a:ext cx="5360821" cy="184666"/>
          </a:xfrm>
          <a:prstGeom prst="rect">
            <a:avLst/>
          </a:prstGeom>
          <a:noFill/>
        </p:spPr>
        <p:txBody>
          <a:bodyPr wrap="square" lIns="0" tIns="0" rIns="0" bIns="0" rtlCol="0">
            <a:spAutoFit/>
          </a:bodyPr>
          <a:lstStyle/>
          <a:p>
            <a:pPr lvl="1"/>
            <a:r>
              <a:rPr lang="en-US" sz="1200" dirty="0">
                <a:solidFill>
                  <a:schemeClr val="tx2"/>
                </a:solidFill>
              </a:rPr>
              <a:t>*Forced Outages on thermal units, excluding IRR and PUN</a:t>
            </a:r>
          </a:p>
        </p:txBody>
      </p:sp>
      <p:pic>
        <p:nvPicPr>
          <p:cNvPr id="7" name="Picture 6">
            <a:extLst>
              <a:ext uri="{FF2B5EF4-FFF2-40B4-BE49-F238E27FC236}">
                <a16:creationId xmlns:a16="http://schemas.microsoft.com/office/drawing/2014/main" id="{0F66A49F-F585-40A2-BE7D-88534CFDB73C}"/>
              </a:ext>
            </a:extLst>
          </p:cNvPr>
          <p:cNvPicPr>
            <a:picLocks noChangeAspect="1"/>
          </p:cNvPicPr>
          <p:nvPr/>
        </p:nvPicPr>
        <p:blipFill>
          <a:blip r:embed="rId3"/>
          <a:stretch>
            <a:fillRect/>
          </a:stretch>
        </p:blipFill>
        <p:spPr>
          <a:xfrm>
            <a:off x="1495298" y="2856304"/>
            <a:ext cx="6229603" cy="3573269"/>
          </a:xfrm>
          <a:prstGeom prst="rect">
            <a:avLst/>
          </a:prstGeom>
        </p:spPr>
      </p:pic>
    </p:spTree>
    <p:extLst>
      <p:ext uri="{BB962C8B-B14F-4D97-AF65-F5344CB8AC3E}">
        <p14:creationId xmlns:p14="http://schemas.microsoft.com/office/powerpoint/2010/main" val="1993565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DF205-1B85-4DD1-9B8E-5B3931C5B072}"/>
              </a:ext>
            </a:extLst>
          </p:cNvPr>
          <p:cNvSpPr>
            <a:spLocks noGrp="1"/>
          </p:cNvSpPr>
          <p:nvPr>
            <p:ph type="title"/>
          </p:nvPr>
        </p:nvSpPr>
        <p:spPr/>
        <p:txBody>
          <a:bodyPr/>
          <a:lstStyle/>
          <a:p>
            <a:r>
              <a:rPr lang="en-US" sz="2800" dirty="0"/>
              <a:t>Summary of Feedback from August Meeting</a:t>
            </a:r>
          </a:p>
        </p:txBody>
      </p:sp>
      <p:sp>
        <p:nvSpPr>
          <p:cNvPr id="3" name="Content Placeholder 2">
            <a:extLst>
              <a:ext uri="{FF2B5EF4-FFF2-40B4-BE49-F238E27FC236}">
                <a16:creationId xmlns:a16="http://schemas.microsoft.com/office/drawing/2014/main" id="{B5263876-B0B1-4BED-A875-739DC06C4388}"/>
              </a:ext>
            </a:extLst>
          </p:cNvPr>
          <p:cNvSpPr>
            <a:spLocks noGrp="1"/>
          </p:cNvSpPr>
          <p:nvPr>
            <p:ph idx="1"/>
          </p:nvPr>
        </p:nvSpPr>
        <p:spPr/>
        <p:txBody>
          <a:bodyPr/>
          <a:lstStyle/>
          <a:p>
            <a:r>
              <a:rPr lang="en-US" b="1" dirty="0"/>
              <a:t>Regulation</a:t>
            </a:r>
          </a:p>
          <a:p>
            <a:pPr lvl="1"/>
            <a:r>
              <a:rPr lang="en-US" sz="1600" dirty="0"/>
              <a:t>Frequency profile particularly through mid-day and sunset hours has noticeable drags. Understand underlying drivers for exhaustion of Regulation.</a:t>
            </a:r>
          </a:p>
          <a:p>
            <a:pPr lvl="1"/>
            <a:r>
              <a:rPr lang="en-US" sz="1600" dirty="0"/>
              <a:t>Review GTBD parameters and Regulation deployment parameters in LFC.</a:t>
            </a:r>
          </a:p>
          <a:p>
            <a:endParaRPr lang="en-US" dirty="0"/>
          </a:p>
          <a:p>
            <a:r>
              <a:rPr lang="en-US" b="1" dirty="0"/>
              <a:t>RRS</a:t>
            </a:r>
          </a:p>
          <a:p>
            <a:pPr lvl="1"/>
            <a:r>
              <a:rPr lang="en-US" sz="1600" dirty="0"/>
              <a:t>Continue using the 2800 MW floor for peak hours.</a:t>
            </a:r>
          </a:p>
          <a:p>
            <a:pPr lvl="1"/>
            <a:r>
              <a:rPr lang="en-US" sz="1600" dirty="0"/>
              <a:t>Assess if changes to Load dampening factor in RRS studies are needed to account for changing load composition (motor load vs electronic load).</a:t>
            </a:r>
          </a:p>
          <a:p>
            <a:endParaRPr lang="en-US" dirty="0"/>
          </a:p>
          <a:p>
            <a:r>
              <a:rPr lang="en-US" b="1" dirty="0"/>
              <a:t>Non-Spin</a:t>
            </a:r>
          </a:p>
          <a:p>
            <a:pPr lvl="1"/>
            <a:r>
              <a:rPr lang="en-US" sz="1600" dirty="0"/>
              <a:t>Consider using an intra-day forced outage methodology that reasonably represents variations in intra-day changes in forced outage.</a:t>
            </a:r>
          </a:p>
          <a:p>
            <a:pPr lvl="1"/>
            <a:r>
              <a:rPr lang="en-US" sz="1600" dirty="0"/>
              <a:t>Share Non-Spin deployment data. </a:t>
            </a:r>
            <a:r>
              <a:rPr lang="en-US" sz="1600" i="1" dirty="0"/>
              <a:t>{included in last slide}</a:t>
            </a:r>
          </a:p>
          <a:p>
            <a:pPr lvl="1"/>
            <a:endParaRPr lang="en-US" dirty="0"/>
          </a:p>
        </p:txBody>
      </p:sp>
      <p:sp>
        <p:nvSpPr>
          <p:cNvPr id="4" name="Slide Number Placeholder 3">
            <a:extLst>
              <a:ext uri="{FF2B5EF4-FFF2-40B4-BE49-F238E27FC236}">
                <a16:creationId xmlns:a16="http://schemas.microsoft.com/office/drawing/2014/main" id="{FAD32391-F55B-4F1B-A2AA-8CE915CC6921}"/>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80890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For the purposes of building this table, 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299436" y="2599938"/>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February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F311B8F1-7AC4-47E6-9189-123449DC3D92}"/>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1345941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March</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6" name="Picture 5">
            <a:extLst>
              <a:ext uri="{FF2B5EF4-FFF2-40B4-BE49-F238E27FC236}">
                <a16:creationId xmlns:a16="http://schemas.microsoft.com/office/drawing/2014/main" id="{D8CB205A-5665-4982-A2BE-C07CAB2CAA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25796229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April</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a:extLst>
              <a:ext uri="{FF2B5EF4-FFF2-40B4-BE49-F238E27FC236}">
                <a16:creationId xmlns:a16="http://schemas.microsoft.com/office/drawing/2014/main" id="{963D9C2E-B3A3-4B0F-969B-E57082A934A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8802696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pic>
        <p:nvPicPr>
          <p:cNvPr id="5" name="Picture 4">
            <a:extLst>
              <a:ext uri="{FF2B5EF4-FFF2-40B4-BE49-F238E27FC236}">
                <a16:creationId xmlns:a16="http://schemas.microsoft.com/office/drawing/2014/main" id="{DA4B970D-4F1E-4286-866D-CAEC5872F2F2}"/>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July</a:t>
            </a:r>
          </a:p>
        </p:txBody>
      </p:sp>
      <p:sp>
        <p:nvSpPr>
          <p:cNvPr id="4" name="Slide Number Placeholder 3"/>
          <p:cNvSpPr>
            <a:spLocks noGrp="1"/>
          </p:cNvSpPr>
          <p:nvPr>
            <p:ph type="sldNum" sz="quarter" idx="4"/>
          </p:nvPr>
        </p:nvSpPr>
        <p:spPr/>
        <p:txBody>
          <a:bodyPr/>
          <a:lstStyle/>
          <a:p>
            <a:fld id="{1D93BD3E-1E9A-4970-A6F7-E7AC52762E0C}" type="slidenum">
              <a:rPr lang="en-US" smtClean="0"/>
              <a:pPr/>
              <a:t>39</a:t>
            </a:fld>
            <a:endParaRPr lang="en-US" dirty="0"/>
          </a:p>
        </p:txBody>
      </p:sp>
      <p:pic>
        <p:nvPicPr>
          <p:cNvPr id="3" name="Picture 2">
            <a:extLst>
              <a:ext uri="{FF2B5EF4-FFF2-40B4-BE49-F238E27FC236}">
                <a16:creationId xmlns:a16="http://schemas.microsoft.com/office/drawing/2014/main" id="{6C0EC581-3A2C-48F2-9124-9CD7780F7A69}"/>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4011089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ERCOT is not recommending any changes to the methodology used for computing Regulation Service requirements for 2022.</a:t>
            </a:r>
          </a:p>
          <a:p>
            <a:endParaRPr lang="en-US" sz="700" dirty="0"/>
          </a:p>
          <a:p>
            <a:r>
              <a:rPr lang="en-US" sz="1600" dirty="0"/>
              <a:t>ERCOT is recommending one change in the methodology used for computing Responsive Reserve Service (RRS) requirements for 2022 for the peak hours.</a:t>
            </a:r>
          </a:p>
          <a:p>
            <a:endParaRPr lang="en-US" sz="700" dirty="0"/>
          </a:p>
          <a:p>
            <a:r>
              <a:rPr lang="en-US" sz="1600" dirty="0"/>
              <a:t>ERCOT is recommending changes in the methodology used for computing Non-Spinning Reserve Service (Non-Spin) requirements for 2022 to include the highest net load forecast error within an operating hour and account for intra-day changes in thermal resource availabilities (due to forced outages).</a:t>
            </a:r>
          </a:p>
          <a:p>
            <a:endParaRPr lang="en-US" sz="700" dirty="0"/>
          </a:p>
          <a:p>
            <a:pPr algn="just"/>
            <a:r>
              <a:rPr lang="en-US" sz="1600" dirty="0"/>
              <a:t>The Ancillary Service (A/S) quantities for 2022 contained in this presentation are based on the methodology that was approved in December 2020. </a:t>
            </a:r>
          </a:p>
          <a:p>
            <a:pPr lvl="1" algn="just"/>
            <a:r>
              <a:rPr lang="en-US" sz="1600" dirty="0"/>
              <a:t>The quantities for 2022 reflect moving forward the historic data on which these are based, </a:t>
            </a:r>
            <a:r>
              <a:rPr lang="en-US" sz="1600" u="sng" dirty="0"/>
              <a:t>unless otherwise noted</a:t>
            </a:r>
            <a:r>
              <a:rPr lang="en-US" sz="1600" dirty="0"/>
              <a:t>.</a:t>
            </a:r>
          </a:p>
          <a:p>
            <a:pPr lvl="1" algn="just"/>
            <a:endParaRPr lang="en-US" sz="700" dirty="0"/>
          </a:p>
          <a:p>
            <a:pPr lvl="1" algn="just"/>
            <a:r>
              <a:rPr lang="en-US" sz="1600" dirty="0"/>
              <a:t>Spreadsheets that contain the associated quantities for January through August of 2022 have been posted on the meeting page for this meeting.</a:t>
            </a:r>
          </a:p>
          <a:p>
            <a:pPr algn="just"/>
            <a:endParaRPr lang="en-US" sz="700" dirty="0"/>
          </a:p>
          <a:p>
            <a:pPr algn="just"/>
            <a:r>
              <a:rPr lang="en-US" sz="1600" dirty="0"/>
              <a:t>ERCOT is seeking stakeholder feedback on these proposes changes for the 2022 A/S Methodology.  </a:t>
            </a:r>
          </a:p>
          <a:p>
            <a:endParaRPr lang="en-US" sz="1600"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D87DE-2A40-42F8-86FE-3AF83B889F9A}"/>
              </a:ext>
            </a:extLst>
          </p:cNvPr>
          <p:cNvSpPr>
            <a:spLocks noGrp="1"/>
          </p:cNvSpPr>
          <p:nvPr>
            <p:ph type="title"/>
          </p:nvPr>
        </p:nvSpPr>
        <p:spPr/>
        <p:txBody>
          <a:bodyPr/>
          <a:lstStyle/>
          <a:p>
            <a:r>
              <a:rPr lang="en-US" dirty="0"/>
              <a:t>Non-Spin August</a:t>
            </a:r>
          </a:p>
        </p:txBody>
      </p:sp>
      <p:sp>
        <p:nvSpPr>
          <p:cNvPr id="3" name="Content Placeholder 2">
            <a:extLst>
              <a:ext uri="{FF2B5EF4-FFF2-40B4-BE49-F238E27FC236}">
                <a16:creationId xmlns:a16="http://schemas.microsoft.com/office/drawing/2014/main" id="{092B4DA7-A36F-4D9D-93FF-4DFDFF71180C}"/>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4E8A8ED5-1303-4FBC-AE34-24D584BDF459}"/>
              </a:ext>
            </a:extLst>
          </p:cNvPr>
          <p:cNvSpPr>
            <a:spLocks noGrp="1"/>
          </p:cNvSpPr>
          <p:nvPr>
            <p:ph type="sldNum" sz="quarter" idx="4"/>
          </p:nvPr>
        </p:nvSpPr>
        <p:spPr/>
        <p:txBody>
          <a:bodyPr/>
          <a:lstStyle/>
          <a:p>
            <a:fld id="{1D93BD3E-1E9A-4970-A6F7-E7AC52762E0C}" type="slidenum">
              <a:rPr lang="en-US" smtClean="0"/>
              <a:pPr/>
              <a:t>40</a:t>
            </a:fld>
            <a:endParaRPr lang="en-US" dirty="0"/>
          </a:p>
        </p:txBody>
      </p:sp>
      <p:graphicFrame>
        <p:nvGraphicFramePr>
          <p:cNvPr id="8" name="Chart 7">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186364219"/>
              </p:ext>
            </p:extLst>
          </p:nvPr>
        </p:nvGraphicFramePr>
        <p:xfrm>
          <a:off x="341312" y="1554480"/>
          <a:ext cx="8461375" cy="37490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11909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41</a:t>
            </a:fld>
            <a:endParaRPr lang="en-US" dirty="0"/>
          </a:p>
        </p:txBody>
      </p:sp>
      <p:pic>
        <p:nvPicPr>
          <p:cNvPr id="6" name="Picture 5">
            <a:extLst>
              <a:ext uri="{FF2B5EF4-FFF2-40B4-BE49-F238E27FC236}">
                <a16:creationId xmlns:a16="http://schemas.microsoft.com/office/drawing/2014/main" id="{CE6E040F-5915-4FEE-A9D2-BFE4984CEA4E}"/>
              </a:ext>
            </a:extLst>
          </p:cNvPr>
          <p:cNvPicPr>
            <a:picLocks noChangeAspect="1"/>
          </p:cNvPicPr>
          <p:nvPr/>
        </p:nvPicPr>
        <p:blipFill>
          <a:blip r:embed="rId3"/>
          <a:stretch>
            <a:fillRect/>
          </a:stretch>
        </p:blipFill>
        <p:spPr>
          <a:xfrm>
            <a:off x="341009" y="1548221"/>
            <a:ext cx="8461981"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47681C-DEC6-409F-95BE-4C6ED39E0579}"/>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3B7AE-1CD7-4FBC-B7BF-707DC1D040A7}"/>
              </a:ext>
            </a:extLst>
          </p:cNvPr>
          <p:cNvSpPr>
            <a:spLocks noGrp="1"/>
          </p:cNvSpPr>
          <p:nvPr>
            <p:ph type="title"/>
          </p:nvPr>
        </p:nvSpPr>
        <p:spPr/>
        <p:txBody>
          <a:bodyPr/>
          <a:lstStyle/>
          <a:p>
            <a:r>
              <a:rPr lang="en-US" sz="2400" dirty="0"/>
              <a:t>Monthly Non-Spin Deployment 2019 through 2021*</a:t>
            </a:r>
          </a:p>
        </p:txBody>
      </p:sp>
      <p:sp>
        <p:nvSpPr>
          <p:cNvPr id="3" name="Content Placeholder 2">
            <a:extLst>
              <a:ext uri="{FF2B5EF4-FFF2-40B4-BE49-F238E27FC236}">
                <a16:creationId xmlns:a16="http://schemas.microsoft.com/office/drawing/2014/main" id="{F805F5FE-8B29-44C4-A55D-6AB10B9875CD}"/>
              </a:ext>
            </a:extLst>
          </p:cNvPr>
          <p:cNvSpPr>
            <a:spLocks noGrp="1"/>
          </p:cNvSpPr>
          <p:nvPr>
            <p:ph idx="1"/>
          </p:nvPr>
        </p:nvSpPr>
        <p:spPr/>
        <p:txBody>
          <a:bodyPr/>
          <a:lstStyle/>
          <a:p>
            <a:r>
              <a:rPr lang="en-US" sz="1600" dirty="0"/>
              <a:t>Deployment of Non-Spin from online Resources with an Energy Offer Curve is considered as a standing Non-Spin deployment Dispatch Instruction for the duration of the Operating Hour.</a:t>
            </a:r>
          </a:p>
          <a:p>
            <a:endParaRPr lang="en-US" sz="1600" dirty="0"/>
          </a:p>
          <a:p>
            <a:r>
              <a:rPr lang="en-US" sz="1600" dirty="0"/>
              <a:t>Table below contains summary of monthly offline Non-Spin deployments</a:t>
            </a:r>
          </a:p>
        </p:txBody>
      </p:sp>
      <p:sp>
        <p:nvSpPr>
          <p:cNvPr id="4" name="Slide Number Placeholder 3">
            <a:extLst>
              <a:ext uri="{FF2B5EF4-FFF2-40B4-BE49-F238E27FC236}">
                <a16:creationId xmlns:a16="http://schemas.microsoft.com/office/drawing/2014/main" id="{17AE4C18-A0FB-45DF-9931-DD8889F4443D}"/>
              </a:ext>
            </a:extLst>
          </p:cNvPr>
          <p:cNvSpPr>
            <a:spLocks noGrp="1"/>
          </p:cNvSpPr>
          <p:nvPr>
            <p:ph type="sldNum" sz="quarter" idx="4"/>
          </p:nvPr>
        </p:nvSpPr>
        <p:spPr/>
        <p:txBody>
          <a:bodyPr/>
          <a:lstStyle/>
          <a:p>
            <a:fld id="{1D93BD3E-1E9A-4970-A6F7-E7AC52762E0C}" type="slidenum">
              <a:rPr lang="en-US" smtClean="0"/>
              <a:pPr/>
              <a:t>43</a:t>
            </a:fld>
            <a:endParaRPr lang="en-US" dirty="0"/>
          </a:p>
        </p:txBody>
      </p:sp>
      <p:sp>
        <p:nvSpPr>
          <p:cNvPr id="5" name="TextBox 4">
            <a:extLst>
              <a:ext uri="{FF2B5EF4-FFF2-40B4-BE49-F238E27FC236}">
                <a16:creationId xmlns:a16="http://schemas.microsoft.com/office/drawing/2014/main" id="{BAAAB33B-019B-4912-81CD-5EAA273A5C74}"/>
              </a:ext>
            </a:extLst>
          </p:cNvPr>
          <p:cNvSpPr txBox="1"/>
          <p:nvPr/>
        </p:nvSpPr>
        <p:spPr>
          <a:xfrm>
            <a:off x="2858946" y="6505416"/>
            <a:ext cx="5360821" cy="184666"/>
          </a:xfrm>
          <a:prstGeom prst="rect">
            <a:avLst/>
          </a:prstGeom>
          <a:noFill/>
        </p:spPr>
        <p:txBody>
          <a:bodyPr wrap="square" lIns="0" tIns="0" rIns="0" bIns="0" rtlCol="0">
            <a:spAutoFit/>
          </a:bodyPr>
          <a:lstStyle/>
          <a:p>
            <a:pPr lvl="1"/>
            <a:r>
              <a:rPr lang="en-US" sz="1200" dirty="0">
                <a:solidFill>
                  <a:schemeClr val="tx2"/>
                </a:solidFill>
              </a:rPr>
              <a:t>*Partial Year (till August, 2021)</a:t>
            </a:r>
          </a:p>
        </p:txBody>
      </p:sp>
      <p:graphicFrame>
        <p:nvGraphicFramePr>
          <p:cNvPr id="6" name="Table 5">
            <a:extLst>
              <a:ext uri="{FF2B5EF4-FFF2-40B4-BE49-F238E27FC236}">
                <a16:creationId xmlns:a16="http://schemas.microsoft.com/office/drawing/2014/main" id="{FF8F062F-2CDD-4C02-BD08-4C75401B9A64}"/>
              </a:ext>
            </a:extLst>
          </p:cNvPr>
          <p:cNvGraphicFramePr>
            <a:graphicFrameLocks noGrp="1"/>
          </p:cNvGraphicFramePr>
          <p:nvPr/>
        </p:nvGraphicFramePr>
        <p:xfrm>
          <a:off x="1936750" y="2344994"/>
          <a:ext cx="5673090" cy="3210560"/>
        </p:xfrm>
        <a:graphic>
          <a:graphicData uri="http://schemas.openxmlformats.org/drawingml/2006/table">
            <a:tbl>
              <a:tblPr>
                <a:tableStyleId>{3B4B98B0-60AC-42C2-AFA5-B58CD77FA1E5}</a:tableStyleId>
              </a:tblPr>
              <a:tblGrid>
                <a:gridCol w="1134618">
                  <a:extLst>
                    <a:ext uri="{9D8B030D-6E8A-4147-A177-3AD203B41FA5}">
                      <a16:colId xmlns:a16="http://schemas.microsoft.com/office/drawing/2014/main" val="738612193"/>
                    </a:ext>
                  </a:extLst>
                </a:gridCol>
                <a:gridCol w="1134618">
                  <a:extLst>
                    <a:ext uri="{9D8B030D-6E8A-4147-A177-3AD203B41FA5}">
                      <a16:colId xmlns:a16="http://schemas.microsoft.com/office/drawing/2014/main" val="1528562505"/>
                    </a:ext>
                  </a:extLst>
                </a:gridCol>
                <a:gridCol w="1134618">
                  <a:extLst>
                    <a:ext uri="{9D8B030D-6E8A-4147-A177-3AD203B41FA5}">
                      <a16:colId xmlns:a16="http://schemas.microsoft.com/office/drawing/2014/main" val="2044906892"/>
                    </a:ext>
                  </a:extLst>
                </a:gridCol>
                <a:gridCol w="1134618">
                  <a:extLst>
                    <a:ext uri="{9D8B030D-6E8A-4147-A177-3AD203B41FA5}">
                      <a16:colId xmlns:a16="http://schemas.microsoft.com/office/drawing/2014/main" val="758772929"/>
                    </a:ext>
                  </a:extLst>
                </a:gridCol>
                <a:gridCol w="1134618">
                  <a:extLst>
                    <a:ext uri="{9D8B030D-6E8A-4147-A177-3AD203B41FA5}">
                      <a16:colId xmlns:a16="http://schemas.microsoft.com/office/drawing/2014/main" val="2667928519"/>
                    </a:ext>
                  </a:extLst>
                </a:gridCol>
              </a:tblGrid>
              <a:tr h="359410">
                <a:tc>
                  <a:txBody>
                    <a:bodyPr/>
                    <a:lstStyle/>
                    <a:p>
                      <a:pPr algn="ctr" fontAlgn="ctr"/>
                      <a:r>
                        <a:rPr lang="en-US" sz="1200" b="1" i="0" u="none" strike="noStrike" cap="small" baseline="0" dirty="0">
                          <a:solidFill>
                            <a:schemeClr val="bg2"/>
                          </a:solidFill>
                          <a:effectLst/>
                          <a:latin typeface="+mn-lt"/>
                        </a:rPr>
                        <a:t>Year</a:t>
                      </a:r>
                    </a:p>
                  </a:txBody>
                  <a:tcPr marL="6350" marR="6350" marT="6350" marB="0" anchor="ctr">
                    <a:solidFill>
                      <a:schemeClr val="accent1"/>
                    </a:solidFill>
                  </a:tcPr>
                </a:tc>
                <a:tc>
                  <a:txBody>
                    <a:bodyPr/>
                    <a:lstStyle/>
                    <a:p>
                      <a:pPr algn="ctr" fontAlgn="ctr"/>
                      <a:r>
                        <a:rPr lang="en-US" sz="1200" b="1" i="0" u="none" strike="noStrike" cap="small" baseline="0" dirty="0">
                          <a:solidFill>
                            <a:schemeClr val="bg2"/>
                          </a:solidFill>
                          <a:effectLst/>
                          <a:latin typeface="+mn-lt"/>
                        </a:rPr>
                        <a:t>Month</a:t>
                      </a:r>
                    </a:p>
                  </a:txBody>
                  <a:tcPr marL="6350" marR="6350" marT="6350" marB="0" anchor="ctr">
                    <a:solidFill>
                      <a:schemeClr val="accent1"/>
                    </a:solidFill>
                  </a:tcPr>
                </a:tc>
                <a:tc>
                  <a:txBody>
                    <a:bodyPr/>
                    <a:lstStyle/>
                    <a:p>
                      <a:pPr algn="ctr" fontAlgn="ctr"/>
                      <a:r>
                        <a:rPr lang="en-US" sz="1200" b="1" i="0" u="none" strike="noStrike" cap="small" baseline="0" dirty="0">
                          <a:solidFill>
                            <a:schemeClr val="bg2"/>
                          </a:solidFill>
                          <a:effectLst/>
                          <a:latin typeface="+mn-lt"/>
                        </a:rPr>
                        <a:t>Day</a:t>
                      </a:r>
                    </a:p>
                  </a:txBody>
                  <a:tcPr marL="6350" marR="6350" marT="6350" marB="0" anchor="ctr">
                    <a:solidFill>
                      <a:schemeClr val="accent1"/>
                    </a:solidFill>
                  </a:tcPr>
                </a:tc>
                <a:tc>
                  <a:txBody>
                    <a:bodyPr/>
                    <a:lstStyle/>
                    <a:p>
                      <a:pPr algn="ctr" fontAlgn="ctr"/>
                      <a:r>
                        <a:rPr lang="en-US" sz="1200" b="1" i="0" u="none" strike="noStrike" cap="small" baseline="0" dirty="0">
                          <a:solidFill>
                            <a:schemeClr val="bg2"/>
                          </a:solidFill>
                          <a:effectLst/>
                          <a:latin typeface="+mn-lt"/>
                        </a:rPr>
                        <a:t>Maximum MW Deployed</a:t>
                      </a:r>
                    </a:p>
                  </a:txBody>
                  <a:tcPr marL="6350" marR="6350" marT="6350" marB="0" anchor="ctr">
                    <a:solidFill>
                      <a:schemeClr val="accent1"/>
                    </a:solidFill>
                  </a:tcPr>
                </a:tc>
                <a:tc>
                  <a:txBody>
                    <a:bodyPr/>
                    <a:lstStyle/>
                    <a:p>
                      <a:pPr algn="ctr" fontAlgn="ctr"/>
                      <a:r>
                        <a:rPr lang="en-US" sz="1200" b="1" i="0" u="none" strike="noStrike" cap="small" baseline="0" dirty="0">
                          <a:solidFill>
                            <a:schemeClr val="bg2"/>
                          </a:solidFill>
                          <a:effectLst/>
                          <a:latin typeface="+mn-lt"/>
                        </a:rPr>
                        <a:t>Total Duration (</a:t>
                      </a:r>
                      <a:r>
                        <a:rPr lang="en-US" sz="1200" b="1" i="0" u="none" strike="noStrike" cap="small" baseline="0" dirty="0" err="1">
                          <a:solidFill>
                            <a:schemeClr val="bg2"/>
                          </a:solidFill>
                          <a:effectLst/>
                          <a:latin typeface="+mn-lt"/>
                        </a:rPr>
                        <a:t>hr</a:t>
                      </a:r>
                      <a:r>
                        <a:rPr lang="en-US" sz="1200" b="1" i="0" u="none" strike="noStrike" cap="small" baseline="0" dirty="0">
                          <a:solidFill>
                            <a:schemeClr val="bg2"/>
                          </a:solidFill>
                          <a:effectLst/>
                          <a:latin typeface="+mn-lt"/>
                        </a:rPr>
                        <a:t>)</a:t>
                      </a:r>
                    </a:p>
                  </a:txBody>
                  <a:tcPr marL="6350" marR="6350" marT="6350" marB="0" anchor="ctr">
                    <a:solidFill>
                      <a:schemeClr val="accent1"/>
                    </a:solidFill>
                  </a:tcPr>
                </a:tc>
                <a:extLst>
                  <a:ext uri="{0D108BD9-81ED-4DB2-BD59-A6C34878D82A}">
                    <a16:rowId xmlns:a16="http://schemas.microsoft.com/office/drawing/2014/main" val="4244337541"/>
                  </a:ext>
                </a:extLst>
              </a:tr>
              <a:tr h="177800">
                <a:tc>
                  <a:txBody>
                    <a:bodyPr/>
                    <a:lstStyle/>
                    <a:p>
                      <a:pPr algn="ctr" fontAlgn="b"/>
                      <a:r>
                        <a:rPr lang="en-US" sz="1200" b="0" i="0" u="none" strike="noStrike" dirty="0">
                          <a:solidFill>
                            <a:srgbClr val="000000"/>
                          </a:solidFill>
                          <a:effectLst/>
                          <a:latin typeface="+mn-lt"/>
                        </a:rPr>
                        <a:t>2019</a:t>
                      </a:r>
                    </a:p>
                  </a:txBody>
                  <a:tcPr marL="6350" marR="6350" marT="6350" marB="0" anchor="ctr"/>
                </a:tc>
                <a:tc>
                  <a:txBody>
                    <a:bodyPr/>
                    <a:lstStyle/>
                    <a:p>
                      <a:pPr algn="ctr" fontAlgn="b"/>
                      <a:r>
                        <a:rPr lang="en-US" sz="1200" b="0" i="0" u="none" strike="noStrike" dirty="0">
                          <a:solidFill>
                            <a:srgbClr val="000000"/>
                          </a:solidFill>
                          <a:effectLst/>
                          <a:latin typeface="+mn-lt"/>
                        </a:rPr>
                        <a:t>September</a:t>
                      </a:r>
                    </a:p>
                  </a:txBody>
                  <a:tcPr marL="6350" marR="6350" marT="6350" marB="0" anchor="ctr"/>
                </a:tc>
                <a:tc>
                  <a:txBody>
                    <a:bodyPr/>
                    <a:lstStyle/>
                    <a:p>
                      <a:pPr algn="ctr" fontAlgn="b"/>
                      <a:r>
                        <a:rPr lang="en-US" sz="1200" b="0" i="0" u="none" strike="noStrike" dirty="0">
                          <a:solidFill>
                            <a:srgbClr val="000000"/>
                          </a:solidFill>
                          <a:effectLst/>
                          <a:latin typeface="+mn-lt"/>
                        </a:rPr>
                        <a:t>22</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74</a:t>
                      </a:r>
                    </a:p>
                  </a:txBody>
                  <a:tcPr marL="6350" marR="6350" marT="6350" marB="0" anchor="ctr"/>
                </a:tc>
                <a:tc>
                  <a:txBody>
                    <a:bodyPr/>
                    <a:lstStyle/>
                    <a:p>
                      <a:pPr algn="ctr" fontAlgn="b"/>
                      <a:r>
                        <a:rPr lang="en-US" sz="1200" b="0" i="0" u="none" strike="noStrike">
                          <a:solidFill>
                            <a:srgbClr val="000000"/>
                          </a:solidFill>
                          <a:effectLst/>
                          <a:latin typeface="+mn-lt"/>
                        </a:rPr>
                        <a:t>0.03</a:t>
                      </a:r>
                    </a:p>
                  </a:txBody>
                  <a:tcPr marL="6350" marR="6350" marT="6350" marB="0" anchor="ctr"/>
                </a:tc>
                <a:extLst>
                  <a:ext uri="{0D108BD9-81ED-4DB2-BD59-A6C34878D82A}">
                    <a16:rowId xmlns:a16="http://schemas.microsoft.com/office/drawing/2014/main" val="1900253848"/>
                  </a:ext>
                </a:extLst>
              </a:tr>
              <a:tr h="177800">
                <a:tc>
                  <a:txBody>
                    <a:bodyPr/>
                    <a:lstStyle/>
                    <a:p>
                      <a:pPr algn="ctr" fontAlgn="b"/>
                      <a:r>
                        <a:rPr lang="en-US" sz="1200" b="0" i="0" u="none" strike="noStrike" dirty="0">
                          <a:solidFill>
                            <a:srgbClr val="000000"/>
                          </a:solidFill>
                          <a:effectLst/>
                          <a:latin typeface="+mn-lt"/>
                        </a:rPr>
                        <a:t>2019</a:t>
                      </a:r>
                    </a:p>
                  </a:txBody>
                  <a:tcPr marL="6350" marR="6350" marT="6350" marB="0" anchor="ctr"/>
                </a:tc>
                <a:tc>
                  <a:txBody>
                    <a:bodyPr/>
                    <a:lstStyle/>
                    <a:p>
                      <a:pPr algn="ctr" fontAlgn="b"/>
                      <a:r>
                        <a:rPr lang="en-US" sz="1200" b="0" i="0" u="none" strike="noStrike" dirty="0">
                          <a:solidFill>
                            <a:srgbClr val="000000"/>
                          </a:solidFill>
                          <a:effectLst/>
                          <a:latin typeface="+mn-lt"/>
                        </a:rPr>
                        <a:t>October</a:t>
                      </a:r>
                    </a:p>
                  </a:txBody>
                  <a:tcPr marL="6350" marR="6350" marT="6350" marB="0" anchor="ctr"/>
                </a:tc>
                <a:tc>
                  <a:txBody>
                    <a:bodyPr/>
                    <a:lstStyle/>
                    <a:p>
                      <a:pPr algn="ctr" fontAlgn="b"/>
                      <a:r>
                        <a:rPr lang="en-US" sz="1200" b="0" i="0" u="none" strike="noStrike" dirty="0">
                          <a:solidFill>
                            <a:srgbClr val="000000"/>
                          </a:solidFill>
                          <a:effectLst/>
                          <a:latin typeface="+mn-lt"/>
                        </a:rPr>
                        <a:t>5</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305</a:t>
                      </a:r>
                    </a:p>
                  </a:txBody>
                  <a:tcPr marL="6350" marR="6350" marT="6350" marB="0" anchor="ctr"/>
                </a:tc>
                <a:tc>
                  <a:txBody>
                    <a:bodyPr/>
                    <a:lstStyle/>
                    <a:p>
                      <a:pPr algn="ctr" fontAlgn="b"/>
                      <a:r>
                        <a:rPr lang="en-US" sz="1200" b="0" i="0" u="none" strike="noStrike">
                          <a:solidFill>
                            <a:srgbClr val="000000"/>
                          </a:solidFill>
                          <a:effectLst/>
                          <a:latin typeface="+mn-lt"/>
                        </a:rPr>
                        <a:t>1.22</a:t>
                      </a:r>
                    </a:p>
                  </a:txBody>
                  <a:tcPr marL="6350" marR="6350" marT="6350" marB="0" anchor="ctr"/>
                </a:tc>
                <a:extLst>
                  <a:ext uri="{0D108BD9-81ED-4DB2-BD59-A6C34878D82A}">
                    <a16:rowId xmlns:a16="http://schemas.microsoft.com/office/drawing/2014/main" val="2323187495"/>
                  </a:ext>
                </a:extLst>
              </a:tr>
              <a:tr h="177800">
                <a:tc>
                  <a:txBody>
                    <a:bodyPr/>
                    <a:lstStyle/>
                    <a:p>
                      <a:pPr algn="ctr" fontAlgn="b"/>
                      <a:r>
                        <a:rPr lang="en-US" sz="1200" b="0" i="0" u="none" strike="noStrike">
                          <a:solidFill>
                            <a:srgbClr val="000000"/>
                          </a:solidFill>
                          <a:effectLst/>
                          <a:latin typeface="+mn-lt"/>
                        </a:rPr>
                        <a:t>2019</a:t>
                      </a:r>
                    </a:p>
                  </a:txBody>
                  <a:tcPr marL="6350" marR="6350" marT="6350" marB="0" anchor="ctr"/>
                </a:tc>
                <a:tc>
                  <a:txBody>
                    <a:bodyPr/>
                    <a:lstStyle/>
                    <a:p>
                      <a:pPr algn="ctr" fontAlgn="b"/>
                      <a:r>
                        <a:rPr lang="en-US" sz="1200" b="0" i="0" u="none" strike="noStrike" dirty="0">
                          <a:solidFill>
                            <a:srgbClr val="000000"/>
                          </a:solidFill>
                          <a:effectLst/>
                          <a:latin typeface="+mn-lt"/>
                        </a:rPr>
                        <a:t>December</a:t>
                      </a:r>
                    </a:p>
                  </a:txBody>
                  <a:tcPr marL="6350" marR="6350" marT="6350" marB="0" anchor="ctr"/>
                </a:tc>
                <a:tc>
                  <a:txBody>
                    <a:bodyPr/>
                    <a:lstStyle/>
                    <a:p>
                      <a:pPr algn="ctr" fontAlgn="b"/>
                      <a:r>
                        <a:rPr lang="en-US" sz="1200" b="0" i="0" u="none" strike="noStrike" dirty="0">
                          <a:solidFill>
                            <a:srgbClr val="000000"/>
                          </a:solidFill>
                          <a:effectLst/>
                          <a:latin typeface="+mn-lt"/>
                        </a:rPr>
                        <a:t>22</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115</a:t>
                      </a:r>
                    </a:p>
                  </a:txBody>
                  <a:tcPr marL="6350" marR="6350" marT="6350" marB="0" anchor="ctr"/>
                </a:tc>
                <a:tc>
                  <a:txBody>
                    <a:bodyPr/>
                    <a:lstStyle/>
                    <a:p>
                      <a:pPr algn="ctr" fontAlgn="b"/>
                      <a:r>
                        <a:rPr lang="en-US" sz="1200" b="0" i="0" u="none" strike="noStrike">
                          <a:solidFill>
                            <a:srgbClr val="000000"/>
                          </a:solidFill>
                          <a:effectLst/>
                          <a:latin typeface="+mn-lt"/>
                        </a:rPr>
                        <a:t>3.54</a:t>
                      </a:r>
                    </a:p>
                  </a:txBody>
                  <a:tcPr marL="6350" marR="6350" marT="6350" marB="0" anchor="ctr"/>
                </a:tc>
                <a:extLst>
                  <a:ext uri="{0D108BD9-81ED-4DB2-BD59-A6C34878D82A}">
                    <a16:rowId xmlns:a16="http://schemas.microsoft.com/office/drawing/2014/main" val="3119145545"/>
                  </a:ext>
                </a:extLst>
              </a:tr>
              <a:tr h="177800">
                <a:tc>
                  <a:txBody>
                    <a:bodyPr/>
                    <a:lstStyle/>
                    <a:p>
                      <a:pPr algn="ctr" fontAlgn="b"/>
                      <a:r>
                        <a:rPr lang="en-US" sz="1200" b="0" i="0" u="none" strike="noStrike">
                          <a:solidFill>
                            <a:srgbClr val="000000"/>
                          </a:solidFill>
                          <a:effectLst/>
                          <a:latin typeface="+mn-lt"/>
                        </a:rPr>
                        <a:t>2020</a:t>
                      </a:r>
                    </a:p>
                  </a:txBody>
                  <a:tcPr marL="6350" marR="6350" marT="6350" marB="0" anchor="ctr"/>
                </a:tc>
                <a:tc>
                  <a:txBody>
                    <a:bodyPr/>
                    <a:lstStyle/>
                    <a:p>
                      <a:pPr algn="ctr" fontAlgn="b"/>
                      <a:r>
                        <a:rPr lang="en-US" sz="1200" b="0" i="0" u="none" strike="noStrike" dirty="0">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3</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145</a:t>
                      </a:r>
                    </a:p>
                  </a:txBody>
                  <a:tcPr marL="6350" marR="6350" marT="6350" marB="0" anchor="ctr"/>
                </a:tc>
                <a:tc>
                  <a:txBody>
                    <a:bodyPr/>
                    <a:lstStyle/>
                    <a:p>
                      <a:pPr algn="ctr" fontAlgn="b"/>
                      <a:r>
                        <a:rPr lang="en-US" sz="1200" b="0" i="0" u="none" strike="noStrike">
                          <a:solidFill>
                            <a:srgbClr val="000000"/>
                          </a:solidFill>
                          <a:effectLst/>
                          <a:latin typeface="+mn-lt"/>
                        </a:rPr>
                        <a:t>4.50</a:t>
                      </a:r>
                    </a:p>
                  </a:txBody>
                  <a:tcPr marL="6350" marR="6350" marT="6350" marB="0" anchor="ctr"/>
                </a:tc>
                <a:extLst>
                  <a:ext uri="{0D108BD9-81ED-4DB2-BD59-A6C34878D82A}">
                    <a16:rowId xmlns:a16="http://schemas.microsoft.com/office/drawing/2014/main" val="2596456985"/>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dirty="0">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13</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324</a:t>
                      </a:r>
                    </a:p>
                  </a:txBody>
                  <a:tcPr marL="6350" marR="6350" marT="6350" marB="0" anchor="ctr"/>
                </a:tc>
                <a:tc>
                  <a:txBody>
                    <a:bodyPr/>
                    <a:lstStyle/>
                    <a:p>
                      <a:pPr algn="ctr" fontAlgn="b"/>
                      <a:r>
                        <a:rPr lang="en-US" sz="1200" b="0" i="0" u="none" strike="noStrike" dirty="0">
                          <a:solidFill>
                            <a:srgbClr val="000000"/>
                          </a:solidFill>
                          <a:effectLst/>
                          <a:latin typeface="+mn-lt"/>
                        </a:rPr>
                        <a:t>3.81</a:t>
                      </a:r>
                    </a:p>
                  </a:txBody>
                  <a:tcPr marL="6350" marR="6350" marT="6350" marB="0" anchor="ctr"/>
                </a:tc>
                <a:extLst>
                  <a:ext uri="{0D108BD9-81ED-4DB2-BD59-A6C34878D82A}">
                    <a16:rowId xmlns:a16="http://schemas.microsoft.com/office/drawing/2014/main" val="824591537"/>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14</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149</a:t>
                      </a:r>
                    </a:p>
                  </a:txBody>
                  <a:tcPr marL="6350" marR="6350" marT="6350" marB="0" anchor="ctr"/>
                </a:tc>
                <a:tc>
                  <a:txBody>
                    <a:bodyPr/>
                    <a:lstStyle/>
                    <a:p>
                      <a:pPr algn="ctr" fontAlgn="b"/>
                      <a:r>
                        <a:rPr lang="en-US" sz="1200" b="0" i="0" u="none" strike="noStrike" dirty="0">
                          <a:solidFill>
                            <a:srgbClr val="000000"/>
                          </a:solidFill>
                          <a:effectLst/>
                          <a:latin typeface="+mn-lt"/>
                        </a:rPr>
                        <a:t>0.72</a:t>
                      </a:r>
                    </a:p>
                  </a:txBody>
                  <a:tcPr marL="6350" marR="6350" marT="6350" marB="0" anchor="ctr"/>
                </a:tc>
                <a:extLst>
                  <a:ext uri="{0D108BD9-81ED-4DB2-BD59-A6C34878D82A}">
                    <a16:rowId xmlns:a16="http://schemas.microsoft.com/office/drawing/2014/main" val="42681632"/>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15</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389</a:t>
                      </a:r>
                    </a:p>
                  </a:txBody>
                  <a:tcPr marL="6350" marR="6350" marT="6350" marB="0" anchor="ctr"/>
                </a:tc>
                <a:tc>
                  <a:txBody>
                    <a:bodyPr/>
                    <a:lstStyle/>
                    <a:p>
                      <a:pPr algn="ctr" fontAlgn="b"/>
                      <a:r>
                        <a:rPr lang="en-US" sz="1200" b="0" i="0" u="none" strike="noStrike" dirty="0">
                          <a:solidFill>
                            <a:srgbClr val="000000"/>
                          </a:solidFill>
                          <a:effectLst/>
                          <a:latin typeface="+mn-lt"/>
                        </a:rPr>
                        <a:t>24.00</a:t>
                      </a:r>
                    </a:p>
                  </a:txBody>
                  <a:tcPr marL="6350" marR="6350" marT="6350" marB="0" anchor="ctr"/>
                </a:tc>
                <a:extLst>
                  <a:ext uri="{0D108BD9-81ED-4DB2-BD59-A6C34878D82A}">
                    <a16:rowId xmlns:a16="http://schemas.microsoft.com/office/drawing/2014/main" val="4138980663"/>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16</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422</a:t>
                      </a:r>
                    </a:p>
                  </a:txBody>
                  <a:tcPr marL="6350" marR="6350" marT="6350" marB="0" anchor="ctr"/>
                </a:tc>
                <a:tc>
                  <a:txBody>
                    <a:bodyPr/>
                    <a:lstStyle/>
                    <a:p>
                      <a:pPr algn="ctr" fontAlgn="b"/>
                      <a:r>
                        <a:rPr lang="en-US" sz="1200" b="0" i="0" u="none" strike="noStrike" dirty="0">
                          <a:solidFill>
                            <a:srgbClr val="000000"/>
                          </a:solidFill>
                          <a:effectLst/>
                          <a:latin typeface="+mn-lt"/>
                        </a:rPr>
                        <a:t>24.00</a:t>
                      </a:r>
                    </a:p>
                  </a:txBody>
                  <a:tcPr marL="6350" marR="6350" marT="6350" marB="0" anchor="ctr"/>
                </a:tc>
                <a:extLst>
                  <a:ext uri="{0D108BD9-81ED-4DB2-BD59-A6C34878D82A}">
                    <a16:rowId xmlns:a16="http://schemas.microsoft.com/office/drawing/2014/main" val="870463649"/>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17</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379</a:t>
                      </a:r>
                    </a:p>
                  </a:txBody>
                  <a:tcPr marL="6350" marR="6350" marT="6350" marB="0" anchor="ctr"/>
                </a:tc>
                <a:tc>
                  <a:txBody>
                    <a:bodyPr/>
                    <a:lstStyle/>
                    <a:p>
                      <a:pPr algn="ctr" fontAlgn="b"/>
                      <a:r>
                        <a:rPr lang="en-US" sz="1200" b="0" i="0" u="none" strike="noStrike" dirty="0">
                          <a:solidFill>
                            <a:srgbClr val="000000"/>
                          </a:solidFill>
                          <a:effectLst/>
                          <a:latin typeface="+mn-lt"/>
                        </a:rPr>
                        <a:t>24.00</a:t>
                      </a:r>
                    </a:p>
                  </a:txBody>
                  <a:tcPr marL="6350" marR="6350" marT="6350" marB="0" anchor="ctr"/>
                </a:tc>
                <a:extLst>
                  <a:ext uri="{0D108BD9-81ED-4DB2-BD59-A6C34878D82A}">
                    <a16:rowId xmlns:a16="http://schemas.microsoft.com/office/drawing/2014/main" val="2380721239"/>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dirty="0">
                          <a:solidFill>
                            <a:srgbClr val="000000"/>
                          </a:solidFill>
                          <a:effectLst/>
                          <a:latin typeface="+mn-lt"/>
                        </a:rPr>
                        <a:t>18</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537</a:t>
                      </a:r>
                    </a:p>
                  </a:txBody>
                  <a:tcPr marL="6350" marR="6350" marT="6350" marB="0" anchor="ctr"/>
                </a:tc>
                <a:tc>
                  <a:txBody>
                    <a:bodyPr/>
                    <a:lstStyle/>
                    <a:p>
                      <a:pPr algn="ctr" fontAlgn="b"/>
                      <a:r>
                        <a:rPr lang="en-US" sz="1200" b="0" i="0" u="none" strike="noStrike" dirty="0">
                          <a:solidFill>
                            <a:srgbClr val="000000"/>
                          </a:solidFill>
                          <a:effectLst/>
                          <a:latin typeface="+mn-lt"/>
                        </a:rPr>
                        <a:t>24.00</a:t>
                      </a:r>
                    </a:p>
                  </a:txBody>
                  <a:tcPr marL="6350" marR="6350" marT="6350" marB="0" anchor="ctr"/>
                </a:tc>
                <a:extLst>
                  <a:ext uri="{0D108BD9-81ED-4DB2-BD59-A6C34878D82A}">
                    <a16:rowId xmlns:a16="http://schemas.microsoft.com/office/drawing/2014/main" val="3338883744"/>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February</a:t>
                      </a:r>
                    </a:p>
                  </a:txBody>
                  <a:tcPr marL="6350" marR="6350" marT="6350" marB="0" anchor="ctr"/>
                </a:tc>
                <a:tc>
                  <a:txBody>
                    <a:bodyPr/>
                    <a:lstStyle/>
                    <a:p>
                      <a:pPr algn="ctr" fontAlgn="b"/>
                      <a:r>
                        <a:rPr lang="en-US" sz="1200" b="0" i="0" u="none" strike="noStrike">
                          <a:solidFill>
                            <a:srgbClr val="000000"/>
                          </a:solidFill>
                          <a:effectLst/>
                          <a:latin typeface="+mn-lt"/>
                        </a:rPr>
                        <a:t>19</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372</a:t>
                      </a:r>
                    </a:p>
                  </a:txBody>
                  <a:tcPr marL="6350" marR="6350" marT="6350" marB="0" anchor="ctr"/>
                </a:tc>
                <a:tc>
                  <a:txBody>
                    <a:bodyPr/>
                    <a:lstStyle/>
                    <a:p>
                      <a:pPr algn="ctr" fontAlgn="b"/>
                      <a:r>
                        <a:rPr lang="en-US" sz="1200" b="0" i="0" u="none" strike="noStrike" dirty="0">
                          <a:solidFill>
                            <a:srgbClr val="000000"/>
                          </a:solidFill>
                          <a:effectLst/>
                          <a:latin typeface="+mn-lt"/>
                        </a:rPr>
                        <a:t>10.15</a:t>
                      </a:r>
                    </a:p>
                  </a:txBody>
                  <a:tcPr marL="6350" marR="6350" marT="6350" marB="0" anchor="ctr"/>
                </a:tc>
                <a:extLst>
                  <a:ext uri="{0D108BD9-81ED-4DB2-BD59-A6C34878D82A}">
                    <a16:rowId xmlns:a16="http://schemas.microsoft.com/office/drawing/2014/main" val="3096252070"/>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April</a:t>
                      </a:r>
                    </a:p>
                  </a:txBody>
                  <a:tcPr marL="6350" marR="6350" marT="6350" marB="0" anchor="ctr"/>
                </a:tc>
                <a:tc>
                  <a:txBody>
                    <a:bodyPr/>
                    <a:lstStyle/>
                    <a:p>
                      <a:pPr algn="ctr" fontAlgn="b"/>
                      <a:r>
                        <a:rPr lang="en-US" sz="1200" b="0" i="0" u="none" strike="noStrike">
                          <a:solidFill>
                            <a:srgbClr val="000000"/>
                          </a:solidFill>
                          <a:effectLst/>
                          <a:latin typeface="+mn-lt"/>
                        </a:rPr>
                        <a:t>11</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523</a:t>
                      </a:r>
                    </a:p>
                  </a:txBody>
                  <a:tcPr marL="6350" marR="6350" marT="6350" marB="0" anchor="ctr"/>
                </a:tc>
                <a:tc>
                  <a:txBody>
                    <a:bodyPr/>
                    <a:lstStyle/>
                    <a:p>
                      <a:pPr algn="ctr" fontAlgn="b"/>
                      <a:r>
                        <a:rPr lang="en-US" sz="1200" b="0" i="0" u="none" strike="noStrike" dirty="0">
                          <a:solidFill>
                            <a:srgbClr val="000000"/>
                          </a:solidFill>
                          <a:effectLst/>
                          <a:latin typeface="+mn-lt"/>
                        </a:rPr>
                        <a:t>1.23</a:t>
                      </a:r>
                    </a:p>
                  </a:txBody>
                  <a:tcPr marL="6350" marR="6350" marT="6350" marB="0" anchor="ctr"/>
                </a:tc>
                <a:extLst>
                  <a:ext uri="{0D108BD9-81ED-4DB2-BD59-A6C34878D82A}">
                    <a16:rowId xmlns:a16="http://schemas.microsoft.com/office/drawing/2014/main" val="1899552202"/>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April</a:t>
                      </a:r>
                    </a:p>
                  </a:txBody>
                  <a:tcPr marL="6350" marR="6350" marT="6350" marB="0" anchor="ctr"/>
                </a:tc>
                <a:tc>
                  <a:txBody>
                    <a:bodyPr/>
                    <a:lstStyle/>
                    <a:p>
                      <a:pPr algn="ctr" fontAlgn="b"/>
                      <a:r>
                        <a:rPr lang="en-US" sz="1200" b="0" i="0" u="none" strike="noStrike">
                          <a:solidFill>
                            <a:srgbClr val="000000"/>
                          </a:solidFill>
                          <a:effectLst/>
                          <a:latin typeface="+mn-lt"/>
                        </a:rPr>
                        <a:t>13</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375</a:t>
                      </a:r>
                    </a:p>
                  </a:txBody>
                  <a:tcPr marL="6350" marR="6350" marT="6350" marB="0" anchor="ctr"/>
                </a:tc>
                <a:tc>
                  <a:txBody>
                    <a:bodyPr/>
                    <a:lstStyle/>
                    <a:p>
                      <a:pPr algn="ctr" fontAlgn="b"/>
                      <a:r>
                        <a:rPr lang="en-US" sz="1200" b="0" i="0" u="none" strike="noStrike" dirty="0">
                          <a:solidFill>
                            <a:srgbClr val="000000"/>
                          </a:solidFill>
                          <a:effectLst/>
                          <a:latin typeface="+mn-lt"/>
                        </a:rPr>
                        <a:t>3.55</a:t>
                      </a:r>
                    </a:p>
                  </a:txBody>
                  <a:tcPr marL="6350" marR="6350" marT="6350" marB="0" anchor="ctr"/>
                </a:tc>
                <a:extLst>
                  <a:ext uri="{0D108BD9-81ED-4DB2-BD59-A6C34878D82A}">
                    <a16:rowId xmlns:a16="http://schemas.microsoft.com/office/drawing/2014/main" val="1604074575"/>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dirty="0">
                          <a:solidFill>
                            <a:srgbClr val="000000"/>
                          </a:solidFill>
                          <a:effectLst/>
                          <a:latin typeface="+mn-lt"/>
                        </a:rPr>
                        <a:t>June</a:t>
                      </a:r>
                    </a:p>
                  </a:txBody>
                  <a:tcPr marL="6350" marR="6350" marT="6350" marB="0" anchor="ctr"/>
                </a:tc>
                <a:tc>
                  <a:txBody>
                    <a:bodyPr/>
                    <a:lstStyle/>
                    <a:p>
                      <a:pPr algn="ctr" fontAlgn="b"/>
                      <a:r>
                        <a:rPr lang="en-US" sz="1200" b="0" i="0" u="none" strike="noStrike">
                          <a:solidFill>
                            <a:srgbClr val="000000"/>
                          </a:solidFill>
                          <a:effectLst/>
                          <a:latin typeface="+mn-lt"/>
                        </a:rPr>
                        <a:t>13</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696</a:t>
                      </a:r>
                    </a:p>
                  </a:txBody>
                  <a:tcPr marL="6350" marR="6350" marT="6350" marB="0" anchor="ctr"/>
                </a:tc>
                <a:tc>
                  <a:txBody>
                    <a:bodyPr/>
                    <a:lstStyle/>
                    <a:p>
                      <a:pPr algn="ctr" fontAlgn="b"/>
                      <a:r>
                        <a:rPr lang="en-US" sz="1200" b="0" i="0" u="none" strike="noStrike" dirty="0">
                          <a:solidFill>
                            <a:srgbClr val="000000"/>
                          </a:solidFill>
                          <a:effectLst/>
                          <a:latin typeface="+mn-lt"/>
                        </a:rPr>
                        <a:t>4.63</a:t>
                      </a:r>
                    </a:p>
                  </a:txBody>
                  <a:tcPr marL="6350" marR="6350" marT="6350" marB="0" anchor="ctr"/>
                </a:tc>
                <a:extLst>
                  <a:ext uri="{0D108BD9-81ED-4DB2-BD59-A6C34878D82A}">
                    <a16:rowId xmlns:a16="http://schemas.microsoft.com/office/drawing/2014/main" val="2522700887"/>
                  </a:ext>
                </a:extLst>
              </a:tr>
              <a:tr h="177800">
                <a:tc>
                  <a:txBody>
                    <a:bodyPr/>
                    <a:lstStyle/>
                    <a:p>
                      <a:pPr algn="ctr" fontAlgn="b"/>
                      <a:r>
                        <a:rPr lang="en-US" sz="1200" b="0" i="0" u="none" strike="noStrike">
                          <a:solidFill>
                            <a:srgbClr val="000000"/>
                          </a:solidFill>
                          <a:effectLst/>
                          <a:latin typeface="+mn-lt"/>
                        </a:rPr>
                        <a:t>2021</a:t>
                      </a:r>
                    </a:p>
                  </a:txBody>
                  <a:tcPr marL="6350" marR="6350" marT="6350" marB="0" anchor="ctr"/>
                </a:tc>
                <a:tc>
                  <a:txBody>
                    <a:bodyPr/>
                    <a:lstStyle/>
                    <a:p>
                      <a:pPr algn="ctr" fontAlgn="b"/>
                      <a:r>
                        <a:rPr lang="en-US" sz="1200" b="0" i="0" u="none" strike="noStrike">
                          <a:solidFill>
                            <a:srgbClr val="000000"/>
                          </a:solidFill>
                          <a:effectLst/>
                          <a:latin typeface="+mn-lt"/>
                        </a:rPr>
                        <a:t>June</a:t>
                      </a:r>
                    </a:p>
                  </a:txBody>
                  <a:tcPr marL="6350" marR="6350" marT="6350" marB="0" anchor="ctr"/>
                </a:tc>
                <a:tc>
                  <a:txBody>
                    <a:bodyPr/>
                    <a:lstStyle/>
                    <a:p>
                      <a:pPr algn="ctr" fontAlgn="b"/>
                      <a:r>
                        <a:rPr lang="en-US" sz="1200" b="0" i="0" u="none" strike="noStrike">
                          <a:solidFill>
                            <a:srgbClr val="000000"/>
                          </a:solidFill>
                          <a:effectLst/>
                          <a:latin typeface="+mn-lt"/>
                        </a:rPr>
                        <a:t>14</a:t>
                      </a:r>
                    </a:p>
                  </a:txBody>
                  <a:tcPr marL="6350" marR="6350" marT="6350" marB="0" anchor="ctr"/>
                </a:tc>
                <a:tc>
                  <a:txBody>
                    <a:bodyPr/>
                    <a:lstStyle/>
                    <a:p>
                      <a:pPr algn="ctr" fontAlgn="b"/>
                      <a:r>
                        <a:rPr lang="en-US" sz="1200" b="0" i="0" u="none" strike="noStrike" kern="1200" dirty="0">
                          <a:solidFill>
                            <a:srgbClr val="000000"/>
                          </a:solidFill>
                          <a:effectLst/>
                          <a:latin typeface="+mn-lt"/>
                          <a:ea typeface="+mn-ea"/>
                          <a:cs typeface="+mn-cs"/>
                        </a:rPr>
                        <a:t>512</a:t>
                      </a:r>
                    </a:p>
                  </a:txBody>
                  <a:tcPr marL="6350" marR="6350" marT="6350" marB="0" anchor="ctr"/>
                </a:tc>
                <a:tc>
                  <a:txBody>
                    <a:bodyPr/>
                    <a:lstStyle/>
                    <a:p>
                      <a:pPr algn="ctr" fontAlgn="b"/>
                      <a:r>
                        <a:rPr lang="en-US" sz="1200" b="0" i="0" u="none" strike="noStrike" dirty="0">
                          <a:solidFill>
                            <a:srgbClr val="000000"/>
                          </a:solidFill>
                          <a:effectLst/>
                          <a:latin typeface="+mn-lt"/>
                        </a:rPr>
                        <a:t>2.06</a:t>
                      </a:r>
                    </a:p>
                  </a:txBody>
                  <a:tcPr marL="6350" marR="6350" marT="6350" marB="0" anchor="ctr"/>
                </a:tc>
                <a:extLst>
                  <a:ext uri="{0D108BD9-81ED-4DB2-BD59-A6C34878D82A}">
                    <a16:rowId xmlns:a16="http://schemas.microsoft.com/office/drawing/2014/main" val="1854184070"/>
                  </a:ext>
                </a:extLst>
              </a:tr>
            </a:tbl>
          </a:graphicData>
        </a:graphic>
      </p:graphicFrame>
    </p:spTree>
    <p:extLst>
      <p:ext uri="{BB962C8B-B14F-4D97-AF65-F5344CB8AC3E}">
        <p14:creationId xmlns:p14="http://schemas.microsoft.com/office/powerpoint/2010/main" val="3572706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lvl="1" algn="just"/>
            <a:r>
              <a:rPr lang="en-US" sz="1600" dirty="0"/>
              <a:t>ERCOT will continue to monitor the intra-hour net load ramps and will tune ERCOT’s Generation Applications in EMS as necessary to meet established frequency control related performance criteria.</a:t>
            </a:r>
          </a:p>
          <a:p>
            <a:pPr algn="just"/>
            <a:endParaRPr lang="en-US" dirty="0"/>
          </a:p>
          <a:p>
            <a:pPr algn="just"/>
            <a:r>
              <a:rPr lang="en-US" sz="1600" dirty="0"/>
              <a:t>The preliminary Regulation quantities for January 2022 through August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6E4C0-5DF7-4A73-BD76-6E541A924103}"/>
              </a:ext>
            </a:extLst>
          </p:cNvPr>
          <p:cNvSpPr>
            <a:spLocks noGrp="1"/>
          </p:cNvSpPr>
          <p:nvPr>
            <p:ph type="title"/>
          </p:nvPr>
        </p:nvSpPr>
        <p:spPr/>
        <p:txBody>
          <a:bodyPr/>
          <a:lstStyle/>
          <a:p>
            <a:r>
              <a:rPr lang="en-US" sz="2400" dirty="0"/>
              <a:t>Actual Increase in IRR Capacity Between 2020 and 2021</a:t>
            </a:r>
          </a:p>
        </p:txBody>
      </p:sp>
      <p:sp>
        <p:nvSpPr>
          <p:cNvPr id="4" name="Slide Number Placeholder 3">
            <a:extLst>
              <a:ext uri="{FF2B5EF4-FFF2-40B4-BE49-F238E27FC236}">
                <a16:creationId xmlns:a16="http://schemas.microsoft.com/office/drawing/2014/main" id="{E1E530AE-1DE0-48D2-A19A-8CA5399D26FA}"/>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8" name="Content Placeholder 7">
            <a:extLst>
              <a:ext uri="{FF2B5EF4-FFF2-40B4-BE49-F238E27FC236}">
                <a16:creationId xmlns:a16="http://schemas.microsoft.com/office/drawing/2014/main" id="{4A45861A-9E70-4F52-97B8-23C12D1603EA}"/>
              </a:ext>
            </a:extLst>
          </p:cNvPr>
          <p:cNvSpPr>
            <a:spLocks noGrp="1"/>
          </p:cNvSpPr>
          <p:nvPr>
            <p:ph idx="1"/>
          </p:nvPr>
        </p:nvSpPr>
        <p:spPr/>
        <p:txBody>
          <a:bodyPr/>
          <a:lstStyle/>
          <a:p>
            <a:r>
              <a:rPr lang="en-US" sz="1600" dirty="0"/>
              <a:t>ERCOT continues to see a steady growth in both wind and solar installed capacities. </a:t>
            </a:r>
          </a:p>
          <a:p>
            <a:pPr lvl="1"/>
            <a:r>
              <a:rPr lang="en-US" sz="1600" dirty="0"/>
              <a:t>The graph below tracks the actual growth in wind and solar in 2021.</a:t>
            </a:r>
          </a:p>
        </p:txBody>
      </p:sp>
      <p:pic>
        <p:nvPicPr>
          <p:cNvPr id="11" name="Picture 10">
            <a:extLst>
              <a:ext uri="{FF2B5EF4-FFF2-40B4-BE49-F238E27FC236}">
                <a16:creationId xmlns:a16="http://schemas.microsoft.com/office/drawing/2014/main" id="{2089CE5B-6261-4089-AA54-D0EA03211486}"/>
              </a:ext>
            </a:extLst>
          </p:cNvPr>
          <p:cNvPicPr>
            <a:picLocks noChangeAspect="1"/>
          </p:cNvPicPr>
          <p:nvPr/>
        </p:nvPicPr>
        <p:blipFill>
          <a:blip r:embed="rId2"/>
          <a:stretch>
            <a:fillRect/>
          </a:stretch>
        </p:blipFill>
        <p:spPr>
          <a:xfrm>
            <a:off x="526953" y="1734165"/>
            <a:ext cx="8090093" cy="3389670"/>
          </a:xfrm>
          <a:prstGeom prst="rect">
            <a:avLst/>
          </a:prstGeom>
        </p:spPr>
      </p:pic>
    </p:spTree>
    <p:extLst>
      <p:ext uri="{BB962C8B-B14F-4D97-AF65-F5344CB8AC3E}">
        <p14:creationId xmlns:p14="http://schemas.microsoft.com/office/powerpoint/2010/main" val="4131138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98ED2-125E-4800-B109-A5F746599820}"/>
              </a:ext>
            </a:extLst>
          </p:cNvPr>
          <p:cNvSpPr>
            <a:spLocks noGrp="1"/>
          </p:cNvSpPr>
          <p:nvPr>
            <p:ph type="title"/>
          </p:nvPr>
        </p:nvSpPr>
        <p:spPr/>
        <p:txBody>
          <a:bodyPr/>
          <a:lstStyle/>
          <a:p>
            <a:r>
              <a:rPr lang="en-US" sz="2800" dirty="0"/>
              <a:t>Regulation Exhaustion &amp; Hourly CPS1 Trend</a:t>
            </a:r>
          </a:p>
        </p:txBody>
      </p:sp>
      <p:sp>
        <p:nvSpPr>
          <p:cNvPr id="12" name="Content Placeholder 11">
            <a:extLst>
              <a:ext uri="{FF2B5EF4-FFF2-40B4-BE49-F238E27FC236}">
                <a16:creationId xmlns:a16="http://schemas.microsoft.com/office/drawing/2014/main" id="{68820313-BB2A-4ABA-AC54-72E567CC9B74}"/>
              </a:ext>
            </a:extLst>
          </p:cNvPr>
          <p:cNvSpPr>
            <a:spLocks noGrp="1"/>
          </p:cNvSpPr>
          <p:nvPr>
            <p:ph idx="1"/>
          </p:nvPr>
        </p:nvSpPr>
        <p:spPr/>
        <p:txBody>
          <a:bodyPr/>
          <a:lstStyle/>
          <a:p>
            <a:r>
              <a:rPr lang="en-US" sz="1600" dirty="0"/>
              <a:t>The heat maps below trend the regulation exhaustion between Jan 2020 and Jul 2021. </a:t>
            </a:r>
          </a:p>
        </p:txBody>
      </p:sp>
      <p:sp>
        <p:nvSpPr>
          <p:cNvPr id="4" name="Slide Number Placeholder 3">
            <a:extLst>
              <a:ext uri="{FF2B5EF4-FFF2-40B4-BE49-F238E27FC236}">
                <a16:creationId xmlns:a16="http://schemas.microsoft.com/office/drawing/2014/main" id="{9E8AA9B1-0792-463C-A018-3FD97A3D8764}"/>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a:extLst>
              <a:ext uri="{FF2B5EF4-FFF2-40B4-BE49-F238E27FC236}">
                <a16:creationId xmlns:a16="http://schemas.microsoft.com/office/drawing/2014/main" id="{FA561ADD-7C16-40B6-A571-C1DC8AF4FBE7}"/>
              </a:ext>
            </a:extLst>
          </p:cNvPr>
          <p:cNvPicPr>
            <a:picLocks noChangeAspect="1"/>
          </p:cNvPicPr>
          <p:nvPr/>
        </p:nvPicPr>
        <p:blipFill rotWithShape="1">
          <a:blip r:embed="rId2"/>
          <a:srcRect t="4870" r="8353" b="4089"/>
          <a:stretch/>
        </p:blipFill>
        <p:spPr>
          <a:xfrm>
            <a:off x="227019" y="1508604"/>
            <a:ext cx="3717828" cy="2769953"/>
          </a:xfrm>
          <a:prstGeom prst="rect">
            <a:avLst/>
          </a:prstGeom>
        </p:spPr>
      </p:pic>
      <p:sp>
        <p:nvSpPr>
          <p:cNvPr id="10" name="TextBox 9">
            <a:extLst>
              <a:ext uri="{FF2B5EF4-FFF2-40B4-BE49-F238E27FC236}">
                <a16:creationId xmlns:a16="http://schemas.microsoft.com/office/drawing/2014/main" id="{F03C67F3-1A79-4CF9-B6B6-0AA87B9B4437}"/>
              </a:ext>
            </a:extLst>
          </p:cNvPr>
          <p:cNvSpPr txBox="1"/>
          <p:nvPr/>
        </p:nvSpPr>
        <p:spPr>
          <a:xfrm>
            <a:off x="1675403" y="1261309"/>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1" name="TextBox 10">
            <a:extLst>
              <a:ext uri="{FF2B5EF4-FFF2-40B4-BE49-F238E27FC236}">
                <a16:creationId xmlns:a16="http://schemas.microsoft.com/office/drawing/2014/main" id="{92D45331-913D-431F-B5F7-5A4EDD35D0E9}"/>
              </a:ext>
            </a:extLst>
          </p:cNvPr>
          <p:cNvSpPr txBox="1"/>
          <p:nvPr/>
        </p:nvSpPr>
        <p:spPr>
          <a:xfrm>
            <a:off x="6647539" y="1219348"/>
            <a:ext cx="1084089" cy="307777"/>
          </a:xfrm>
          <a:prstGeom prst="rect">
            <a:avLst/>
          </a:prstGeom>
          <a:solidFill>
            <a:schemeClr val="accent1">
              <a:lumMod val="20000"/>
              <a:lumOff val="80000"/>
            </a:schemeClr>
          </a:solidFill>
        </p:spPr>
        <p:txBody>
          <a:bodyPr wrap="square" rtlCol="0">
            <a:spAutoFit/>
          </a:bodyPr>
          <a:lstStyle/>
          <a:p>
            <a:r>
              <a:rPr lang="en-US" sz="1400" b="1" dirty="0"/>
              <a:t>Reg-Down</a:t>
            </a:r>
          </a:p>
        </p:txBody>
      </p:sp>
      <p:pic>
        <p:nvPicPr>
          <p:cNvPr id="6" name="Picture 5">
            <a:extLst>
              <a:ext uri="{FF2B5EF4-FFF2-40B4-BE49-F238E27FC236}">
                <a16:creationId xmlns:a16="http://schemas.microsoft.com/office/drawing/2014/main" id="{CD5DE504-44CE-4269-95A6-6B7D7E733235}"/>
              </a:ext>
            </a:extLst>
          </p:cNvPr>
          <p:cNvPicPr>
            <a:picLocks noChangeAspect="1"/>
          </p:cNvPicPr>
          <p:nvPr/>
        </p:nvPicPr>
        <p:blipFill rotWithShape="1">
          <a:blip r:embed="rId3"/>
          <a:srcRect t="5620" r="8517" b="5401"/>
          <a:stretch/>
        </p:blipFill>
        <p:spPr>
          <a:xfrm>
            <a:off x="5195373" y="1508604"/>
            <a:ext cx="3721608" cy="2714825"/>
          </a:xfrm>
          <a:prstGeom prst="rect">
            <a:avLst/>
          </a:prstGeom>
        </p:spPr>
      </p:pic>
      <p:pic>
        <p:nvPicPr>
          <p:cNvPr id="23" name="Picture 22">
            <a:extLst>
              <a:ext uri="{FF2B5EF4-FFF2-40B4-BE49-F238E27FC236}">
                <a16:creationId xmlns:a16="http://schemas.microsoft.com/office/drawing/2014/main" id="{A300DFD2-D7A5-4768-8F22-274E60047D71}"/>
              </a:ext>
            </a:extLst>
          </p:cNvPr>
          <p:cNvPicPr>
            <a:picLocks noChangeAspect="1"/>
          </p:cNvPicPr>
          <p:nvPr/>
        </p:nvPicPr>
        <p:blipFill rotWithShape="1">
          <a:blip r:embed="rId4"/>
          <a:srcRect t="5081" r="9417" b="5172"/>
          <a:stretch/>
        </p:blipFill>
        <p:spPr>
          <a:xfrm>
            <a:off x="3077276" y="4238684"/>
            <a:ext cx="2989448" cy="2221424"/>
          </a:xfrm>
          <a:prstGeom prst="rect">
            <a:avLst/>
          </a:prstGeom>
        </p:spPr>
      </p:pic>
      <p:sp>
        <p:nvSpPr>
          <p:cNvPr id="24" name="TextBox 23">
            <a:extLst>
              <a:ext uri="{FF2B5EF4-FFF2-40B4-BE49-F238E27FC236}">
                <a16:creationId xmlns:a16="http://schemas.microsoft.com/office/drawing/2014/main" id="{BFEED995-0037-46F7-9667-20F839745FF2}"/>
              </a:ext>
            </a:extLst>
          </p:cNvPr>
          <p:cNvSpPr txBox="1"/>
          <p:nvPr/>
        </p:nvSpPr>
        <p:spPr>
          <a:xfrm>
            <a:off x="1675404" y="5045084"/>
            <a:ext cx="1350112" cy="307777"/>
          </a:xfrm>
          <a:prstGeom prst="rect">
            <a:avLst/>
          </a:prstGeom>
          <a:solidFill>
            <a:schemeClr val="accent1">
              <a:lumMod val="20000"/>
              <a:lumOff val="80000"/>
            </a:schemeClr>
          </a:solidFill>
        </p:spPr>
        <p:txBody>
          <a:bodyPr wrap="square" rtlCol="0">
            <a:spAutoFit/>
          </a:bodyPr>
          <a:lstStyle/>
          <a:p>
            <a:r>
              <a:rPr lang="en-US" sz="1400" b="1" dirty="0"/>
              <a:t>Hourly CPS1</a:t>
            </a:r>
          </a:p>
        </p:txBody>
      </p:sp>
    </p:spTree>
    <p:extLst>
      <p:ext uri="{BB962C8B-B14F-4D97-AF65-F5344CB8AC3E}">
        <p14:creationId xmlns:p14="http://schemas.microsoft.com/office/powerpoint/2010/main" val="2463753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24A5-5FA1-4A7E-AC2D-3B3FD3064C49}"/>
              </a:ext>
            </a:extLst>
          </p:cNvPr>
          <p:cNvSpPr>
            <a:spLocks noGrp="1"/>
          </p:cNvSpPr>
          <p:nvPr>
            <p:ph type="title"/>
          </p:nvPr>
        </p:nvSpPr>
        <p:spPr/>
        <p:txBody>
          <a:bodyPr/>
          <a:lstStyle/>
          <a:p>
            <a:r>
              <a:rPr lang="en-US" dirty="0"/>
              <a:t>5 min Net Load Up Ramp Trends</a:t>
            </a:r>
          </a:p>
        </p:txBody>
      </p:sp>
      <p:sp>
        <p:nvSpPr>
          <p:cNvPr id="3" name="Content Placeholder 2">
            <a:extLst>
              <a:ext uri="{FF2B5EF4-FFF2-40B4-BE49-F238E27FC236}">
                <a16:creationId xmlns:a16="http://schemas.microsoft.com/office/drawing/2014/main" id="{C6575A63-380A-4B7B-A7ED-095C108AA32B}"/>
              </a:ext>
            </a:extLst>
          </p:cNvPr>
          <p:cNvSpPr>
            <a:spLocks noGrp="1"/>
          </p:cNvSpPr>
          <p:nvPr>
            <p:ph idx="1"/>
          </p:nvPr>
        </p:nvSpPr>
        <p:spPr/>
        <p:txBody>
          <a:bodyPr/>
          <a:lstStyle/>
          <a:p>
            <a:r>
              <a:rPr lang="en-US" sz="1600" dirty="0"/>
              <a:t>The heat maps below show a comparison of the median 5-min net load up ramp between 2020 and 2021.</a:t>
            </a:r>
          </a:p>
          <a:p>
            <a:pPr lvl="1"/>
            <a:r>
              <a:rPr lang="en-US" sz="1600" dirty="0"/>
              <a:t>There is a slight increase in the 5-min net load up ramps during HE18 through HE20. </a:t>
            </a:r>
          </a:p>
          <a:p>
            <a:pPr lvl="1"/>
            <a:r>
              <a:rPr lang="en-US" sz="1600" dirty="0"/>
              <a:t>The most prominent increase in the 5-min net load up ramps are during the day-time. These increases are driven by factors other than solar ramps.</a:t>
            </a:r>
          </a:p>
        </p:txBody>
      </p:sp>
      <p:sp>
        <p:nvSpPr>
          <p:cNvPr id="4" name="Slide Number Placeholder 3">
            <a:extLst>
              <a:ext uri="{FF2B5EF4-FFF2-40B4-BE49-F238E27FC236}">
                <a16:creationId xmlns:a16="http://schemas.microsoft.com/office/drawing/2014/main" id="{8F6CA180-1B02-4254-86AB-52AB288B7271}"/>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0F4A8B4E-D7FB-43BE-A3B9-C632B88CE33A}"/>
              </a:ext>
            </a:extLst>
          </p:cNvPr>
          <p:cNvPicPr>
            <a:picLocks noChangeAspect="1"/>
          </p:cNvPicPr>
          <p:nvPr/>
        </p:nvPicPr>
        <p:blipFill>
          <a:blip r:embed="rId2"/>
          <a:stretch>
            <a:fillRect/>
          </a:stretch>
        </p:blipFill>
        <p:spPr>
          <a:xfrm>
            <a:off x="304800" y="2446802"/>
            <a:ext cx="4736924" cy="3473231"/>
          </a:xfrm>
          <a:prstGeom prst="rect">
            <a:avLst/>
          </a:prstGeom>
        </p:spPr>
      </p:pic>
      <p:pic>
        <p:nvPicPr>
          <p:cNvPr id="6" name="Picture 5">
            <a:extLst>
              <a:ext uri="{FF2B5EF4-FFF2-40B4-BE49-F238E27FC236}">
                <a16:creationId xmlns:a16="http://schemas.microsoft.com/office/drawing/2014/main" id="{3704CE33-39EC-47A7-9FAD-758192E59826}"/>
              </a:ext>
            </a:extLst>
          </p:cNvPr>
          <p:cNvPicPr>
            <a:picLocks noChangeAspect="1"/>
          </p:cNvPicPr>
          <p:nvPr/>
        </p:nvPicPr>
        <p:blipFill>
          <a:blip r:embed="rId3"/>
          <a:stretch>
            <a:fillRect/>
          </a:stretch>
        </p:blipFill>
        <p:spPr>
          <a:xfrm>
            <a:off x="4618973" y="2446801"/>
            <a:ext cx="4525027" cy="3473231"/>
          </a:xfrm>
          <a:prstGeom prst="rect">
            <a:avLst/>
          </a:prstGeom>
        </p:spPr>
      </p:pic>
    </p:spTree>
    <p:extLst>
      <p:ext uri="{BB962C8B-B14F-4D97-AF65-F5344CB8AC3E}">
        <p14:creationId xmlns:p14="http://schemas.microsoft.com/office/powerpoint/2010/main" val="2221513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A24A5-5FA1-4A7E-AC2D-3B3FD3064C49}"/>
              </a:ext>
            </a:extLst>
          </p:cNvPr>
          <p:cNvSpPr>
            <a:spLocks noGrp="1"/>
          </p:cNvSpPr>
          <p:nvPr>
            <p:ph type="title"/>
          </p:nvPr>
        </p:nvSpPr>
        <p:spPr/>
        <p:txBody>
          <a:bodyPr/>
          <a:lstStyle/>
          <a:p>
            <a:r>
              <a:rPr lang="en-US" dirty="0"/>
              <a:t>5 min Solar Ramp Trends</a:t>
            </a:r>
          </a:p>
        </p:txBody>
      </p:sp>
      <p:sp>
        <p:nvSpPr>
          <p:cNvPr id="3" name="Content Placeholder 2">
            <a:extLst>
              <a:ext uri="{FF2B5EF4-FFF2-40B4-BE49-F238E27FC236}">
                <a16:creationId xmlns:a16="http://schemas.microsoft.com/office/drawing/2014/main" id="{C6575A63-380A-4B7B-A7ED-095C108AA32B}"/>
              </a:ext>
            </a:extLst>
          </p:cNvPr>
          <p:cNvSpPr>
            <a:spLocks noGrp="1"/>
          </p:cNvSpPr>
          <p:nvPr>
            <p:ph idx="1"/>
          </p:nvPr>
        </p:nvSpPr>
        <p:spPr>
          <a:xfrm>
            <a:off x="304801" y="855406"/>
            <a:ext cx="2933334" cy="5064627"/>
          </a:xfrm>
        </p:spPr>
        <p:txBody>
          <a:bodyPr/>
          <a:lstStyle/>
          <a:p>
            <a:r>
              <a:rPr lang="en-US" sz="1600" dirty="0"/>
              <a:t>The heat maps show a comparison of the median 5-min solar ramp between 2020 and 2021.</a:t>
            </a:r>
          </a:p>
          <a:p>
            <a:pPr lvl="1" algn="just"/>
            <a:r>
              <a:rPr lang="en-US" sz="1400" dirty="0"/>
              <a:t>While there is a visible increase in the up &amp; down ramps during the sunrise and sunset hours, these do not correlate with the largest net-load ramp periods in 2021.</a:t>
            </a:r>
          </a:p>
          <a:p>
            <a:endParaRPr lang="en-US" sz="1600" dirty="0"/>
          </a:p>
          <a:p>
            <a:endParaRPr lang="en-US" dirty="0"/>
          </a:p>
        </p:txBody>
      </p:sp>
      <p:sp>
        <p:nvSpPr>
          <p:cNvPr id="4" name="Slide Number Placeholder 3">
            <a:extLst>
              <a:ext uri="{FF2B5EF4-FFF2-40B4-BE49-F238E27FC236}">
                <a16:creationId xmlns:a16="http://schemas.microsoft.com/office/drawing/2014/main" id="{8F6CA180-1B02-4254-86AB-52AB288B7271}"/>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a:extLst>
              <a:ext uri="{FF2B5EF4-FFF2-40B4-BE49-F238E27FC236}">
                <a16:creationId xmlns:a16="http://schemas.microsoft.com/office/drawing/2014/main" id="{12777B92-5918-4D87-9058-DD80FB074C7A}"/>
              </a:ext>
            </a:extLst>
          </p:cNvPr>
          <p:cNvPicPr>
            <a:picLocks noChangeAspect="1"/>
          </p:cNvPicPr>
          <p:nvPr/>
        </p:nvPicPr>
        <p:blipFill rotWithShape="1">
          <a:blip r:embed="rId3"/>
          <a:srcRect l="4296" t="2189" r="8076" b="4814"/>
          <a:stretch/>
        </p:blipFill>
        <p:spPr>
          <a:xfrm>
            <a:off x="3254988" y="762000"/>
            <a:ext cx="2938163" cy="2448469"/>
          </a:xfrm>
          <a:prstGeom prst="rect">
            <a:avLst/>
          </a:prstGeom>
        </p:spPr>
      </p:pic>
      <p:pic>
        <p:nvPicPr>
          <p:cNvPr id="6" name="Picture 5">
            <a:extLst>
              <a:ext uri="{FF2B5EF4-FFF2-40B4-BE49-F238E27FC236}">
                <a16:creationId xmlns:a16="http://schemas.microsoft.com/office/drawing/2014/main" id="{375D3F1C-1502-4031-947D-32BCEE4D73AE}"/>
              </a:ext>
            </a:extLst>
          </p:cNvPr>
          <p:cNvPicPr>
            <a:picLocks noChangeAspect="1"/>
          </p:cNvPicPr>
          <p:nvPr/>
        </p:nvPicPr>
        <p:blipFill rotWithShape="1">
          <a:blip r:embed="rId4"/>
          <a:srcRect l="5689" t="2213" r="8151" b="4570"/>
          <a:stretch/>
        </p:blipFill>
        <p:spPr>
          <a:xfrm>
            <a:off x="6205837" y="762000"/>
            <a:ext cx="2938163" cy="2384108"/>
          </a:xfrm>
          <a:prstGeom prst="rect">
            <a:avLst/>
          </a:prstGeom>
        </p:spPr>
      </p:pic>
      <p:pic>
        <p:nvPicPr>
          <p:cNvPr id="3074" name="Picture 1">
            <a:extLst>
              <a:ext uri="{FF2B5EF4-FFF2-40B4-BE49-F238E27FC236}">
                <a16:creationId xmlns:a16="http://schemas.microsoft.com/office/drawing/2014/main" id="{BE9D07BC-047D-4BF9-9728-ACB272B9F9D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5625"/>
          <a:stretch/>
        </p:blipFill>
        <p:spPr bwMode="auto">
          <a:xfrm>
            <a:off x="6061765" y="3210469"/>
            <a:ext cx="3082235" cy="2448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2">
            <a:extLst>
              <a:ext uri="{FF2B5EF4-FFF2-40B4-BE49-F238E27FC236}">
                <a16:creationId xmlns:a16="http://schemas.microsoft.com/office/drawing/2014/main" id="{1753E715-1DBA-4513-9435-15A569AF5B2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649" r="6806" b="4690"/>
          <a:stretch/>
        </p:blipFill>
        <p:spPr bwMode="auto">
          <a:xfrm>
            <a:off x="3254988" y="3210469"/>
            <a:ext cx="2951055" cy="240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93037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37343</TotalTime>
  <Words>3162</Words>
  <Application>Microsoft Office PowerPoint</Application>
  <PresentationFormat>On-screen Show (4:3)</PresentationFormat>
  <Paragraphs>417</Paragraphs>
  <Slides>43</Slides>
  <Notes>29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43</vt:i4>
      </vt:variant>
    </vt:vector>
  </HeadingPairs>
  <TitlesOfParts>
    <vt:vector size="50"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Summary of Feedback from August Meeting</vt:lpstr>
      <vt:lpstr>Discussion Scope</vt:lpstr>
      <vt:lpstr>Regulation Service Methodology</vt:lpstr>
      <vt:lpstr>Actual Increase in IRR Capacity Between 2020 and 2021</vt:lpstr>
      <vt:lpstr>Regulation Exhaustion &amp; Hourly CPS1 Trend</vt:lpstr>
      <vt:lpstr>5 min Net Load Up Ramp Trends</vt:lpstr>
      <vt:lpstr>5 min Solar Ramp Trends</vt:lpstr>
      <vt:lpstr>Regulation Exhaustion – Evening Hours June/July 2021</vt:lpstr>
      <vt:lpstr>Projected Increase in IRR Capacity</vt:lpstr>
      <vt:lpstr>Wind Adjustment Tables - 2022</vt:lpstr>
      <vt:lpstr>Solar Adjustment Tables - 2022</vt:lpstr>
      <vt:lpstr>Solar Adjustment Tables – 2022</vt:lpstr>
      <vt:lpstr>Regulation January</vt:lpstr>
      <vt:lpstr>Regulation Up March</vt:lpstr>
      <vt:lpstr>Regulation Up June</vt:lpstr>
      <vt:lpstr>Average Regulation Comparison</vt:lpstr>
      <vt:lpstr>Responsive Reserve Service (RRS) Methodology</vt:lpstr>
      <vt:lpstr>Impact of additional RRS on Physical Responsive Capability (PRC)</vt:lpstr>
      <vt:lpstr>RRS January</vt:lpstr>
      <vt:lpstr>RRS May</vt:lpstr>
      <vt:lpstr>RRS July</vt:lpstr>
      <vt:lpstr>Hourly Average RRS Comparison</vt:lpstr>
      <vt:lpstr>Non-Spinning Reserve Service Methodology</vt:lpstr>
      <vt:lpstr>Drivers for the methodology changes</vt:lpstr>
      <vt:lpstr>Trends in 6HA Net Load Forecast Error </vt:lpstr>
      <vt:lpstr>Intra-Day Forced Outage Rate</vt:lpstr>
      <vt:lpstr>Intra-Day Forced Outage Rate vs Net Load Forecast Error</vt:lpstr>
      <vt:lpstr>Proposed Intra-Day Forced Outage Table 2022</vt:lpstr>
      <vt:lpstr>Wind Over-Forecast Error Adjustment Table 2022</vt:lpstr>
      <vt:lpstr>Solar Over-Forecast Error Adjustment Table 2022</vt:lpstr>
      <vt:lpstr>Non-Spin January</vt:lpstr>
      <vt:lpstr>Non-Spin February</vt:lpstr>
      <vt:lpstr>Non-Spin March</vt:lpstr>
      <vt:lpstr>Non-Spin April</vt:lpstr>
      <vt:lpstr>Non-Spin May</vt:lpstr>
      <vt:lpstr>Non-Spin June</vt:lpstr>
      <vt:lpstr>Non-Spin July</vt:lpstr>
      <vt:lpstr>Non-Spin August</vt:lpstr>
      <vt:lpstr>Hourly Average Non-Spin Comparison</vt:lpstr>
      <vt:lpstr>PowerPoint Presentation</vt:lpstr>
      <vt:lpstr>Monthly Non-Spin Deployment 2019 through 2021*</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799</cp:revision>
  <cp:lastPrinted>2021-09-22T04:52:41Z</cp:lastPrinted>
  <dcterms:created xsi:type="dcterms:W3CDTF">2016-04-16T13:25:21Z</dcterms:created>
  <dcterms:modified xsi:type="dcterms:W3CDTF">2021-09-22T16:47:07Z</dcterms:modified>
</cp:coreProperties>
</file>