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292" r:id="rId8"/>
    <p:sldId id="300" r:id="rId9"/>
    <p:sldId id="301" r:id="rId10"/>
    <p:sldId id="298" r:id="rId11"/>
    <p:sldId id="29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07CBB7-6F77-41DD-AE24-9F24B503F61F}">
          <p14:sldIdLst>
            <p14:sldId id="260"/>
            <p14:sldId id="292"/>
            <p14:sldId id="300"/>
            <p14:sldId id="301"/>
            <p14:sldId id="298"/>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ecker, John" initials="BJ" lastIdx="6" clrIdx="0">
    <p:extLst>
      <p:ext uri="{19B8F6BF-5375-455C-9EA6-DF929625EA0E}">
        <p15:presenceInfo xmlns:p15="http://schemas.microsoft.com/office/powerpoint/2012/main" userId="S-1-5-21-639947351-343809578-3807592339-42233" providerId="AD"/>
      </p:ext>
    </p:extLst>
  </p:cmAuthor>
  <p:cmAuthor id="2" name="Yan, Ping" initials="YP" lastIdx="2" clrIdx="1">
    <p:extLst>
      <p:ext uri="{19B8F6BF-5375-455C-9EA6-DF929625EA0E}">
        <p15:presenceInfo xmlns:p15="http://schemas.microsoft.com/office/powerpoint/2012/main" userId="S::Ping.Yan@ercot.com::ba1806fc-35c3-448b-afd8-330b1a9a6882" providerId="AD"/>
      </p:ext>
    </p:extLst>
  </p:cmAuthor>
  <p:cmAuthor id="3" name="Bernecker, John" initials="BJ [2]" lastIdx="3" clrIdx="2">
    <p:extLst>
      <p:ext uri="{19B8F6BF-5375-455C-9EA6-DF929625EA0E}">
        <p15:presenceInfo xmlns:p15="http://schemas.microsoft.com/office/powerpoint/2012/main" userId="S::John.Bernecker@ercot.com::b557249d-2773-456b-8581-0aa3f42073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CC"/>
    <a:srgbClr val="9BEB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9" d="100"/>
          <a:sy n="109" d="100"/>
        </p:scale>
        <p:origin x="99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4913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74911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708561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28440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1347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89732/July_2020_BenchmarkGMDVA_Scope_Process.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www.ercot.com/content/wcm/key_documents_lists/218482/May2021_PGDTF_SupplementalGMDVA_Scope_Process.pdf" TargetMode="External"/><Relationship Id="rId4" Type="http://schemas.openxmlformats.org/officeDocument/2006/relationships/hyperlink" Target="http://www.ercot.com/content/wcm/key_documents_lists/213855/May2021_RPG_SupplementalGMDVA_Scope_Proces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GMDVA@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585323"/>
          </a:xfrm>
          <a:prstGeom prst="rect">
            <a:avLst/>
          </a:prstGeom>
          <a:noFill/>
        </p:spPr>
        <p:txBody>
          <a:bodyPr wrap="square" rtlCol="0">
            <a:spAutoFit/>
          </a:bodyPr>
          <a:lstStyle/>
          <a:p>
            <a:pPr>
              <a:spcBef>
                <a:spcPct val="0"/>
              </a:spcBef>
            </a:pPr>
            <a:r>
              <a:rPr lang="en-US" altLang="en-US" sz="2000" b="1" dirty="0"/>
              <a:t>Steady State Voltage Performance Criteria for Benchmark and Supplemental GMD Vulnerability Assessments (GMDVAs)</a:t>
            </a:r>
          </a:p>
          <a:p>
            <a:pPr algn="ctr">
              <a:spcBef>
                <a:spcPct val="0"/>
              </a:spcBef>
            </a:pPr>
            <a:endParaRPr lang="en-US" altLang="en-US" sz="3000" b="1" dirty="0"/>
          </a:p>
          <a:p>
            <a:r>
              <a:rPr lang="en-US" dirty="0"/>
              <a:t>Ping Yan</a:t>
            </a:r>
          </a:p>
          <a:p>
            <a:r>
              <a:rPr lang="en-US" dirty="0"/>
              <a:t>Supervisor, Transmission Planning Assessment</a:t>
            </a:r>
          </a:p>
          <a:p>
            <a:endParaRPr lang="en-US" dirty="0"/>
          </a:p>
          <a:p>
            <a:r>
              <a:rPr lang="en-US" dirty="0"/>
              <a:t>September 21, 2021</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1143000"/>
          </a:xfrm>
        </p:spPr>
        <p:txBody>
          <a:bodyPr/>
          <a:lstStyle/>
          <a:p>
            <a:r>
              <a:rPr lang="en-US" dirty="0"/>
              <a:t>NERC Reliability Standard TPL-007-4 and ERCOT Planning Guide Requirements</a:t>
            </a:r>
            <a:endParaRPr lang="en-US" b="1" dirty="0"/>
          </a:p>
        </p:txBody>
      </p:sp>
      <p:sp>
        <p:nvSpPr>
          <p:cNvPr id="3" name="Content Placeholder 2"/>
          <p:cNvSpPr>
            <a:spLocks noGrp="1"/>
          </p:cNvSpPr>
          <p:nvPr>
            <p:ph idx="1"/>
          </p:nvPr>
        </p:nvSpPr>
        <p:spPr>
          <a:xfrm>
            <a:off x="320040" y="1386682"/>
            <a:ext cx="8458200" cy="5401373"/>
          </a:xfrm>
        </p:spPr>
        <p:txBody>
          <a:bodyPr/>
          <a:lstStyle/>
          <a:p>
            <a:r>
              <a:rPr lang="en-US" sz="2400" dirty="0">
                <a:solidFill>
                  <a:schemeClr val="tx1">
                    <a:lumMod val="95000"/>
                    <a:lumOff val="5000"/>
                  </a:schemeClr>
                </a:solidFill>
              </a:rPr>
              <a:t>NERC TPL-007-4 requirement 3</a:t>
            </a: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r>
              <a:rPr lang="en-US" sz="2400" dirty="0">
                <a:solidFill>
                  <a:schemeClr val="tx1">
                    <a:lumMod val="95000"/>
                    <a:lumOff val="5000"/>
                  </a:schemeClr>
                </a:solidFill>
              </a:rPr>
              <a:t>ERCOT Planning Guide Section 3.1.8 </a:t>
            </a:r>
          </a:p>
          <a:p>
            <a:endParaRPr lang="en-US" sz="1400" dirty="0">
              <a:solidFill>
                <a:schemeClr val="tx1">
                  <a:lumMod val="95000"/>
                  <a:lumOff val="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pic>
        <p:nvPicPr>
          <p:cNvPr id="5" name="Picture 4">
            <a:extLst>
              <a:ext uri="{FF2B5EF4-FFF2-40B4-BE49-F238E27FC236}">
                <a16:creationId xmlns:a16="http://schemas.microsoft.com/office/drawing/2014/main" id="{A1A225B1-DD4E-4BB6-81CC-60B31233601D}"/>
              </a:ext>
            </a:extLst>
          </p:cNvPr>
          <p:cNvPicPr>
            <a:picLocks noChangeAspect="1"/>
          </p:cNvPicPr>
          <p:nvPr/>
        </p:nvPicPr>
        <p:blipFill>
          <a:blip r:embed="rId3"/>
          <a:stretch>
            <a:fillRect/>
          </a:stretch>
        </p:blipFill>
        <p:spPr>
          <a:xfrm>
            <a:off x="381000" y="1828800"/>
            <a:ext cx="7917625" cy="1096088"/>
          </a:xfrm>
          <a:prstGeom prst="rect">
            <a:avLst/>
          </a:prstGeom>
        </p:spPr>
      </p:pic>
      <p:pic>
        <p:nvPicPr>
          <p:cNvPr id="7" name="Picture 6">
            <a:extLst>
              <a:ext uri="{FF2B5EF4-FFF2-40B4-BE49-F238E27FC236}">
                <a16:creationId xmlns:a16="http://schemas.microsoft.com/office/drawing/2014/main" id="{401C5BDC-59E2-4BCB-A081-FE534873354B}"/>
              </a:ext>
            </a:extLst>
          </p:cNvPr>
          <p:cNvPicPr>
            <a:picLocks noChangeAspect="1"/>
          </p:cNvPicPr>
          <p:nvPr/>
        </p:nvPicPr>
        <p:blipFill>
          <a:blip r:embed="rId4"/>
          <a:stretch>
            <a:fillRect/>
          </a:stretch>
        </p:blipFill>
        <p:spPr>
          <a:xfrm>
            <a:off x="461190" y="3663425"/>
            <a:ext cx="8175900" cy="727331"/>
          </a:xfrm>
          <a:prstGeom prst="rect">
            <a:avLst/>
          </a:prstGeom>
        </p:spPr>
      </p:pic>
    </p:spTree>
    <p:extLst>
      <p:ext uri="{BB962C8B-B14F-4D97-AF65-F5344CB8AC3E}">
        <p14:creationId xmlns:p14="http://schemas.microsoft.com/office/powerpoint/2010/main" val="421308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1143000"/>
          </a:xfrm>
        </p:spPr>
        <p:txBody>
          <a:bodyPr/>
          <a:lstStyle/>
          <a:p>
            <a:r>
              <a:rPr lang="en-US" dirty="0"/>
              <a:t>GMDVA Steady State Voltage Performance Criteria Discussion Recap</a:t>
            </a:r>
            <a:endParaRPr lang="en-US" b="1" dirty="0"/>
          </a:p>
        </p:txBody>
      </p:sp>
      <p:sp>
        <p:nvSpPr>
          <p:cNvPr id="3" name="Content Placeholder 2"/>
          <p:cNvSpPr>
            <a:spLocks noGrp="1"/>
          </p:cNvSpPr>
          <p:nvPr>
            <p:ph idx="1"/>
          </p:nvPr>
        </p:nvSpPr>
        <p:spPr>
          <a:xfrm>
            <a:off x="342900" y="1212945"/>
            <a:ext cx="8458200" cy="5401373"/>
          </a:xfrm>
        </p:spPr>
        <p:txBody>
          <a:bodyPr/>
          <a:lstStyle/>
          <a:p>
            <a:r>
              <a:rPr lang="en-US" sz="2400" dirty="0">
                <a:solidFill>
                  <a:schemeClr val="tx1">
                    <a:lumMod val="95000"/>
                    <a:lumOff val="5000"/>
                  </a:schemeClr>
                </a:solidFill>
              </a:rPr>
              <a:t>Based on preliminary </a:t>
            </a:r>
            <a:r>
              <a:rPr lang="en-US" sz="2400" dirty="0">
                <a:solidFill>
                  <a:schemeClr val="accent2">
                    <a:lumMod val="50000"/>
                  </a:schemeClr>
                </a:solidFill>
              </a:rPr>
              <a:t>GMDVA</a:t>
            </a:r>
            <a:r>
              <a:rPr lang="en-US" sz="2400" dirty="0">
                <a:solidFill>
                  <a:schemeClr val="tx1">
                    <a:lumMod val="95000"/>
                    <a:lumOff val="5000"/>
                  </a:schemeClr>
                </a:solidFill>
              </a:rPr>
              <a:t> study results, ERCOT recommended using the same steady state voltage criteria used in other planning studies following the GMD events</a:t>
            </a:r>
          </a:p>
          <a:p>
            <a:r>
              <a:rPr lang="en-US" sz="2400" dirty="0">
                <a:solidFill>
                  <a:schemeClr val="tx1">
                    <a:lumMod val="95000"/>
                    <a:lumOff val="5000"/>
                  </a:schemeClr>
                </a:solidFill>
              </a:rPr>
              <a:t>ERCOT</a:t>
            </a:r>
            <a:r>
              <a:rPr lang="en-US" sz="2400" dirty="0">
                <a:solidFill>
                  <a:schemeClr val="accent2">
                    <a:lumMod val="50000"/>
                  </a:schemeClr>
                </a:solidFill>
              </a:rPr>
              <a:t>’s</a:t>
            </a:r>
            <a:r>
              <a:rPr lang="en-US" sz="2400" dirty="0">
                <a:solidFill>
                  <a:schemeClr val="tx1">
                    <a:lumMod val="95000"/>
                    <a:lumOff val="5000"/>
                  </a:schemeClr>
                </a:solidFill>
              </a:rPr>
              <a:t> recommendation was presented </a:t>
            </a:r>
            <a:r>
              <a:rPr lang="en-US" sz="2400" dirty="0">
                <a:solidFill>
                  <a:schemeClr val="accent2">
                    <a:lumMod val="50000"/>
                  </a:schemeClr>
                </a:solidFill>
              </a:rPr>
              <a:t>to</a:t>
            </a:r>
            <a:r>
              <a:rPr lang="en-US" sz="2400" dirty="0">
                <a:solidFill>
                  <a:schemeClr val="tx1">
                    <a:lumMod val="95000"/>
                    <a:lumOff val="5000"/>
                  </a:schemeClr>
                </a:solidFill>
              </a:rPr>
              <a:t> RPG and PGDTF in 2020 and 2021</a:t>
            </a:r>
          </a:p>
          <a:p>
            <a:pPr marL="0" indent="0">
              <a:buNone/>
            </a:pPr>
            <a:endParaRPr lang="en-US" sz="800" dirty="0">
              <a:solidFill>
                <a:schemeClr val="tx2"/>
              </a:solidFill>
            </a:endParaRPr>
          </a:p>
          <a:p>
            <a:pPr marL="0" indent="0">
              <a:buNone/>
            </a:pPr>
            <a:r>
              <a:rPr lang="en-US" sz="1400" dirty="0">
                <a:solidFill>
                  <a:schemeClr val="tx2"/>
                </a:solidFill>
              </a:rPr>
              <a:t>       </a:t>
            </a:r>
            <a:r>
              <a:rPr lang="en-US" sz="1400" dirty="0">
                <a:solidFill>
                  <a:schemeClr val="tx2"/>
                </a:solidFill>
                <a:hlinkClick r:id="rId3"/>
              </a:rPr>
              <a:t>RPG July 2020 Presentation</a:t>
            </a:r>
            <a:r>
              <a:rPr lang="en-US" sz="1400" dirty="0">
                <a:solidFill>
                  <a:schemeClr val="tx2"/>
                </a:solidFill>
              </a:rPr>
              <a:t>       </a:t>
            </a:r>
            <a:r>
              <a:rPr lang="en-US" sz="1400" dirty="0">
                <a:solidFill>
                  <a:schemeClr val="tx2"/>
                </a:solidFill>
                <a:hlinkClick r:id="rId4"/>
              </a:rPr>
              <a:t>RPG May 2021 Presentation</a:t>
            </a:r>
            <a:r>
              <a:rPr lang="en-US" sz="1400" dirty="0">
                <a:solidFill>
                  <a:schemeClr val="tx2"/>
                </a:solidFill>
              </a:rPr>
              <a:t>       </a:t>
            </a:r>
            <a:r>
              <a:rPr lang="en-US" sz="1400" dirty="0">
                <a:solidFill>
                  <a:schemeClr val="tx2"/>
                </a:solidFill>
                <a:hlinkClick r:id="rId5"/>
              </a:rPr>
              <a:t>PGDTF May 2021 Presentation</a:t>
            </a:r>
            <a:endParaRPr lang="en-US" sz="1400" dirty="0">
              <a:solidFill>
                <a:schemeClr val="tx2"/>
              </a:solidFill>
            </a:endParaRPr>
          </a:p>
          <a:p>
            <a:pPr marL="0" indent="0">
              <a:buNone/>
            </a:pPr>
            <a:endParaRPr lang="en-US" sz="800" dirty="0">
              <a:solidFill>
                <a:schemeClr val="tx2"/>
              </a:solidFill>
            </a:endParaRPr>
          </a:p>
          <a:p>
            <a:r>
              <a:rPr lang="en-US" sz="2400" dirty="0">
                <a:solidFill>
                  <a:schemeClr val="tx1">
                    <a:lumMod val="95000"/>
                    <a:lumOff val="5000"/>
                  </a:schemeClr>
                </a:solidFill>
              </a:rPr>
              <a:t>No comments were received </a:t>
            </a:r>
            <a:r>
              <a:rPr lang="en-US" sz="2400" dirty="0">
                <a:solidFill>
                  <a:schemeClr val="accent2">
                    <a:lumMod val="50000"/>
                  </a:schemeClr>
                </a:solidFill>
              </a:rPr>
              <a:t>following</a:t>
            </a:r>
            <a:r>
              <a:rPr lang="en-US" sz="2400" dirty="0">
                <a:solidFill>
                  <a:srgbClr val="FF0000"/>
                </a:solidFill>
              </a:rPr>
              <a:t> </a:t>
            </a:r>
            <a:r>
              <a:rPr lang="en-US" sz="2400" dirty="0">
                <a:solidFill>
                  <a:schemeClr val="tx1">
                    <a:lumMod val="95000"/>
                    <a:lumOff val="5000"/>
                  </a:schemeClr>
                </a:solidFill>
              </a:rPr>
              <a:t>those presentations </a:t>
            </a:r>
          </a:p>
          <a:p>
            <a:r>
              <a:rPr lang="en-US" sz="2400" dirty="0">
                <a:solidFill>
                  <a:schemeClr val="tx1">
                    <a:lumMod val="95000"/>
                    <a:lumOff val="5000"/>
                  </a:schemeClr>
                </a:solidFill>
              </a:rPr>
              <a:t>ERCOT plans to </a:t>
            </a:r>
            <a:r>
              <a:rPr lang="en-US" sz="2400" dirty="0">
                <a:solidFill>
                  <a:schemeClr val="accent2">
                    <a:lumMod val="50000"/>
                  </a:schemeClr>
                </a:solidFill>
              </a:rPr>
              <a:t>take the recommendation to TAC for </a:t>
            </a:r>
            <a:r>
              <a:rPr lang="en-US" sz="2400" dirty="0">
                <a:solidFill>
                  <a:schemeClr val="tx1">
                    <a:lumMod val="95000"/>
                    <a:lumOff val="5000"/>
                  </a:schemeClr>
                </a:solidFill>
              </a:rPr>
              <a:t>approval</a:t>
            </a:r>
          </a:p>
          <a:p>
            <a:endParaRPr lang="en-US" sz="1400" dirty="0">
              <a:solidFill>
                <a:schemeClr val="tx1">
                  <a:lumMod val="95000"/>
                  <a:lumOff val="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Tree>
    <p:extLst>
      <p:ext uri="{BB962C8B-B14F-4D97-AF65-F5344CB8AC3E}">
        <p14:creationId xmlns:p14="http://schemas.microsoft.com/office/powerpoint/2010/main" val="2885345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1143000"/>
          </a:xfrm>
        </p:spPr>
        <p:txBody>
          <a:bodyPr/>
          <a:lstStyle/>
          <a:p>
            <a:r>
              <a:rPr lang="en-US" dirty="0"/>
              <a:t>Proposed Steady State Voltage Performance Criteria</a:t>
            </a:r>
            <a:endParaRPr lang="en-US" b="1" dirty="0"/>
          </a:p>
        </p:txBody>
      </p:sp>
      <p:sp>
        <p:nvSpPr>
          <p:cNvPr id="3" name="Content Placeholder 2"/>
          <p:cNvSpPr>
            <a:spLocks noGrp="1"/>
          </p:cNvSpPr>
          <p:nvPr>
            <p:ph idx="1"/>
          </p:nvPr>
        </p:nvSpPr>
        <p:spPr>
          <a:xfrm>
            <a:off x="342900" y="1212945"/>
            <a:ext cx="8458200" cy="5401373"/>
          </a:xfrm>
        </p:spPr>
        <p:txBody>
          <a:bodyPr/>
          <a:lstStyle/>
          <a:p>
            <a:r>
              <a:rPr lang="en-US" sz="2400" dirty="0">
                <a:solidFill>
                  <a:schemeClr val="tx1">
                    <a:lumMod val="95000"/>
                    <a:lumOff val="5000"/>
                  </a:schemeClr>
                </a:solidFill>
              </a:rPr>
              <a:t>The steady state voltage criteria outlined in Planning Guide Section 4.1.1.4, specifically the post contingency voltage performance criteria, will be used following the occurrence of the benchmark or supplemental GMD events </a:t>
            </a:r>
          </a:p>
          <a:p>
            <a:r>
              <a:rPr lang="en-US" sz="2400" dirty="0">
                <a:solidFill>
                  <a:schemeClr val="tx1">
                    <a:lumMod val="95000"/>
                    <a:lumOff val="5000"/>
                  </a:schemeClr>
                </a:solidFill>
              </a:rPr>
              <a:t>The voltage deviation criteria outlined in Planning Guide Section 4.1.1.4 will be used following the occurrence of the benchmark or supplemental GMD events</a:t>
            </a:r>
          </a:p>
          <a:p>
            <a:pPr marL="0" indent="0">
              <a:buNone/>
            </a:pPr>
            <a:endParaRPr lang="en-US" sz="800" dirty="0">
              <a:solidFill>
                <a:schemeClr val="tx2"/>
              </a:solidFill>
            </a:endParaRPr>
          </a:p>
          <a:p>
            <a:pPr marL="0" indent="0">
              <a:buNone/>
            </a:pPr>
            <a:endParaRPr lang="en-US" sz="2400" dirty="0">
              <a:solidFill>
                <a:schemeClr val="tx1">
                  <a:lumMod val="95000"/>
                  <a:lumOff val="5000"/>
                </a:schemeClr>
              </a:solidFill>
            </a:endParaRPr>
          </a:p>
          <a:p>
            <a:endParaRPr lang="en-US" sz="1400" dirty="0">
              <a:solidFill>
                <a:schemeClr val="tx1">
                  <a:lumMod val="95000"/>
                  <a:lumOff val="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Tree>
    <p:extLst>
      <p:ext uri="{BB962C8B-B14F-4D97-AF65-F5344CB8AC3E}">
        <p14:creationId xmlns:p14="http://schemas.microsoft.com/office/powerpoint/2010/main" val="210849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1143000"/>
          </a:xfrm>
        </p:spPr>
        <p:txBody>
          <a:bodyPr/>
          <a:lstStyle/>
          <a:p>
            <a:r>
              <a:rPr lang="en-US" dirty="0"/>
              <a:t>Next Steps</a:t>
            </a:r>
            <a:endParaRPr lang="en-US" b="1" dirty="0"/>
          </a:p>
        </p:txBody>
      </p:sp>
      <p:sp>
        <p:nvSpPr>
          <p:cNvPr id="3" name="Content Placeholder 2"/>
          <p:cNvSpPr>
            <a:spLocks noGrp="1"/>
          </p:cNvSpPr>
          <p:nvPr>
            <p:ph idx="1"/>
          </p:nvPr>
        </p:nvSpPr>
        <p:spPr>
          <a:xfrm>
            <a:off x="304800" y="914400"/>
            <a:ext cx="8458200" cy="5401373"/>
          </a:xfrm>
        </p:spPr>
        <p:txBody>
          <a:bodyPr/>
          <a:lstStyle/>
          <a:p>
            <a:r>
              <a:rPr lang="en-US" sz="2400" dirty="0">
                <a:solidFill>
                  <a:schemeClr val="tx1">
                    <a:lumMod val="95000"/>
                    <a:lumOff val="5000"/>
                  </a:schemeClr>
                </a:solidFill>
              </a:rPr>
              <a:t>October RPG meeting</a:t>
            </a:r>
          </a:p>
          <a:p>
            <a:r>
              <a:rPr lang="en-US" sz="2400" dirty="0">
                <a:solidFill>
                  <a:schemeClr val="tx1">
                    <a:lumMod val="95000"/>
                    <a:lumOff val="5000"/>
                  </a:schemeClr>
                </a:solidFill>
              </a:rPr>
              <a:t>October TAC for approval</a:t>
            </a:r>
          </a:p>
          <a:p>
            <a:endParaRPr lang="en-US" sz="2400" dirty="0">
              <a:solidFill>
                <a:schemeClr val="tx1">
                  <a:lumMod val="95000"/>
                  <a:lumOff val="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Tree>
    <p:extLst>
      <p:ext uri="{BB962C8B-B14F-4D97-AF65-F5344CB8AC3E}">
        <p14:creationId xmlns:p14="http://schemas.microsoft.com/office/powerpoint/2010/main" val="114806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18" name="Content Placeholder 4">
            <a:extLst>
              <a:ext uri="{FF2B5EF4-FFF2-40B4-BE49-F238E27FC236}">
                <a16:creationId xmlns:a16="http://schemas.microsoft.com/office/drawing/2014/main" id="{3B6B4C0F-C123-48BC-B67C-0028E695828D}"/>
              </a:ext>
            </a:extLst>
          </p:cNvPr>
          <p:cNvSpPr>
            <a:spLocks noGrp="1"/>
          </p:cNvSpPr>
          <p:nvPr>
            <p:ph idx="1"/>
          </p:nvPr>
        </p:nvSpPr>
        <p:spPr>
          <a:xfrm>
            <a:off x="228600" y="1143000"/>
            <a:ext cx="8763000" cy="5539455"/>
          </a:xfrm>
        </p:spPr>
        <p:txBody>
          <a:bodyPr/>
          <a:lstStyle/>
          <a:p>
            <a:pPr marL="457200" lvl="1" indent="0">
              <a:buNone/>
            </a:pPr>
            <a:endParaRPr lang="en-US" sz="2400" dirty="0">
              <a:solidFill>
                <a:schemeClr val="tx2"/>
              </a:solidFill>
            </a:endParaRPr>
          </a:p>
          <a:p>
            <a:pPr marL="457200" lvl="1" indent="0">
              <a:buNone/>
            </a:pPr>
            <a:endParaRPr lang="en-US" sz="2400" dirty="0">
              <a:solidFill>
                <a:schemeClr val="tx2"/>
              </a:solidFill>
            </a:endParaRPr>
          </a:p>
          <a:p>
            <a:pPr marL="457200" lvl="1" indent="0">
              <a:buNone/>
            </a:pPr>
            <a:endParaRPr lang="en-US" sz="2400" dirty="0">
              <a:solidFill>
                <a:schemeClr val="tx2"/>
              </a:solidFill>
            </a:endParaRPr>
          </a:p>
          <a:p>
            <a:pPr marL="0" indent="0" algn="ctr">
              <a:buNone/>
            </a:pPr>
            <a:r>
              <a:rPr lang="en-US" sz="4800" dirty="0">
                <a:solidFill>
                  <a:schemeClr val="tx2"/>
                </a:solidFill>
              </a:rPr>
              <a:t>Questions or Comments?</a:t>
            </a:r>
          </a:p>
          <a:p>
            <a:pPr marL="0" indent="0" algn="ctr">
              <a:buNone/>
            </a:pPr>
            <a:endParaRPr lang="en-US" sz="2400" dirty="0">
              <a:solidFill>
                <a:schemeClr val="tx2"/>
              </a:solidFill>
            </a:endParaRPr>
          </a:p>
          <a:p>
            <a:pPr marL="0" indent="0" algn="ctr">
              <a:buNone/>
            </a:pPr>
            <a:r>
              <a:rPr lang="en-US" sz="2800" dirty="0">
                <a:solidFill>
                  <a:schemeClr val="tx2"/>
                </a:solidFill>
                <a:hlinkClick r:id="rId3"/>
              </a:rPr>
              <a:t>GMDVA@ercot.com</a:t>
            </a:r>
            <a:endParaRPr lang="en-US" sz="2800" dirty="0">
              <a:solidFill>
                <a:schemeClr val="tx2"/>
              </a:solidFill>
            </a:endParaRPr>
          </a:p>
          <a:p>
            <a:pPr marL="0" indent="0" algn="ctr">
              <a:buNone/>
            </a:pPr>
            <a:endParaRPr lang="en-US" sz="4800" dirty="0">
              <a:solidFill>
                <a:schemeClr val="tx2"/>
              </a:solidFill>
            </a:endParaRPr>
          </a:p>
          <a:p>
            <a:pPr>
              <a:buFont typeface="Wingdings" panose="05000000000000000000" pitchFamily="2" charset="2"/>
              <a:buChar char="q"/>
            </a:pPr>
            <a:endParaRPr lang="en-US" sz="2800" dirty="0">
              <a:solidFill>
                <a:schemeClr val="tx2"/>
              </a:solidFill>
            </a:endParaRPr>
          </a:p>
          <a:p>
            <a:pPr marL="0" indent="0">
              <a:buNone/>
            </a:pPr>
            <a:endParaRPr lang="en-US" sz="2800" dirty="0">
              <a:solidFill>
                <a:schemeClr val="tx2"/>
              </a:solidFill>
            </a:endParaRPr>
          </a:p>
          <a:p>
            <a:pPr>
              <a:buFont typeface="Wingdings" panose="05000000000000000000" pitchFamily="2" charset="2"/>
              <a:buChar char="q"/>
            </a:pPr>
            <a:endParaRPr lang="en-US" sz="2800" dirty="0">
              <a:solidFill>
                <a:schemeClr val="tx2"/>
              </a:solidFill>
            </a:endParaRPr>
          </a:p>
          <a:p>
            <a:endParaRPr lang="en-US" sz="2800" dirty="0"/>
          </a:p>
        </p:txBody>
      </p:sp>
    </p:spTree>
    <p:extLst>
      <p:ext uri="{BB962C8B-B14F-4D97-AF65-F5344CB8AC3E}">
        <p14:creationId xmlns:p14="http://schemas.microsoft.com/office/powerpoint/2010/main" val="150430685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26890</TotalTime>
  <Words>209</Words>
  <Application>Microsoft Office PowerPoint</Application>
  <PresentationFormat>On-screen Show (4:3)</PresentationFormat>
  <Paragraphs>48</Paragraphs>
  <Slides>6</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Wingdings</vt:lpstr>
      <vt:lpstr>1_Custom Design</vt:lpstr>
      <vt:lpstr>Office Theme</vt:lpstr>
      <vt:lpstr>Custom Design</vt:lpstr>
      <vt:lpstr>PowerPoint Presentation</vt:lpstr>
      <vt:lpstr>NERC Reliability Standard TPL-007-4 and ERCOT Planning Guide Requirements</vt:lpstr>
      <vt:lpstr>GMDVA Steady State Voltage Performance Criteria Discussion Recap</vt:lpstr>
      <vt:lpstr>Proposed Steady State Voltage Performance Criteria</vt:lpstr>
      <vt:lpstr>Next Steps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Yan, Ping</cp:lastModifiedBy>
  <cp:revision>238</cp:revision>
  <cp:lastPrinted>2016-01-21T20:53:15Z</cp:lastPrinted>
  <dcterms:created xsi:type="dcterms:W3CDTF">2016-01-21T15:20:31Z</dcterms:created>
  <dcterms:modified xsi:type="dcterms:W3CDTF">2021-09-20T22:53:53Z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