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6"/>
  </p:notesMasterIdLst>
  <p:handoutMasterIdLst>
    <p:handoutMasterId r:id="rId17"/>
  </p:handoutMasterIdLst>
  <p:sldIdLst>
    <p:sldId id="260" r:id="rId6"/>
    <p:sldId id="270" r:id="rId7"/>
    <p:sldId id="294" r:id="rId8"/>
    <p:sldId id="298" r:id="rId9"/>
    <p:sldId id="301" r:id="rId10"/>
    <p:sldId id="302" r:id="rId11"/>
    <p:sldId id="303" r:id="rId12"/>
    <p:sldId id="305" r:id="rId13"/>
    <p:sldId id="306" r:id="rId14"/>
    <p:sldId id="285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179B8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howGuides="1">
      <p:cViewPr varScale="1">
        <p:scale>
          <a:sx n="115" d="100"/>
          <a:sy n="115" d="100"/>
        </p:scale>
        <p:origin x="690" y="108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435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478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4280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0027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897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0703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0109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14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NDSWG DGR 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Mario Alberto de la Garza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9/13/2021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Q &amp; A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914400"/>
            <a:ext cx="3657600" cy="3657600"/>
          </a:xfrm>
          <a:prstGeom prst="rect">
            <a:avLst/>
          </a:prstGeom>
        </p:spPr>
      </p:pic>
      <p:sp>
        <p:nvSpPr>
          <p:cNvPr id="13" name="Content Placeholder 5"/>
          <p:cNvSpPr txBox="1">
            <a:spLocks/>
          </p:cNvSpPr>
          <p:nvPr/>
        </p:nvSpPr>
        <p:spPr>
          <a:xfrm>
            <a:off x="628650" y="4419600"/>
            <a:ext cx="7886700" cy="203050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7200" b="1" dirty="0">
                <a:solidFill>
                  <a:schemeClr val="accent1"/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431918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Current - DGR Modeling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A1788A-73B8-4575-A158-C12EA922DD50}"/>
              </a:ext>
            </a:extLst>
          </p:cNvPr>
          <p:cNvCxnSpPr/>
          <p:nvPr/>
        </p:nvCxnSpPr>
        <p:spPr>
          <a:xfrm>
            <a:off x="2559847" y="3666626"/>
            <a:ext cx="1423806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149BDC9-A6C8-4319-AEA2-01DA4197195F}"/>
              </a:ext>
            </a:extLst>
          </p:cNvPr>
          <p:cNvCxnSpPr>
            <a:endCxn id="10" idx="0"/>
          </p:cNvCxnSpPr>
          <p:nvPr/>
        </p:nvCxnSpPr>
        <p:spPr>
          <a:xfrm flipH="1">
            <a:off x="3287825" y="2892534"/>
            <a:ext cx="2" cy="103879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18B98485-0180-4F80-84D5-8B71A8D6CFE9}"/>
              </a:ext>
            </a:extLst>
          </p:cNvPr>
          <p:cNvSpPr/>
          <p:nvPr/>
        </p:nvSpPr>
        <p:spPr>
          <a:xfrm>
            <a:off x="3188618" y="3090210"/>
            <a:ext cx="198414" cy="189370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2C833672-98D7-45EA-A1DB-4F7C07FD6B88}"/>
              </a:ext>
            </a:extLst>
          </p:cNvPr>
          <p:cNvSpPr/>
          <p:nvPr/>
        </p:nvSpPr>
        <p:spPr>
          <a:xfrm>
            <a:off x="2400010" y="2354285"/>
            <a:ext cx="1732991" cy="619910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C05C667-7E46-4032-A182-5C9C39B3EFA3}"/>
              </a:ext>
            </a:extLst>
          </p:cNvPr>
          <p:cNvSpPr txBox="1"/>
          <p:nvPr/>
        </p:nvSpPr>
        <p:spPr>
          <a:xfrm>
            <a:off x="2890438" y="2474560"/>
            <a:ext cx="794774" cy="508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Transmission Network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8122D48-23D1-4B37-8F1D-63A0B42877EA}"/>
              </a:ext>
            </a:extLst>
          </p:cNvPr>
          <p:cNvSpPr/>
          <p:nvPr/>
        </p:nvSpPr>
        <p:spPr>
          <a:xfrm>
            <a:off x="3064607" y="3931324"/>
            <a:ext cx="446436" cy="426086"/>
          </a:xfrm>
          <a:prstGeom prst="ellipse">
            <a:avLst/>
          </a:prstGeom>
          <a:noFill/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3935679-3B0B-436E-AEC5-FFD5F84E04B0}"/>
              </a:ext>
            </a:extLst>
          </p:cNvPr>
          <p:cNvSpPr/>
          <p:nvPr/>
        </p:nvSpPr>
        <p:spPr>
          <a:xfrm>
            <a:off x="3064607" y="4098280"/>
            <a:ext cx="446436" cy="426086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6E72308-0B49-44BD-B4FD-361B4F4C537B}"/>
              </a:ext>
            </a:extLst>
          </p:cNvPr>
          <p:cNvSpPr/>
          <p:nvPr/>
        </p:nvSpPr>
        <p:spPr>
          <a:xfrm>
            <a:off x="3188618" y="5055883"/>
            <a:ext cx="198414" cy="189370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AED42BC-64D1-4672-9C37-7EC0F02DFB53}"/>
              </a:ext>
            </a:extLst>
          </p:cNvPr>
          <p:cNvCxnSpPr/>
          <p:nvPr/>
        </p:nvCxnSpPr>
        <p:spPr>
          <a:xfrm>
            <a:off x="2890438" y="4849932"/>
            <a:ext cx="1087970" cy="0"/>
          </a:xfrm>
          <a:prstGeom prst="line">
            <a:avLst/>
          </a:prstGeom>
          <a:ln w="38100">
            <a:solidFill>
              <a:srgbClr val="D179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CC5CACB-0C08-4AE0-9B41-12196DB5E372}"/>
              </a:ext>
            </a:extLst>
          </p:cNvPr>
          <p:cNvCxnSpPr/>
          <p:nvPr/>
        </p:nvCxnSpPr>
        <p:spPr>
          <a:xfrm>
            <a:off x="3287824" y="4518937"/>
            <a:ext cx="0" cy="1022437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87">
            <a:extLst>
              <a:ext uri="{FF2B5EF4-FFF2-40B4-BE49-F238E27FC236}">
                <a16:creationId xmlns:a16="http://schemas.microsoft.com/office/drawing/2014/main" id="{58DE736B-6893-4F62-9321-F58D859660A7}"/>
              </a:ext>
            </a:extLst>
          </p:cNvPr>
          <p:cNvSpPr/>
          <p:nvPr/>
        </p:nvSpPr>
        <p:spPr>
          <a:xfrm>
            <a:off x="1752600" y="2308953"/>
            <a:ext cx="2742391" cy="3787047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54E2E65-A8C7-4B38-AEB0-E23F1780BB86}"/>
              </a:ext>
            </a:extLst>
          </p:cNvPr>
          <p:cNvSpPr/>
          <p:nvPr/>
        </p:nvSpPr>
        <p:spPr>
          <a:xfrm>
            <a:off x="3692994" y="5064174"/>
            <a:ext cx="198414" cy="189370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17" name="Elbow Connector 92">
            <a:extLst>
              <a:ext uri="{FF2B5EF4-FFF2-40B4-BE49-F238E27FC236}">
                <a16:creationId xmlns:a16="http://schemas.microsoft.com/office/drawing/2014/main" id="{344543F6-F213-4CF1-B0A5-C90EBF7F55BF}"/>
              </a:ext>
            </a:extLst>
          </p:cNvPr>
          <p:cNvCxnSpPr/>
          <p:nvPr/>
        </p:nvCxnSpPr>
        <p:spPr>
          <a:xfrm>
            <a:off x="3809294" y="4849932"/>
            <a:ext cx="3319599" cy="620900"/>
          </a:xfrm>
          <a:prstGeom prst="bentConnector3">
            <a:avLst>
              <a:gd name="adj1" fmla="val -912"/>
            </a:avLst>
          </a:prstGeom>
          <a:ln w="28575">
            <a:solidFill>
              <a:srgbClr val="D179B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ight Brace 17">
            <a:extLst>
              <a:ext uri="{FF2B5EF4-FFF2-40B4-BE49-F238E27FC236}">
                <a16:creationId xmlns:a16="http://schemas.microsoft.com/office/drawing/2014/main" id="{DAA8B052-CDC2-4264-8D14-31005DE17328}"/>
              </a:ext>
            </a:extLst>
          </p:cNvPr>
          <p:cNvSpPr/>
          <p:nvPr/>
        </p:nvSpPr>
        <p:spPr>
          <a:xfrm rot="5400000">
            <a:off x="4801399" y="5263630"/>
            <a:ext cx="306927" cy="72133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3A5A3A0-2910-4218-A02A-8C5AD93EFE71}"/>
              </a:ext>
            </a:extLst>
          </p:cNvPr>
          <p:cNvSpPr txBox="1"/>
          <p:nvPr/>
        </p:nvSpPr>
        <p:spPr>
          <a:xfrm>
            <a:off x="4434605" y="5736077"/>
            <a:ext cx="10266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Line</a:t>
            </a:r>
          </a:p>
        </p:txBody>
      </p:sp>
      <p:sp>
        <p:nvSpPr>
          <p:cNvPr id="20" name="Rounded Rectangle 96">
            <a:extLst>
              <a:ext uri="{FF2B5EF4-FFF2-40B4-BE49-F238E27FC236}">
                <a16:creationId xmlns:a16="http://schemas.microsoft.com/office/drawing/2014/main" id="{D0F329D9-017E-4F54-B87F-51F0FEE5CD30}"/>
              </a:ext>
            </a:extLst>
          </p:cNvPr>
          <p:cNvSpPr/>
          <p:nvPr/>
        </p:nvSpPr>
        <p:spPr>
          <a:xfrm>
            <a:off x="5382806" y="2315294"/>
            <a:ext cx="2004695" cy="3787047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C2ECCCC-A8C8-4C2E-874A-728ABE4044A0}"/>
              </a:ext>
            </a:extLst>
          </p:cNvPr>
          <p:cNvSpPr/>
          <p:nvPr/>
        </p:nvSpPr>
        <p:spPr>
          <a:xfrm>
            <a:off x="6395423" y="5040666"/>
            <a:ext cx="198414" cy="189370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4497946-3CB1-4317-A0B9-2CC122196635}"/>
              </a:ext>
            </a:extLst>
          </p:cNvPr>
          <p:cNvCxnSpPr/>
          <p:nvPr/>
        </p:nvCxnSpPr>
        <p:spPr>
          <a:xfrm>
            <a:off x="6494629" y="4864483"/>
            <a:ext cx="0" cy="595079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F0831193-EF20-45A7-B982-5AC6B2DA6F1F}"/>
              </a:ext>
            </a:extLst>
          </p:cNvPr>
          <p:cNvSpPr txBox="1"/>
          <p:nvPr/>
        </p:nvSpPr>
        <p:spPr>
          <a:xfrm>
            <a:off x="2494795" y="1961660"/>
            <a:ext cx="1360167" cy="3392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TSP Station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5DEDBCE-CC72-47B7-9549-E6E44884DD80}"/>
              </a:ext>
            </a:extLst>
          </p:cNvPr>
          <p:cNvSpPr txBox="1"/>
          <p:nvPr/>
        </p:nvSpPr>
        <p:spPr>
          <a:xfrm>
            <a:off x="5638145" y="1706915"/>
            <a:ext cx="1360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DGR/DESR Station</a:t>
            </a: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526CF6B4-8212-48F3-8A2B-F3C5904143BA}"/>
              </a:ext>
            </a:extLst>
          </p:cNvPr>
          <p:cNvSpPr/>
          <p:nvPr/>
        </p:nvSpPr>
        <p:spPr>
          <a:xfrm rot="10800000">
            <a:off x="3092568" y="5389133"/>
            <a:ext cx="406599" cy="334539"/>
          </a:xfrm>
          <a:prstGeom prst="triangle">
            <a:avLst/>
          </a:prstGeom>
          <a:solidFill>
            <a:schemeClr val="bg1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5B4D3FC-ABB4-446F-B278-B3CF0D778243}"/>
              </a:ext>
            </a:extLst>
          </p:cNvPr>
          <p:cNvCxnSpPr/>
          <p:nvPr/>
        </p:nvCxnSpPr>
        <p:spPr>
          <a:xfrm>
            <a:off x="5950644" y="4873706"/>
            <a:ext cx="1087970" cy="0"/>
          </a:xfrm>
          <a:prstGeom prst="line">
            <a:avLst/>
          </a:prstGeom>
          <a:ln w="38100">
            <a:solidFill>
              <a:srgbClr val="D179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CFA7668-21F9-425D-9EF6-BD31074F8A86}"/>
              </a:ext>
            </a:extLst>
          </p:cNvPr>
          <p:cNvCxnSpPr/>
          <p:nvPr/>
        </p:nvCxnSpPr>
        <p:spPr>
          <a:xfrm>
            <a:off x="6494629" y="4269404"/>
            <a:ext cx="0" cy="595079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>
            <a:extLst>
              <a:ext uri="{FF2B5EF4-FFF2-40B4-BE49-F238E27FC236}">
                <a16:creationId xmlns:a16="http://schemas.microsoft.com/office/drawing/2014/main" id="{339DA614-B302-4AE1-839F-6C00595C0ECD}"/>
              </a:ext>
            </a:extLst>
          </p:cNvPr>
          <p:cNvSpPr/>
          <p:nvPr/>
        </p:nvSpPr>
        <p:spPr>
          <a:xfrm>
            <a:off x="6271411" y="3834095"/>
            <a:ext cx="446436" cy="426086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ysClr val="windowText" lastClr="00000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ABD3116-812D-4790-91BF-F13864EB8DBF}"/>
              </a:ext>
            </a:extLst>
          </p:cNvPr>
          <p:cNvSpPr txBox="1"/>
          <p:nvPr/>
        </p:nvSpPr>
        <p:spPr>
          <a:xfrm>
            <a:off x="5926554" y="3350490"/>
            <a:ext cx="1136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Generating Unit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856B5-773F-42D8-9F15-F87BD60201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285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Future - DGR Modeling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9" name="Content Placeholder 2"/>
          <p:cNvSpPr txBox="1">
            <a:spLocks/>
          </p:cNvSpPr>
          <p:nvPr/>
        </p:nvSpPr>
        <p:spPr>
          <a:xfrm>
            <a:off x="304800" y="1219200"/>
            <a:ext cx="8534400" cy="487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en-US" sz="2000" dirty="0"/>
          </a:p>
        </p:txBody>
      </p:sp>
      <p:grpSp>
        <p:nvGrpSpPr>
          <p:cNvPr id="5" name="Group 4"/>
          <p:cNvGrpSpPr/>
          <p:nvPr/>
        </p:nvGrpSpPr>
        <p:grpSpPr>
          <a:xfrm>
            <a:off x="3265953" y="1066800"/>
            <a:ext cx="2821154" cy="4907522"/>
            <a:chOff x="2741816" y="182537"/>
            <a:chExt cx="3250677" cy="5654696"/>
          </a:xfrm>
        </p:grpSpPr>
        <p:cxnSp>
          <p:nvCxnSpPr>
            <p:cNvPr id="43" name="Straight Connector 42"/>
            <p:cNvCxnSpPr/>
            <p:nvPr/>
          </p:nvCxnSpPr>
          <p:spPr>
            <a:xfrm>
              <a:off x="3033393" y="2690862"/>
              <a:ext cx="2959100" cy="0"/>
            </a:xfrm>
            <a:prstGeom prst="line">
              <a:avLst/>
            </a:prstGeom>
            <a:ln w="38100">
              <a:solidFill>
                <a:srgbClr val="0071C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cxnSpLocks/>
              <a:endCxn id="46" idx="3"/>
            </p:cNvCxnSpPr>
            <p:nvPr/>
          </p:nvCxnSpPr>
          <p:spPr>
            <a:xfrm flipH="1">
              <a:off x="3492095" y="2690862"/>
              <a:ext cx="6436" cy="1479550"/>
            </a:xfrm>
            <a:prstGeom prst="line">
              <a:avLst/>
            </a:prstGeom>
            <a:ln w="28575">
              <a:solidFill>
                <a:srgbClr val="0071C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5217793" y="2690862"/>
              <a:ext cx="0" cy="2164037"/>
            </a:xfrm>
            <a:prstGeom prst="line">
              <a:avLst/>
            </a:prstGeom>
            <a:ln w="28575">
              <a:solidFill>
                <a:srgbClr val="0071C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Isosceles Triangle 45"/>
            <p:cNvSpPr/>
            <p:nvPr/>
          </p:nvSpPr>
          <p:spPr>
            <a:xfrm rot="10800000">
              <a:off x="3160625" y="4170412"/>
              <a:ext cx="662940" cy="571500"/>
            </a:xfrm>
            <a:prstGeom prst="triangle">
              <a:avLst/>
            </a:prstGeom>
            <a:noFill/>
            <a:ln>
              <a:solidFill>
                <a:srgbClr val="0071C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cxnSp>
          <p:nvCxnSpPr>
            <p:cNvPr id="47" name="Straight Connector 46"/>
            <p:cNvCxnSpPr/>
            <p:nvPr/>
          </p:nvCxnSpPr>
          <p:spPr>
            <a:xfrm>
              <a:off x="5217792" y="4328440"/>
              <a:ext cx="0" cy="972803"/>
            </a:xfrm>
            <a:prstGeom prst="line">
              <a:avLst/>
            </a:prstGeom>
            <a:ln w="28575">
              <a:solidFill>
                <a:srgbClr val="0071C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val 48"/>
            <p:cNvSpPr/>
            <p:nvPr/>
          </p:nvSpPr>
          <p:spPr>
            <a:xfrm>
              <a:off x="4948367" y="5298383"/>
              <a:ext cx="538850" cy="538850"/>
            </a:xfrm>
            <a:prstGeom prst="ellipse">
              <a:avLst/>
            </a:prstGeom>
            <a:noFill/>
            <a:ln>
              <a:solidFill>
                <a:srgbClr val="0071C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00" dirty="0">
                  <a:solidFill>
                    <a:schemeClr val="tx1"/>
                  </a:solidFill>
                </a:rPr>
                <a:t>DGR</a:t>
              </a:r>
            </a:p>
          </p:txBody>
        </p:sp>
        <p:grpSp>
          <p:nvGrpSpPr>
            <p:cNvPr id="50" name="Group 49"/>
            <p:cNvGrpSpPr/>
            <p:nvPr/>
          </p:nvGrpSpPr>
          <p:grpSpPr>
            <a:xfrm>
              <a:off x="5076083" y="2989719"/>
              <a:ext cx="259896" cy="936383"/>
              <a:chOff x="5215885" y="5465088"/>
              <a:chExt cx="259896" cy="936383"/>
            </a:xfrm>
          </p:grpSpPr>
          <p:sp>
            <p:nvSpPr>
              <p:cNvPr id="51" name="Rectangle 50"/>
              <p:cNvSpPr/>
              <p:nvPr/>
            </p:nvSpPr>
            <p:spPr>
              <a:xfrm>
                <a:off x="5215885" y="5465088"/>
                <a:ext cx="259896" cy="93638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71C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cxnSp>
            <p:nvCxnSpPr>
              <p:cNvPr id="52" name="Straight Arrow Connector 51"/>
              <p:cNvCxnSpPr/>
              <p:nvPr/>
            </p:nvCxnSpPr>
            <p:spPr>
              <a:xfrm flipV="1">
                <a:off x="5337173" y="5532120"/>
                <a:ext cx="0" cy="780747"/>
              </a:xfrm>
              <a:prstGeom prst="straightConnector1">
                <a:avLst/>
              </a:prstGeom>
              <a:ln w="57150">
                <a:solidFill>
                  <a:srgbClr val="0071CB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3" name="TextBox 52"/>
            <p:cNvSpPr txBox="1"/>
            <p:nvPr/>
          </p:nvSpPr>
          <p:spPr>
            <a:xfrm>
              <a:off x="5378347" y="3159174"/>
              <a:ext cx="608784" cy="58514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Unit EPS Meter</a:t>
              </a:r>
            </a:p>
          </p:txBody>
        </p:sp>
        <p:cxnSp>
          <p:nvCxnSpPr>
            <p:cNvPr id="57" name="Straight Connector 56"/>
            <p:cNvCxnSpPr/>
            <p:nvPr/>
          </p:nvCxnSpPr>
          <p:spPr>
            <a:xfrm flipH="1">
              <a:off x="4354944" y="1211311"/>
              <a:ext cx="6436" cy="1479550"/>
            </a:xfrm>
            <a:prstGeom prst="line">
              <a:avLst/>
            </a:prstGeom>
            <a:ln w="28575">
              <a:solidFill>
                <a:srgbClr val="0071C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ectangle 57"/>
            <p:cNvSpPr/>
            <p:nvPr/>
          </p:nvSpPr>
          <p:spPr>
            <a:xfrm>
              <a:off x="4180405" y="1589136"/>
              <a:ext cx="361950" cy="361950"/>
            </a:xfrm>
            <a:prstGeom prst="rect">
              <a:avLst/>
            </a:prstGeom>
            <a:solidFill>
              <a:srgbClr val="0071CB"/>
            </a:solidFill>
            <a:ln>
              <a:solidFill>
                <a:srgbClr val="0071C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59" name="Cloud 58"/>
            <p:cNvSpPr/>
            <p:nvPr/>
          </p:nvSpPr>
          <p:spPr>
            <a:xfrm>
              <a:off x="2741816" y="182537"/>
              <a:ext cx="3161345" cy="1184857"/>
            </a:xfrm>
            <a:prstGeom prst="cloud">
              <a:avLst/>
            </a:prstGeom>
            <a:solidFill>
              <a:schemeClr val="bg1"/>
            </a:solidFill>
            <a:ln>
              <a:solidFill>
                <a:srgbClr val="0071C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597570" y="450117"/>
              <a:ext cx="1449837" cy="5319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Transmission Network</a:t>
              </a:r>
            </a:p>
          </p:txBody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044E8B32-7423-45E0-AFA5-57DFC436960C}"/>
              </a:ext>
            </a:extLst>
          </p:cNvPr>
          <p:cNvSpPr/>
          <p:nvPr/>
        </p:nvSpPr>
        <p:spPr>
          <a:xfrm>
            <a:off x="6707719" y="5334000"/>
            <a:ext cx="1369481" cy="76909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ERCOT’s SE will zero-out these flows.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472DC5E-4554-44EC-A350-7D56F296910C}"/>
              </a:ext>
            </a:extLst>
          </p:cNvPr>
          <p:cNvCxnSpPr>
            <a:cxnSpLocks/>
            <a:stCxn id="36" idx="1"/>
          </p:cNvCxnSpPr>
          <p:nvPr/>
        </p:nvCxnSpPr>
        <p:spPr>
          <a:xfrm flipH="1">
            <a:off x="5825779" y="5718546"/>
            <a:ext cx="881940" cy="125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Rounded Rectangle 87">
            <a:extLst>
              <a:ext uri="{FF2B5EF4-FFF2-40B4-BE49-F238E27FC236}">
                <a16:creationId xmlns:a16="http://schemas.microsoft.com/office/drawing/2014/main" id="{2DB38303-FAD6-4E3F-AE00-DDB5C099B4C0}"/>
              </a:ext>
            </a:extLst>
          </p:cNvPr>
          <p:cNvSpPr/>
          <p:nvPr/>
        </p:nvSpPr>
        <p:spPr>
          <a:xfrm>
            <a:off x="2650655" y="892765"/>
            <a:ext cx="3733800" cy="5355635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259443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Future - Multiple DGR Modeling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9" name="Content Placeholder 2"/>
          <p:cNvSpPr txBox="1">
            <a:spLocks/>
          </p:cNvSpPr>
          <p:nvPr/>
        </p:nvSpPr>
        <p:spPr>
          <a:xfrm>
            <a:off x="-914400" y="1219200"/>
            <a:ext cx="8534400" cy="487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en-US" sz="2000" dirty="0"/>
          </a:p>
        </p:txBody>
      </p:sp>
      <p:sp>
        <p:nvSpPr>
          <p:cNvPr id="44" name="Slide Number Placeholder 3">
            <a:extLst>
              <a:ext uri="{FF2B5EF4-FFF2-40B4-BE49-F238E27FC236}">
                <a16:creationId xmlns:a16="http://schemas.microsoft.com/office/drawing/2014/main" id="{6D539091-7457-4C7C-A9A3-24228D1C11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5" name="Content Placeholder 2">
            <a:extLst>
              <a:ext uri="{FF2B5EF4-FFF2-40B4-BE49-F238E27FC236}">
                <a16:creationId xmlns:a16="http://schemas.microsoft.com/office/drawing/2014/main" id="{7016F61F-B6DA-4C55-A12E-5090E0C72E23}"/>
              </a:ext>
            </a:extLst>
          </p:cNvPr>
          <p:cNvSpPr txBox="1">
            <a:spLocks/>
          </p:cNvSpPr>
          <p:nvPr/>
        </p:nvSpPr>
        <p:spPr>
          <a:xfrm>
            <a:off x="-914400" y="1219200"/>
            <a:ext cx="8534400" cy="487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en-US" sz="2000" dirty="0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58A7C900-91BC-4C0E-9CDE-E0AED2EDDA4B}"/>
              </a:ext>
            </a:extLst>
          </p:cNvPr>
          <p:cNvCxnSpPr>
            <a:cxnSpLocks/>
          </p:cNvCxnSpPr>
          <p:nvPr/>
        </p:nvCxnSpPr>
        <p:spPr>
          <a:xfrm>
            <a:off x="2408693" y="3493927"/>
            <a:ext cx="3856052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F22CAFB6-635B-4614-9AD2-EF673E67FB97}"/>
              </a:ext>
            </a:extLst>
          </p:cNvPr>
          <p:cNvCxnSpPr>
            <a:endCxn id="50" idx="3"/>
          </p:cNvCxnSpPr>
          <p:nvPr/>
        </p:nvCxnSpPr>
        <p:spPr>
          <a:xfrm flipH="1">
            <a:off x="2806787" y="3493927"/>
            <a:ext cx="5586" cy="128405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4503F78F-172D-403D-85E3-395444D581EE}"/>
              </a:ext>
            </a:extLst>
          </p:cNvPr>
          <p:cNvCxnSpPr>
            <a:cxnSpLocks/>
            <a:endCxn id="52" idx="0"/>
          </p:cNvCxnSpPr>
          <p:nvPr/>
        </p:nvCxnSpPr>
        <p:spPr>
          <a:xfrm flipH="1">
            <a:off x="4297811" y="3493927"/>
            <a:ext cx="6652" cy="1282315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Isosceles Triangle 49">
            <a:extLst>
              <a:ext uri="{FF2B5EF4-FFF2-40B4-BE49-F238E27FC236}">
                <a16:creationId xmlns:a16="http://schemas.microsoft.com/office/drawing/2014/main" id="{5E43E388-98A9-48D5-A2CE-2631702F357A}"/>
              </a:ext>
            </a:extLst>
          </p:cNvPr>
          <p:cNvSpPr/>
          <p:nvPr/>
        </p:nvSpPr>
        <p:spPr>
          <a:xfrm rot="10800000">
            <a:off x="2519115" y="4777979"/>
            <a:ext cx="575344" cy="495986"/>
          </a:xfrm>
          <a:prstGeom prst="triangle">
            <a:avLst/>
          </a:prstGeom>
          <a:noFill/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3900F783-A71C-4774-A2BE-B46080FE8958}"/>
              </a:ext>
            </a:extLst>
          </p:cNvPr>
          <p:cNvSpPr/>
          <p:nvPr/>
        </p:nvSpPr>
        <p:spPr>
          <a:xfrm>
            <a:off x="4063986" y="4776242"/>
            <a:ext cx="467650" cy="467650"/>
          </a:xfrm>
          <a:prstGeom prst="ellipse">
            <a:avLst/>
          </a:prstGeom>
          <a:noFill/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600" dirty="0">
                <a:solidFill>
                  <a:schemeClr val="tx1"/>
                </a:solidFill>
              </a:rPr>
              <a:t>DGR #1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B5A5FCD-D370-4154-ABDF-B73BF7389FDC}"/>
              </a:ext>
            </a:extLst>
          </p:cNvPr>
          <p:cNvGrpSpPr/>
          <p:nvPr/>
        </p:nvGrpSpPr>
        <p:grpSpPr>
          <a:xfrm>
            <a:off x="4181477" y="3753295"/>
            <a:ext cx="225555" cy="812656"/>
            <a:chOff x="5215885" y="5465088"/>
            <a:chExt cx="259896" cy="936383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0949BC1A-9412-4A4F-955B-64C464F6D1F6}"/>
                </a:ext>
              </a:extLst>
            </p:cNvPr>
            <p:cNvSpPr/>
            <p:nvPr/>
          </p:nvSpPr>
          <p:spPr>
            <a:xfrm>
              <a:off x="5215885" y="5465088"/>
              <a:ext cx="259896" cy="93638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71C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A7DD9679-3A0D-4D8C-B078-3F2B50DBC01E}"/>
                </a:ext>
              </a:extLst>
            </p:cNvPr>
            <p:cNvCxnSpPr/>
            <p:nvPr/>
          </p:nvCxnSpPr>
          <p:spPr>
            <a:xfrm flipV="1">
              <a:off x="5337173" y="5532120"/>
              <a:ext cx="0" cy="780747"/>
            </a:xfrm>
            <a:prstGeom prst="straightConnector1">
              <a:avLst/>
            </a:prstGeom>
            <a:ln w="57150">
              <a:solidFill>
                <a:srgbClr val="0071CB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7FE240C9-07F9-4CF3-9CCF-393C78BEBF16}"/>
              </a:ext>
            </a:extLst>
          </p:cNvPr>
          <p:cNvSpPr txBox="1"/>
          <p:nvPr/>
        </p:nvSpPr>
        <p:spPr>
          <a:xfrm>
            <a:off x="4443802" y="3900359"/>
            <a:ext cx="528343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00" dirty="0"/>
              <a:t>DGR #1 EPS Meter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A24895D2-A4ED-4C15-86D2-61549BAEF10B}"/>
              </a:ext>
            </a:extLst>
          </p:cNvPr>
          <p:cNvCxnSpPr/>
          <p:nvPr/>
        </p:nvCxnSpPr>
        <p:spPr>
          <a:xfrm flipH="1">
            <a:off x="3555624" y="2209874"/>
            <a:ext cx="5586" cy="128405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>
            <a:extLst>
              <a:ext uri="{FF2B5EF4-FFF2-40B4-BE49-F238E27FC236}">
                <a16:creationId xmlns:a16="http://schemas.microsoft.com/office/drawing/2014/main" id="{738147E9-2F17-4F76-8426-1BCB042719C1}"/>
              </a:ext>
            </a:extLst>
          </p:cNvPr>
          <p:cNvSpPr/>
          <p:nvPr/>
        </p:nvSpPr>
        <p:spPr>
          <a:xfrm>
            <a:off x="3404148" y="2537775"/>
            <a:ext cx="314124" cy="314124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59" name="Cloud 58">
            <a:extLst>
              <a:ext uri="{FF2B5EF4-FFF2-40B4-BE49-F238E27FC236}">
                <a16:creationId xmlns:a16="http://schemas.microsoft.com/office/drawing/2014/main" id="{063B03CE-3D3E-42B2-B5D4-D59FABA29C9C}"/>
              </a:ext>
            </a:extLst>
          </p:cNvPr>
          <p:cNvSpPr/>
          <p:nvPr/>
        </p:nvSpPr>
        <p:spPr>
          <a:xfrm>
            <a:off x="2155644" y="1317035"/>
            <a:ext cx="2743626" cy="1028298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8E4F551-3C9B-46B4-9B0D-9DA7C8E61398}"/>
              </a:ext>
            </a:extLst>
          </p:cNvPr>
          <p:cNvSpPr txBox="1"/>
          <p:nvPr/>
        </p:nvSpPr>
        <p:spPr>
          <a:xfrm>
            <a:off x="2898325" y="1549259"/>
            <a:ext cx="12582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Transmission Network</a:t>
            </a:r>
          </a:p>
        </p:txBody>
      </p: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54838B13-0529-4A66-B6D4-DDD0BC9DD829}"/>
              </a:ext>
            </a:extLst>
          </p:cNvPr>
          <p:cNvCxnSpPr>
            <a:cxnSpLocks/>
            <a:endCxn id="94" idx="0"/>
          </p:cNvCxnSpPr>
          <p:nvPr/>
        </p:nvCxnSpPr>
        <p:spPr>
          <a:xfrm>
            <a:off x="5210622" y="3483353"/>
            <a:ext cx="0" cy="1262486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Oval 93">
            <a:extLst>
              <a:ext uri="{FF2B5EF4-FFF2-40B4-BE49-F238E27FC236}">
                <a16:creationId xmlns:a16="http://schemas.microsoft.com/office/drawing/2014/main" id="{8A9A5754-99B5-418F-BA2B-11A644A73830}"/>
              </a:ext>
            </a:extLst>
          </p:cNvPr>
          <p:cNvSpPr/>
          <p:nvPr/>
        </p:nvSpPr>
        <p:spPr>
          <a:xfrm>
            <a:off x="4976797" y="4745839"/>
            <a:ext cx="467650" cy="467650"/>
          </a:xfrm>
          <a:prstGeom prst="ellipse">
            <a:avLst/>
          </a:prstGeom>
          <a:noFill/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600" dirty="0">
                <a:solidFill>
                  <a:schemeClr val="tx1"/>
                </a:solidFill>
              </a:rPr>
              <a:t>DGR #2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2026A201-6D08-4ED7-9D1B-94D33AE3E595}"/>
              </a:ext>
            </a:extLst>
          </p:cNvPr>
          <p:cNvSpPr/>
          <p:nvPr/>
        </p:nvSpPr>
        <p:spPr>
          <a:xfrm>
            <a:off x="5107099" y="3760680"/>
            <a:ext cx="225555" cy="812656"/>
          </a:xfrm>
          <a:prstGeom prst="rect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63619069-7B39-4B2D-89D1-D3F4EC1F499E}"/>
              </a:ext>
            </a:extLst>
          </p:cNvPr>
          <p:cNvCxnSpPr>
            <a:cxnSpLocks/>
          </p:cNvCxnSpPr>
          <p:nvPr/>
        </p:nvCxnSpPr>
        <p:spPr>
          <a:xfrm flipV="1">
            <a:off x="5212361" y="3818855"/>
            <a:ext cx="0" cy="677585"/>
          </a:xfrm>
          <a:prstGeom prst="straightConnector1">
            <a:avLst/>
          </a:prstGeom>
          <a:ln w="57150">
            <a:solidFill>
              <a:srgbClr val="0071C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>
            <a:extLst>
              <a:ext uri="{FF2B5EF4-FFF2-40B4-BE49-F238E27FC236}">
                <a16:creationId xmlns:a16="http://schemas.microsoft.com/office/drawing/2014/main" id="{4797A153-DE9D-41FC-B8E2-045638E38C26}"/>
              </a:ext>
            </a:extLst>
          </p:cNvPr>
          <p:cNvSpPr txBox="1"/>
          <p:nvPr/>
        </p:nvSpPr>
        <p:spPr>
          <a:xfrm>
            <a:off x="5324832" y="3906579"/>
            <a:ext cx="528343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00" dirty="0"/>
              <a:t>DGR #2 EPS Meter</a:t>
            </a: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C99C621B-5079-4218-A4AF-BAEEE66ED8AC}"/>
              </a:ext>
            </a:extLst>
          </p:cNvPr>
          <p:cNvCxnSpPr>
            <a:cxnSpLocks/>
            <a:endCxn id="99" idx="0"/>
          </p:cNvCxnSpPr>
          <p:nvPr/>
        </p:nvCxnSpPr>
        <p:spPr>
          <a:xfrm>
            <a:off x="6014448" y="3483353"/>
            <a:ext cx="0" cy="1262486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 98">
            <a:extLst>
              <a:ext uri="{FF2B5EF4-FFF2-40B4-BE49-F238E27FC236}">
                <a16:creationId xmlns:a16="http://schemas.microsoft.com/office/drawing/2014/main" id="{FA79C7F2-B653-42EC-83C1-DCB68F125774}"/>
              </a:ext>
            </a:extLst>
          </p:cNvPr>
          <p:cNvSpPr/>
          <p:nvPr/>
        </p:nvSpPr>
        <p:spPr>
          <a:xfrm>
            <a:off x="5780623" y="4745839"/>
            <a:ext cx="467650" cy="467650"/>
          </a:xfrm>
          <a:prstGeom prst="ellipse">
            <a:avLst/>
          </a:prstGeom>
          <a:noFill/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600" dirty="0">
                <a:solidFill>
                  <a:schemeClr val="tx1"/>
                </a:solidFill>
              </a:rPr>
              <a:t>DGR #3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0C13AA45-5740-4EEC-9E98-0D0A862751AE}"/>
              </a:ext>
            </a:extLst>
          </p:cNvPr>
          <p:cNvSpPr/>
          <p:nvPr/>
        </p:nvSpPr>
        <p:spPr>
          <a:xfrm>
            <a:off x="5919826" y="3742262"/>
            <a:ext cx="225555" cy="812656"/>
          </a:xfrm>
          <a:prstGeom prst="rect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982216F7-CD3B-436B-8A59-E71E9D652892}"/>
              </a:ext>
            </a:extLst>
          </p:cNvPr>
          <p:cNvCxnSpPr>
            <a:cxnSpLocks/>
          </p:cNvCxnSpPr>
          <p:nvPr/>
        </p:nvCxnSpPr>
        <p:spPr>
          <a:xfrm flipV="1">
            <a:off x="6025088" y="3800437"/>
            <a:ext cx="0" cy="677585"/>
          </a:xfrm>
          <a:prstGeom prst="straightConnector1">
            <a:avLst/>
          </a:prstGeom>
          <a:ln w="57150">
            <a:solidFill>
              <a:srgbClr val="0071C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>
            <a:extLst>
              <a:ext uri="{FF2B5EF4-FFF2-40B4-BE49-F238E27FC236}">
                <a16:creationId xmlns:a16="http://schemas.microsoft.com/office/drawing/2014/main" id="{B47CBDEA-3EB2-417A-8D5E-5A5EFC1BD7FC}"/>
              </a:ext>
            </a:extLst>
          </p:cNvPr>
          <p:cNvSpPr txBox="1"/>
          <p:nvPr/>
        </p:nvSpPr>
        <p:spPr>
          <a:xfrm>
            <a:off x="6135996" y="3889785"/>
            <a:ext cx="528343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00" dirty="0"/>
              <a:t>DGR #3</a:t>
            </a:r>
          </a:p>
          <a:p>
            <a:r>
              <a:rPr lang="en-US" sz="900" dirty="0"/>
              <a:t>EPS Meter</a:t>
            </a:r>
          </a:p>
        </p:txBody>
      </p:sp>
      <p:sp>
        <p:nvSpPr>
          <p:cNvPr id="51" name="Rounded Rectangle 87">
            <a:extLst>
              <a:ext uri="{FF2B5EF4-FFF2-40B4-BE49-F238E27FC236}">
                <a16:creationId xmlns:a16="http://schemas.microsoft.com/office/drawing/2014/main" id="{15BB90AE-64AF-428C-B2BC-D60DF38C6E84}"/>
              </a:ext>
            </a:extLst>
          </p:cNvPr>
          <p:cNvSpPr/>
          <p:nvPr/>
        </p:nvSpPr>
        <p:spPr>
          <a:xfrm>
            <a:off x="1905000" y="1143000"/>
            <a:ext cx="5197945" cy="4974635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431148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Current State</a:t>
            </a:r>
          </a:p>
        </p:txBody>
      </p:sp>
      <p:sp>
        <p:nvSpPr>
          <p:cNvPr id="40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257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800" dirty="0"/>
              <a:t>Duration: </a:t>
            </a:r>
            <a:r>
              <a:rPr lang="en-US" sz="1800" b="1" u="sng" dirty="0"/>
              <a:t>Now</a:t>
            </a:r>
            <a:r>
              <a:rPr lang="en-US" sz="1800" dirty="0"/>
              <a:t> until DGR moratorium is lifted and new RE submissions processed</a:t>
            </a:r>
            <a:endParaRPr lang="en-US" sz="1800" b="1" u="sng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800" dirty="0">
                <a:solidFill>
                  <a:schemeClr val="tx2"/>
                </a:solidFill>
              </a:rPr>
              <a:t>DGR status: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Moratorium in place.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20-30 DGRs modeled on the distribution system.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Handful of additional DGRs beat the moratorium deadline but have not been modeled.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solidFill>
                  <a:schemeClr val="tx2"/>
                </a:solidFill>
              </a:rPr>
              <a:t>TDSPs role: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Provide EPS meter information.</a:t>
            </a:r>
          </a:p>
          <a:p>
            <a:pPr lvl="1">
              <a:lnSpc>
                <a:spcPct val="150000"/>
              </a:lnSpc>
            </a:pPr>
            <a:r>
              <a:rPr lang="en-US" sz="1600" dirty="0">
                <a:effectLst/>
                <a:ea typeface="Calibri" panose="020F0502020204030204" pitchFamily="34" charset="0"/>
              </a:rPr>
              <a:t>Model distribution system to DGRs with enough granularity to place EPS meters and represent basic connectivity to load transformer.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1800" dirty="0"/>
              <a:t>ERCOT role: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Models DGRs on TDSP’s distribution system.</a:t>
            </a:r>
          </a:p>
        </p:txBody>
      </p:sp>
    </p:spTree>
    <p:extLst>
      <p:ext uri="{BB962C8B-B14F-4D97-AF65-F5344CB8AC3E}">
        <p14:creationId xmlns:p14="http://schemas.microsoft.com/office/powerpoint/2010/main" val="2442097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Transition State</a:t>
            </a:r>
          </a:p>
        </p:txBody>
      </p:sp>
      <p:sp>
        <p:nvSpPr>
          <p:cNvPr id="40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257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800" dirty="0"/>
              <a:t>Duration: After DGR moratorium is lifted until all existing DGRs get converted.</a:t>
            </a:r>
            <a:endParaRPr lang="en-US" sz="1800" b="1" u="sng" dirty="0"/>
          </a:p>
          <a:p>
            <a:pPr>
              <a:lnSpc>
                <a:spcPct val="150000"/>
              </a:lnSpc>
            </a:pPr>
            <a:r>
              <a:rPr lang="en-US" sz="1800" dirty="0">
                <a:effectLst/>
                <a:ea typeface="Calibri" panose="020F0502020204030204" pitchFamily="34" charset="0"/>
              </a:rPr>
              <a:t>DGR status</a:t>
            </a:r>
            <a:endParaRPr lang="en-US" sz="1800" dirty="0">
              <a:solidFill>
                <a:schemeClr val="tx2"/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sz="1600" dirty="0"/>
              <a:t>Moratorium is lifted.</a:t>
            </a:r>
            <a:endParaRPr lang="en-US" sz="1800" dirty="0">
              <a:effectLst/>
              <a:ea typeface="Calibri" panose="020F050202020403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en-US" sz="1600" dirty="0">
                <a:effectLst/>
                <a:ea typeface="Calibri" panose="020F0502020204030204" pitchFamily="34" charset="0"/>
              </a:rPr>
              <a:t>Some </a:t>
            </a:r>
            <a:r>
              <a:rPr lang="en-US" sz="1600" u="sng" dirty="0">
                <a:effectLst/>
                <a:ea typeface="Calibri" panose="020F0502020204030204" pitchFamily="34" charset="0"/>
              </a:rPr>
              <a:t>existing</a:t>
            </a:r>
            <a:r>
              <a:rPr lang="en-US" sz="1600" dirty="0">
                <a:effectLst/>
                <a:ea typeface="Calibri" panose="020F0502020204030204" pitchFamily="34" charset="0"/>
              </a:rPr>
              <a:t> DGRs will remain modeled on the distribution system.</a:t>
            </a:r>
          </a:p>
          <a:p>
            <a:pPr lvl="1">
              <a:lnSpc>
                <a:spcPct val="150000"/>
              </a:lnSpc>
            </a:pPr>
            <a:r>
              <a:rPr lang="en-US" sz="1600" u="sng" dirty="0">
                <a:effectLst/>
                <a:ea typeface="Calibri" panose="020F0502020204030204" pitchFamily="34" charset="0"/>
              </a:rPr>
              <a:t>New</a:t>
            </a:r>
            <a:r>
              <a:rPr lang="en-US" sz="1600" dirty="0">
                <a:effectLst/>
                <a:ea typeface="Calibri" panose="020F0502020204030204" pitchFamily="34" charset="0"/>
              </a:rPr>
              <a:t> DGRs and some </a:t>
            </a:r>
            <a:r>
              <a:rPr lang="en-US" sz="1600" u="sng" dirty="0">
                <a:effectLst/>
                <a:ea typeface="Calibri" panose="020F0502020204030204" pitchFamily="34" charset="0"/>
              </a:rPr>
              <a:t>existing</a:t>
            </a:r>
            <a:r>
              <a:rPr lang="en-US" sz="1600" dirty="0">
                <a:effectLst/>
                <a:ea typeface="Calibri" panose="020F0502020204030204" pitchFamily="34" charset="0"/>
              </a:rPr>
              <a:t> DGRs will be modeled/reflected to the transmission side of the CIM load.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effectLst/>
                <a:ea typeface="Calibri" panose="020F0502020204030204" pitchFamily="34" charset="0"/>
              </a:rPr>
              <a:t>RE role:</a:t>
            </a:r>
          </a:p>
          <a:p>
            <a:pPr lvl="1">
              <a:lnSpc>
                <a:spcPct val="150000"/>
              </a:lnSpc>
            </a:pPr>
            <a:r>
              <a:rPr lang="en-US" sz="1600" dirty="0">
                <a:ea typeface="Calibri" panose="020F0502020204030204" pitchFamily="34" charset="0"/>
              </a:rPr>
              <a:t>For </a:t>
            </a:r>
            <a:r>
              <a:rPr lang="en-US" sz="1600" u="sng" dirty="0">
                <a:ea typeface="Calibri" panose="020F0502020204030204" pitchFamily="34" charset="0"/>
              </a:rPr>
              <a:t>existing</a:t>
            </a:r>
            <a:r>
              <a:rPr lang="en-US" sz="1600" dirty="0">
                <a:ea typeface="Calibri" panose="020F0502020204030204" pitchFamily="34" charset="0"/>
              </a:rPr>
              <a:t> DGRs, the REs will need to submit </a:t>
            </a:r>
            <a:r>
              <a:rPr lang="en-US" sz="1600" u="sng" dirty="0">
                <a:ea typeface="Calibri" panose="020F0502020204030204" pitchFamily="34" charset="0"/>
              </a:rPr>
              <a:t>two RIOO </a:t>
            </a:r>
            <a:r>
              <a:rPr lang="en-US" sz="1600" dirty="0">
                <a:ea typeface="Calibri" panose="020F0502020204030204" pitchFamily="34" charset="0"/>
              </a:rPr>
              <a:t>request to stop their DGR and start new DGR at the transmission level with assistance from ERCOT</a:t>
            </a:r>
            <a:r>
              <a:rPr lang="en-US" sz="1600" dirty="0">
                <a:effectLst/>
                <a:ea typeface="Calibri" panose="020F0502020204030204" pitchFamily="34" charset="0"/>
              </a:rPr>
              <a:t>.</a:t>
            </a:r>
          </a:p>
          <a:p>
            <a:pPr lvl="1">
              <a:lnSpc>
                <a:spcPct val="150000"/>
              </a:lnSpc>
            </a:pPr>
            <a:r>
              <a:rPr lang="en-US" sz="1600" u="sng" dirty="0">
                <a:ea typeface="Calibri" panose="020F0502020204030204" pitchFamily="34" charset="0"/>
              </a:rPr>
              <a:t>New </a:t>
            </a:r>
            <a:r>
              <a:rPr lang="en-US" sz="1600" dirty="0">
                <a:effectLst/>
                <a:ea typeface="Calibri" panose="020F0502020204030204" pitchFamily="34" charset="0"/>
              </a:rPr>
              <a:t>DGRs will submit RIOO requests to register their new transmission connected DGRs.</a:t>
            </a:r>
          </a:p>
        </p:txBody>
      </p:sp>
    </p:spTree>
    <p:extLst>
      <p:ext uri="{BB962C8B-B14F-4D97-AF65-F5344CB8AC3E}">
        <p14:creationId xmlns:p14="http://schemas.microsoft.com/office/powerpoint/2010/main" val="3438291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Transition State, </a:t>
            </a:r>
            <a:r>
              <a:rPr lang="en-US" b="1" dirty="0" err="1">
                <a:solidFill>
                  <a:schemeClr val="accent1"/>
                </a:solidFill>
              </a:rPr>
              <a:t>Con’t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0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257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800" dirty="0">
                <a:effectLst/>
                <a:ea typeface="Calibri" panose="020F0502020204030204" pitchFamily="34" charset="0"/>
              </a:rPr>
              <a:t>TDSPs role:</a:t>
            </a:r>
          </a:p>
          <a:p>
            <a:pPr lvl="1">
              <a:lnSpc>
                <a:spcPct val="150000"/>
              </a:lnSpc>
            </a:pPr>
            <a:r>
              <a:rPr lang="en-US" sz="1600" dirty="0">
                <a:effectLst/>
                <a:ea typeface="Calibri" panose="020F0502020204030204" pitchFamily="34" charset="0"/>
              </a:rPr>
              <a:t>In collaboration with ERCOT, submit NOMCRs to remove distribution system of existing DGRs when the conversion has been completed.</a:t>
            </a:r>
          </a:p>
          <a:p>
            <a:pPr lvl="1">
              <a:lnSpc>
                <a:spcPct val="150000"/>
              </a:lnSpc>
            </a:pPr>
            <a:r>
              <a:rPr lang="en-US" sz="1600" dirty="0">
                <a:effectLst/>
                <a:ea typeface="Calibri" panose="020F0502020204030204" pitchFamily="34" charset="0"/>
              </a:rPr>
              <a:t>Provide EPS meter information for DGRs.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effectLst/>
                <a:ea typeface="Calibri" panose="020F0502020204030204" pitchFamily="34" charset="0"/>
              </a:rPr>
              <a:t>ERCOT role:</a:t>
            </a:r>
          </a:p>
          <a:p>
            <a:pPr lvl="1">
              <a:lnSpc>
                <a:spcPct val="150000"/>
              </a:lnSpc>
            </a:pPr>
            <a:r>
              <a:rPr lang="en-US" sz="1600" dirty="0">
                <a:effectLst/>
                <a:ea typeface="Calibri" panose="020F0502020204030204" pitchFamily="34" charset="0"/>
              </a:rPr>
              <a:t>Model DGRs.</a:t>
            </a:r>
          </a:p>
          <a:p>
            <a:pPr lvl="1">
              <a:lnSpc>
                <a:spcPct val="150000"/>
              </a:lnSpc>
            </a:pPr>
            <a:r>
              <a:rPr lang="en-US" sz="1600" dirty="0">
                <a:ea typeface="Calibri" panose="020F0502020204030204" pitchFamily="34" charset="0"/>
              </a:rPr>
              <a:t>Assist REs and TSPs in conversion efforts.</a:t>
            </a:r>
            <a:endParaRPr lang="en-US" sz="1600" dirty="0"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671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End State</a:t>
            </a:r>
          </a:p>
        </p:txBody>
      </p:sp>
      <p:sp>
        <p:nvSpPr>
          <p:cNvPr id="40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257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800" dirty="0">
                <a:effectLst/>
                <a:ea typeface="Calibri" panose="020F0502020204030204" pitchFamily="34" charset="0"/>
              </a:rPr>
              <a:t>DGR Status:</a:t>
            </a:r>
          </a:p>
          <a:p>
            <a:pPr lvl="1">
              <a:lnSpc>
                <a:spcPct val="150000"/>
              </a:lnSpc>
            </a:pPr>
            <a:r>
              <a:rPr lang="en-US" sz="1600" dirty="0">
                <a:effectLst/>
                <a:ea typeface="Calibri" panose="020F0502020204030204" pitchFamily="34" charset="0"/>
              </a:rPr>
              <a:t>All DGRs modeled/reflected on the transmission side of the CIM load.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effectLst/>
                <a:ea typeface="Calibri" panose="020F0502020204030204" pitchFamily="34" charset="0"/>
              </a:rPr>
              <a:t>RE Role:</a:t>
            </a:r>
          </a:p>
          <a:p>
            <a:pPr lvl="1">
              <a:lnSpc>
                <a:spcPct val="150000"/>
              </a:lnSpc>
            </a:pPr>
            <a:r>
              <a:rPr lang="en-US" sz="1600" dirty="0">
                <a:ea typeface="Calibri" panose="020F0502020204030204" pitchFamily="34" charset="0"/>
              </a:rPr>
              <a:t>Submit RIOO </a:t>
            </a:r>
            <a:r>
              <a:rPr lang="en-US" sz="1600" dirty="0">
                <a:effectLst/>
                <a:ea typeface="Calibri" panose="020F0502020204030204" pitchFamily="34" charset="0"/>
              </a:rPr>
              <a:t>requests to register new transmission connected DGRs.</a:t>
            </a:r>
          </a:p>
          <a:p>
            <a:pPr lvl="1">
              <a:lnSpc>
                <a:spcPct val="150000"/>
              </a:lnSpc>
            </a:pPr>
            <a:r>
              <a:rPr lang="en-US" sz="1600" dirty="0">
                <a:ea typeface="Calibri" panose="020F0502020204030204" pitchFamily="34" charset="0"/>
              </a:rPr>
              <a:t>Submit RIOO requests to make updates to existing DGRs.</a:t>
            </a:r>
            <a:endParaRPr lang="en-US" sz="1600" dirty="0">
              <a:effectLst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800" dirty="0">
                <a:ea typeface="Calibri" panose="020F0502020204030204" pitchFamily="34" charset="0"/>
              </a:rPr>
              <a:t>TDSP Role:</a:t>
            </a:r>
          </a:p>
          <a:p>
            <a:pPr lvl="1">
              <a:lnSpc>
                <a:spcPct val="150000"/>
              </a:lnSpc>
            </a:pPr>
            <a:r>
              <a:rPr lang="en-US" sz="1600" dirty="0">
                <a:ea typeface="Calibri" panose="020F0502020204030204" pitchFamily="34" charset="0"/>
              </a:rPr>
              <a:t>Provide EPS meter information.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effectLst/>
                <a:ea typeface="Calibri" panose="020F0502020204030204" pitchFamily="34" charset="0"/>
              </a:rPr>
              <a:t>ERCOT Role:</a:t>
            </a:r>
          </a:p>
          <a:p>
            <a:pPr lvl="1">
              <a:lnSpc>
                <a:spcPct val="150000"/>
              </a:lnSpc>
            </a:pPr>
            <a:r>
              <a:rPr lang="en-US" sz="1600" dirty="0">
                <a:ea typeface="Calibri" panose="020F0502020204030204" pitchFamily="34" charset="0"/>
              </a:rPr>
              <a:t>Model DGRs.</a:t>
            </a:r>
            <a:endParaRPr lang="en-US" sz="1600" dirty="0"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144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BDCDE240-99AE-43F0-8627-D38FB3EA8E47}"/>
              </a:ext>
            </a:extLst>
          </p:cNvPr>
          <p:cNvCxnSpPr>
            <a:cxnSpLocks/>
          </p:cNvCxnSpPr>
          <p:nvPr/>
        </p:nvCxnSpPr>
        <p:spPr>
          <a:xfrm>
            <a:off x="6266338" y="1752600"/>
            <a:ext cx="0" cy="3883967"/>
          </a:xfrm>
          <a:prstGeom prst="line">
            <a:avLst/>
          </a:prstGeom>
          <a:ln w="19050">
            <a:solidFill>
              <a:srgbClr val="00206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E2B960D-57B1-4889-B80E-D9BAD2CA3BA9}"/>
              </a:ext>
            </a:extLst>
          </p:cNvPr>
          <p:cNvCxnSpPr>
            <a:cxnSpLocks/>
            <a:endCxn id="42" idx="0"/>
          </p:cNvCxnSpPr>
          <p:nvPr/>
        </p:nvCxnSpPr>
        <p:spPr>
          <a:xfrm>
            <a:off x="3058340" y="1828800"/>
            <a:ext cx="0" cy="4110335"/>
          </a:xfrm>
          <a:prstGeom prst="line">
            <a:avLst/>
          </a:prstGeom>
          <a:ln w="19050">
            <a:solidFill>
              <a:srgbClr val="00206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1FD8ECD-A547-4772-B052-A691D401B3EC}"/>
              </a:ext>
            </a:extLst>
          </p:cNvPr>
          <p:cNvCxnSpPr>
            <a:cxnSpLocks/>
          </p:cNvCxnSpPr>
          <p:nvPr/>
        </p:nvCxnSpPr>
        <p:spPr>
          <a:xfrm>
            <a:off x="1828799" y="1828800"/>
            <a:ext cx="1" cy="3657600"/>
          </a:xfrm>
          <a:prstGeom prst="line">
            <a:avLst/>
          </a:prstGeom>
          <a:ln w="19050">
            <a:solidFill>
              <a:srgbClr val="00206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508428F6-E47D-40D6-94FB-E210F5667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Stages of DGR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506607-D1EC-43C8-98F7-17059A91D5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6C04F9A4-6A3B-4476-B5A2-8D4C12029001}"/>
              </a:ext>
            </a:extLst>
          </p:cNvPr>
          <p:cNvCxnSpPr>
            <a:cxnSpLocks/>
          </p:cNvCxnSpPr>
          <p:nvPr/>
        </p:nvCxnSpPr>
        <p:spPr>
          <a:xfrm>
            <a:off x="363365" y="5295906"/>
            <a:ext cx="8323435" cy="0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AD9EE0DE-5574-4DB1-8A91-042CA321F20E}"/>
              </a:ext>
            </a:extLst>
          </p:cNvPr>
          <p:cNvSpPr txBox="1"/>
          <p:nvPr/>
        </p:nvSpPr>
        <p:spPr>
          <a:xfrm>
            <a:off x="8636000" y="5105412"/>
            <a:ext cx="279400" cy="380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5F56FF4-F2D0-4F75-B5D4-5A01B28BF3D5}"/>
              </a:ext>
            </a:extLst>
          </p:cNvPr>
          <p:cNvSpPr/>
          <p:nvPr/>
        </p:nvSpPr>
        <p:spPr>
          <a:xfrm rot="10800000" flipV="1">
            <a:off x="304800" y="2362200"/>
            <a:ext cx="2743200" cy="542063"/>
          </a:xfrm>
          <a:prstGeom prst="right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“Old” DGR Modeling</a:t>
            </a: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0A915042-7FE6-474C-8246-8B2FA2A8D083}"/>
              </a:ext>
            </a:extLst>
          </p:cNvPr>
          <p:cNvSpPr/>
          <p:nvPr/>
        </p:nvSpPr>
        <p:spPr>
          <a:xfrm>
            <a:off x="5638800" y="3388365"/>
            <a:ext cx="2895600" cy="542063"/>
          </a:xfrm>
          <a:prstGeom prst="right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“New” DGR Modeling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786787B-9760-460F-979C-2E4E89DD909D}"/>
              </a:ext>
            </a:extLst>
          </p:cNvPr>
          <p:cNvSpPr/>
          <p:nvPr/>
        </p:nvSpPr>
        <p:spPr>
          <a:xfrm>
            <a:off x="3047999" y="2498047"/>
            <a:ext cx="3200379" cy="93153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CC8E07B-4B8E-41DE-A982-C5BD43DAF6B5}"/>
              </a:ext>
            </a:extLst>
          </p:cNvPr>
          <p:cNvSpPr/>
          <p:nvPr/>
        </p:nvSpPr>
        <p:spPr>
          <a:xfrm>
            <a:off x="3048000" y="3676650"/>
            <a:ext cx="2590800" cy="118117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89C725E-6D1F-449A-B050-F9791FB0758C}"/>
              </a:ext>
            </a:extLst>
          </p:cNvPr>
          <p:cNvCxnSpPr>
            <a:cxnSpLocks/>
          </p:cNvCxnSpPr>
          <p:nvPr/>
        </p:nvCxnSpPr>
        <p:spPr>
          <a:xfrm>
            <a:off x="3134457" y="2722674"/>
            <a:ext cx="0" cy="85872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CCAAC9E-A92F-43B0-BC40-A62003478BCA}"/>
              </a:ext>
            </a:extLst>
          </p:cNvPr>
          <p:cNvCxnSpPr>
            <a:cxnSpLocks/>
          </p:cNvCxnSpPr>
          <p:nvPr/>
        </p:nvCxnSpPr>
        <p:spPr>
          <a:xfrm>
            <a:off x="4287882" y="2722674"/>
            <a:ext cx="0" cy="84045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6520A55-252F-4D1E-8F09-4A088921E537}"/>
              </a:ext>
            </a:extLst>
          </p:cNvPr>
          <p:cNvCxnSpPr>
            <a:cxnSpLocks/>
          </p:cNvCxnSpPr>
          <p:nvPr/>
        </p:nvCxnSpPr>
        <p:spPr>
          <a:xfrm>
            <a:off x="6248400" y="2722674"/>
            <a:ext cx="0" cy="66569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506D27A-10FD-4BB0-99AF-5848F31C50B5}"/>
              </a:ext>
            </a:extLst>
          </p:cNvPr>
          <p:cNvCxnSpPr>
            <a:cxnSpLocks/>
          </p:cNvCxnSpPr>
          <p:nvPr/>
        </p:nvCxnSpPr>
        <p:spPr>
          <a:xfrm flipV="1">
            <a:off x="3134457" y="3886200"/>
            <a:ext cx="0" cy="87017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E51CE01-5615-4B9C-B201-2ED25CA3C934}"/>
              </a:ext>
            </a:extLst>
          </p:cNvPr>
          <p:cNvCxnSpPr>
            <a:cxnSpLocks/>
          </p:cNvCxnSpPr>
          <p:nvPr/>
        </p:nvCxnSpPr>
        <p:spPr>
          <a:xfrm flipV="1">
            <a:off x="4287882" y="3886200"/>
            <a:ext cx="0" cy="87017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F5CD615F-2C9A-432A-B9A2-A7A43E9F7A69}"/>
              </a:ext>
            </a:extLst>
          </p:cNvPr>
          <p:cNvCxnSpPr>
            <a:cxnSpLocks/>
          </p:cNvCxnSpPr>
          <p:nvPr/>
        </p:nvCxnSpPr>
        <p:spPr>
          <a:xfrm flipV="1">
            <a:off x="6248400" y="3886200"/>
            <a:ext cx="0" cy="87017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C64786D3-9D3C-4918-9DCF-E957B0384609}"/>
              </a:ext>
            </a:extLst>
          </p:cNvPr>
          <p:cNvCxnSpPr>
            <a:cxnSpLocks/>
          </p:cNvCxnSpPr>
          <p:nvPr/>
        </p:nvCxnSpPr>
        <p:spPr>
          <a:xfrm>
            <a:off x="5410200" y="2722674"/>
            <a:ext cx="0" cy="84045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04A879A1-9142-4C4F-9973-F019DBF7452A}"/>
              </a:ext>
            </a:extLst>
          </p:cNvPr>
          <p:cNvCxnSpPr>
            <a:cxnSpLocks/>
          </p:cNvCxnSpPr>
          <p:nvPr/>
        </p:nvCxnSpPr>
        <p:spPr>
          <a:xfrm flipV="1">
            <a:off x="5410200" y="3886200"/>
            <a:ext cx="0" cy="87017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F0BA1448-7AAD-4427-9D38-740D7675C3D2}"/>
              </a:ext>
            </a:extLst>
          </p:cNvPr>
          <p:cNvSpPr txBox="1"/>
          <p:nvPr/>
        </p:nvSpPr>
        <p:spPr>
          <a:xfrm>
            <a:off x="3047999" y="2912060"/>
            <a:ext cx="3408481" cy="369332"/>
          </a:xfrm>
          <a:prstGeom prst="rect">
            <a:avLst/>
          </a:prstGeom>
          <a:solidFill>
            <a:srgbClr val="FFFFFF">
              <a:alpha val="45882"/>
            </a:srgb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Conversion of existing DGRs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9FD22BE-E2B7-49E8-864C-92030F70372C}"/>
              </a:ext>
            </a:extLst>
          </p:cNvPr>
          <p:cNvSpPr txBox="1"/>
          <p:nvPr/>
        </p:nvSpPr>
        <p:spPr>
          <a:xfrm>
            <a:off x="2943947" y="4798176"/>
            <a:ext cx="3408481" cy="369332"/>
          </a:xfrm>
          <a:prstGeom prst="rect">
            <a:avLst/>
          </a:prstGeom>
          <a:solidFill>
            <a:srgbClr val="FFFFFF">
              <a:alpha val="45882"/>
            </a:srgb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Addition of new DGRs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D328CAA-7AEE-4D34-B47B-923EA6C1C1B3}"/>
              </a:ext>
            </a:extLst>
          </p:cNvPr>
          <p:cNvSpPr txBox="1"/>
          <p:nvPr/>
        </p:nvSpPr>
        <p:spPr>
          <a:xfrm>
            <a:off x="1153261" y="5405735"/>
            <a:ext cx="1351077" cy="461665"/>
          </a:xfrm>
          <a:prstGeom prst="rect">
            <a:avLst/>
          </a:prstGeom>
          <a:solidFill>
            <a:srgbClr val="FFFFFF">
              <a:alpha val="45882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Moratorium Lifted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7E037FC-46CE-449A-A15D-A495DF193CDB}"/>
              </a:ext>
            </a:extLst>
          </p:cNvPr>
          <p:cNvSpPr txBox="1"/>
          <p:nvPr/>
        </p:nvSpPr>
        <p:spPr>
          <a:xfrm>
            <a:off x="2192340" y="5939135"/>
            <a:ext cx="1731999" cy="461665"/>
          </a:xfrm>
          <a:prstGeom prst="rect">
            <a:avLst/>
          </a:prstGeom>
          <a:solidFill>
            <a:srgbClr val="FFFFFF">
              <a:alpha val="45882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First new-style DGRs into real-time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B2B02560-69E1-49DC-9355-84321A7A3BF3}"/>
              </a:ext>
            </a:extLst>
          </p:cNvPr>
          <p:cNvCxnSpPr>
            <a:cxnSpLocks/>
          </p:cNvCxnSpPr>
          <p:nvPr/>
        </p:nvCxnSpPr>
        <p:spPr>
          <a:xfrm>
            <a:off x="1824040" y="1600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0EE57A55-03CD-4742-A4F4-AFD557FC8A4E}"/>
              </a:ext>
            </a:extLst>
          </p:cNvPr>
          <p:cNvCxnSpPr>
            <a:cxnSpLocks/>
          </p:cNvCxnSpPr>
          <p:nvPr/>
        </p:nvCxnSpPr>
        <p:spPr>
          <a:xfrm>
            <a:off x="3047999" y="1600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5C403958-3556-456B-88B9-FF741A2F083A}"/>
              </a:ext>
            </a:extLst>
          </p:cNvPr>
          <p:cNvCxnSpPr>
            <a:cxnSpLocks/>
          </p:cNvCxnSpPr>
          <p:nvPr/>
        </p:nvCxnSpPr>
        <p:spPr>
          <a:xfrm>
            <a:off x="1824040" y="1676400"/>
            <a:ext cx="1223959" cy="0"/>
          </a:xfrm>
          <a:prstGeom prst="line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6AE7A511-154E-470E-8609-9965E0BC5019}"/>
              </a:ext>
            </a:extLst>
          </p:cNvPr>
          <p:cNvSpPr txBox="1"/>
          <p:nvPr/>
        </p:nvSpPr>
        <p:spPr>
          <a:xfrm>
            <a:off x="1961201" y="1664763"/>
            <a:ext cx="8865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~90 days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40FDA12-EE30-401C-9DA8-E582585212A1}"/>
              </a:ext>
            </a:extLst>
          </p:cNvPr>
          <p:cNvSpPr/>
          <p:nvPr/>
        </p:nvSpPr>
        <p:spPr>
          <a:xfrm>
            <a:off x="228600" y="990600"/>
            <a:ext cx="2819397" cy="3278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Current State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B68CAFE2-B466-4EE9-9D01-847D3FFA181F}"/>
              </a:ext>
            </a:extLst>
          </p:cNvPr>
          <p:cNvSpPr/>
          <p:nvPr/>
        </p:nvSpPr>
        <p:spPr>
          <a:xfrm>
            <a:off x="3065959" y="990600"/>
            <a:ext cx="3200379" cy="3278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Transition State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BD48CBE7-F7B5-4150-9FDB-079D907C4C83}"/>
              </a:ext>
            </a:extLst>
          </p:cNvPr>
          <p:cNvSpPr/>
          <p:nvPr/>
        </p:nvSpPr>
        <p:spPr>
          <a:xfrm>
            <a:off x="6266339" y="990600"/>
            <a:ext cx="2268062" cy="3278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End State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E2A9076-D79D-434B-AE11-BB80BD88D907}"/>
              </a:ext>
            </a:extLst>
          </p:cNvPr>
          <p:cNvSpPr txBox="1"/>
          <p:nvPr/>
        </p:nvSpPr>
        <p:spPr>
          <a:xfrm>
            <a:off x="5556072" y="5576065"/>
            <a:ext cx="1384611" cy="461665"/>
          </a:xfrm>
          <a:prstGeom prst="rect">
            <a:avLst/>
          </a:prstGeom>
          <a:solidFill>
            <a:srgbClr val="FFFFFF">
              <a:alpha val="45882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All old-style DGRs converted</a:t>
            </a:r>
          </a:p>
        </p:txBody>
      </p:sp>
    </p:spTree>
    <p:extLst>
      <p:ext uri="{BB962C8B-B14F-4D97-AF65-F5344CB8AC3E}">
        <p14:creationId xmlns:p14="http://schemas.microsoft.com/office/powerpoint/2010/main" val="142255731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792</TotalTime>
  <Words>422</Words>
  <Application>Microsoft Office PowerPoint</Application>
  <PresentationFormat>On-screen Show (4:3)</PresentationFormat>
  <Paragraphs>96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PowerPoint Presentation</vt:lpstr>
      <vt:lpstr>Current - DGR Modeling</vt:lpstr>
      <vt:lpstr>Future - DGR Modeling</vt:lpstr>
      <vt:lpstr>Future - Multiple DGR Modeling</vt:lpstr>
      <vt:lpstr>Current State</vt:lpstr>
      <vt:lpstr>Transition State</vt:lpstr>
      <vt:lpstr>Transition State, Con’t</vt:lpstr>
      <vt:lpstr>End State</vt:lpstr>
      <vt:lpstr>Stages of DGR</vt:lpstr>
      <vt:lpstr>Q &amp; A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Koepke, Joel</cp:lastModifiedBy>
  <cp:revision>90</cp:revision>
  <cp:lastPrinted>2016-01-21T20:53:15Z</cp:lastPrinted>
  <dcterms:created xsi:type="dcterms:W3CDTF">2016-01-21T15:20:31Z</dcterms:created>
  <dcterms:modified xsi:type="dcterms:W3CDTF">2021-09-20T15:15:05Z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