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2" r:id="rId6"/>
  </p:sldMasterIdLst>
  <p:notesMasterIdLst>
    <p:notesMasterId r:id="rId20"/>
  </p:notesMasterIdLst>
  <p:handoutMasterIdLst>
    <p:handoutMasterId r:id="rId21"/>
  </p:handoutMasterIdLst>
  <p:sldIdLst>
    <p:sldId id="260" r:id="rId7"/>
    <p:sldId id="285" r:id="rId8"/>
    <p:sldId id="364" r:id="rId9"/>
    <p:sldId id="365" r:id="rId10"/>
    <p:sldId id="368" r:id="rId11"/>
    <p:sldId id="369" r:id="rId12"/>
    <p:sldId id="367" r:id="rId13"/>
    <p:sldId id="256" r:id="rId14"/>
    <p:sldId id="276" r:id="rId15"/>
    <p:sldId id="278" r:id="rId16"/>
    <p:sldId id="277" r:id="rId17"/>
    <p:sldId id="279" r:id="rId18"/>
    <p:sldId id="280"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ohn, Doug" initials="FD" lastIdx="1" clrIdx="0">
    <p:extLst>
      <p:ext uri="{19B8F6BF-5375-455C-9EA6-DF929625EA0E}">
        <p15:presenceInfo xmlns:p15="http://schemas.microsoft.com/office/powerpoint/2012/main" userId="S-1-5-21-639947351-343809578-3807592339-5039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9" autoAdjust="0"/>
    <p:restoredTop sz="94660"/>
  </p:normalViewPr>
  <p:slideViewPr>
    <p:cSldViewPr showGuides="1">
      <p:cViewPr varScale="1">
        <p:scale>
          <a:sx n="125" d="100"/>
          <a:sy n="125" d="100"/>
        </p:scale>
        <p:origin x="942" y="9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9/17/2021</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9/17/2021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3D0D46-40A3-4597-A497-A5F10193839D}" type="datetimeFigureOut">
              <a:rPr lang="en-US" smtClean="0"/>
              <a:t>9/17/2021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520052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D0D46-40A3-4597-A497-A5F10193839D}" type="datetimeFigureOut">
              <a:rPr lang="en-US" smtClean="0"/>
              <a:t>9/17/2021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406558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9/17/2021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1127530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9/17/2021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8756852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1151581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489772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073D0D46-40A3-4597-A497-A5F10193839D}" type="datetimeFigureOut">
              <a:rPr lang="en-US" smtClean="0"/>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990438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716189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3D0D46-40A3-4597-A497-A5F10193839D}" type="datetimeFigureOut">
              <a:rPr lang="en-US" smtClean="0"/>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287787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3D0D46-40A3-4597-A497-A5F10193839D}" type="datetimeFigureOut">
              <a:rPr lang="en-US" smtClean="0"/>
              <a:t>9/17/2021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384459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3D0D46-40A3-4597-A497-A5F10193839D}" type="datetimeFigureOut">
              <a:rPr lang="en-US" smtClean="0"/>
              <a:t>9/17/2021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0508200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73D0D46-40A3-4597-A497-A5F10193839D}" type="datetimeFigureOut">
              <a:rPr lang="en-US" smtClean="0"/>
              <a:t>9/17/2021</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C80FE78-2EBE-4BD9-AA1E-946C24E9D4C8}" type="slidenum">
              <a:rPr lang="en-US" smtClean="0"/>
              <a:t>‹#›</a:t>
            </a:fld>
            <a:endParaRPr lang="en-US" dirty="0"/>
          </a:p>
        </p:txBody>
      </p:sp>
    </p:spTree>
    <p:extLst>
      <p:ext uri="{BB962C8B-B14F-4D97-AF65-F5344CB8AC3E}">
        <p14:creationId xmlns:p14="http://schemas.microsoft.com/office/powerpoint/2010/main" val="2568233873"/>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mailto:Kenneth.Ragsdale@ERCOT.com"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4953000" cy="2800767"/>
          </a:xfrm>
          <a:prstGeom prst="rect">
            <a:avLst/>
          </a:prstGeom>
          <a:noFill/>
        </p:spPr>
        <p:txBody>
          <a:bodyPr wrap="square" rtlCol="0">
            <a:spAutoFit/>
          </a:bodyPr>
          <a:lstStyle/>
          <a:p>
            <a:r>
              <a:rPr lang="en-US" sz="2000" b="1" dirty="0">
                <a:solidFill>
                  <a:schemeClr val="tx2"/>
                </a:solidFill>
                <a:latin typeface="Arial Rounded MT Bold" panose="020F0704030504030204" pitchFamily="34" charset="0"/>
              </a:rPr>
              <a:t>Remaining Battery Energy Storage Task Force (BESTF) Key Topic Concepts (KTCs) Assigned to WMS/WMWG</a:t>
            </a:r>
          </a:p>
          <a:p>
            <a:endParaRPr lang="en-US" sz="2400" dirty="0">
              <a:solidFill>
                <a:schemeClr val="tx2"/>
              </a:solidFill>
            </a:endParaRPr>
          </a:p>
          <a:p>
            <a:endParaRPr lang="en-US" dirty="0">
              <a:solidFill>
                <a:schemeClr val="tx2"/>
              </a:solidFill>
            </a:endParaRPr>
          </a:p>
          <a:p>
            <a:r>
              <a:rPr lang="en-US" dirty="0">
                <a:solidFill>
                  <a:schemeClr val="tx2"/>
                </a:solidFill>
              </a:rPr>
              <a:t>ERCOT	</a:t>
            </a:r>
          </a:p>
          <a:p>
            <a:endParaRPr lang="en-US" dirty="0">
              <a:solidFill>
                <a:schemeClr val="tx2"/>
              </a:solidFill>
            </a:endParaRPr>
          </a:p>
          <a:p>
            <a:r>
              <a:rPr lang="en-US" dirty="0">
                <a:solidFill>
                  <a:schemeClr val="tx2"/>
                </a:solidFill>
              </a:rPr>
              <a:t>9-22-21 WMWG </a:t>
            </a:r>
            <a:r>
              <a:rPr lang="en-US" dirty="0" err="1">
                <a:solidFill>
                  <a:schemeClr val="tx2"/>
                </a:solidFill>
              </a:rPr>
              <a:t>Webex</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857250"/>
            <a:ext cx="7886700" cy="541703"/>
          </a:xfrm>
        </p:spPr>
        <p:txBody>
          <a:bodyPr>
            <a:normAutofit fontScale="90000"/>
          </a:bodyPr>
          <a:lstStyle/>
          <a:p>
            <a:r>
              <a:rPr lang="en-US" dirty="0"/>
              <a:t>KTC 15-3 Switchable Resources</a:t>
            </a:r>
          </a:p>
        </p:txBody>
      </p:sp>
      <p:sp>
        <p:nvSpPr>
          <p:cNvPr id="3" name="Content Placeholder 2"/>
          <p:cNvSpPr>
            <a:spLocks noGrp="1"/>
          </p:cNvSpPr>
          <p:nvPr>
            <p:ph idx="1"/>
          </p:nvPr>
        </p:nvSpPr>
        <p:spPr>
          <a:xfrm>
            <a:off x="628650" y="1793274"/>
            <a:ext cx="7886700" cy="4012857"/>
          </a:xfrm>
        </p:spPr>
        <p:txBody>
          <a:bodyPr/>
          <a:lstStyle/>
          <a:p>
            <a:pPr>
              <a:lnSpc>
                <a:spcPct val="150000"/>
              </a:lnSpc>
            </a:pPr>
            <a:r>
              <a:rPr lang="en-US" sz="1500" b="1" dirty="0">
                <a:solidFill>
                  <a:schemeClr val="tx2"/>
                </a:solidFill>
              </a:rPr>
              <a:t>Question 1:</a:t>
            </a:r>
          </a:p>
          <a:p>
            <a:pPr lvl="1">
              <a:lnSpc>
                <a:spcPct val="150000"/>
              </a:lnSpc>
            </a:pPr>
            <a:r>
              <a:rPr lang="en-US" sz="1500" dirty="0"/>
              <a:t>Does ERCOT see any reliability issues with having a switchable ESR?</a:t>
            </a:r>
          </a:p>
          <a:p>
            <a:pPr lvl="1">
              <a:lnSpc>
                <a:spcPct val="150000"/>
              </a:lnSpc>
            </a:pPr>
            <a:endParaRPr lang="en-US" sz="1500" dirty="0"/>
          </a:p>
          <a:p>
            <a:pPr>
              <a:lnSpc>
                <a:spcPct val="100000"/>
              </a:lnSpc>
            </a:pPr>
            <a:r>
              <a:rPr lang="en-US" sz="1500" b="1" dirty="0"/>
              <a:t>Answer</a:t>
            </a:r>
          </a:p>
          <a:p>
            <a:pPr lvl="1">
              <a:lnSpc>
                <a:spcPct val="100000"/>
              </a:lnSpc>
            </a:pPr>
            <a:r>
              <a:rPr lang="en-US" sz="1500" dirty="0"/>
              <a:t>In general, did not identify any major issues, if current rules for SWGR apply to ESRs</a:t>
            </a:r>
          </a:p>
          <a:p>
            <a:pPr lvl="1">
              <a:lnSpc>
                <a:spcPct val="100000"/>
              </a:lnSpc>
            </a:pPr>
            <a:r>
              <a:rPr lang="en-US" sz="1500" dirty="0"/>
              <a:t>One thing we will have to address is the current SWGR definition.</a:t>
            </a:r>
          </a:p>
          <a:p>
            <a:pPr lvl="2">
              <a:lnSpc>
                <a:spcPct val="100000"/>
              </a:lnSpc>
            </a:pPr>
            <a:r>
              <a:rPr lang="en-US" dirty="0"/>
              <a:t>Limited to Generation Resources, </a:t>
            </a:r>
          </a:p>
          <a:p>
            <a:pPr lvl="2">
              <a:lnSpc>
                <a:spcPct val="100000"/>
              </a:lnSpc>
            </a:pPr>
            <a:r>
              <a:rPr lang="en-US" dirty="0"/>
              <a:t>Will need to be modified to maybe Switchable Resource and include GR’s and ESRs</a:t>
            </a:r>
          </a:p>
          <a:p>
            <a:pPr lvl="2">
              <a:lnSpc>
                <a:spcPct val="100000"/>
              </a:lnSpc>
            </a:pPr>
            <a:r>
              <a:rPr lang="en-US" dirty="0"/>
              <a:t>Extend to coordination plans with SPP and MISO, in place 2019</a:t>
            </a:r>
          </a:p>
          <a:p>
            <a:endParaRPr lang="en-US" dirty="0"/>
          </a:p>
        </p:txBody>
      </p:sp>
      <p:sp>
        <p:nvSpPr>
          <p:cNvPr id="4" name="Slide Number Placeholder 3">
            <a:extLst>
              <a:ext uri="{FF2B5EF4-FFF2-40B4-BE49-F238E27FC236}">
                <a16:creationId xmlns:a16="http://schemas.microsoft.com/office/drawing/2014/main" id="{56D97923-E1B5-495C-9953-CD77341165CE}"/>
              </a:ext>
            </a:extLst>
          </p:cNvPr>
          <p:cNvSpPr txBox="1">
            <a:spLocks/>
          </p:cNvSpPr>
          <p:nvPr/>
        </p:nvSpPr>
        <p:spPr>
          <a:xfrm>
            <a:off x="8496300" y="6565738"/>
            <a:ext cx="533400" cy="2206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10</a:t>
            </a:fld>
            <a:endParaRPr lang="en-US" dirty="0"/>
          </a:p>
        </p:txBody>
      </p:sp>
    </p:spTree>
    <p:extLst>
      <p:ext uri="{BB962C8B-B14F-4D97-AF65-F5344CB8AC3E}">
        <p14:creationId xmlns:p14="http://schemas.microsoft.com/office/powerpoint/2010/main" val="1621217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857251"/>
            <a:ext cx="7886700" cy="513899"/>
          </a:xfrm>
        </p:spPr>
        <p:txBody>
          <a:bodyPr>
            <a:noAutofit/>
          </a:bodyPr>
          <a:lstStyle/>
          <a:p>
            <a:r>
              <a:rPr lang="en-US" dirty="0"/>
              <a:t>KTC 15-3 Switchable Resources</a:t>
            </a:r>
          </a:p>
        </p:txBody>
      </p:sp>
      <p:sp>
        <p:nvSpPr>
          <p:cNvPr id="3" name="Content Placeholder 2"/>
          <p:cNvSpPr>
            <a:spLocks noGrp="1"/>
          </p:cNvSpPr>
          <p:nvPr>
            <p:ph idx="1"/>
          </p:nvPr>
        </p:nvSpPr>
        <p:spPr>
          <a:xfrm>
            <a:off x="628650" y="1936471"/>
            <a:ext cx="7886700" cy="3263504"/>
          </a:xfrm>
        </p:spPr>
        <p:txBody>
          <a:bodyPr>
            <a:normAutofit/>
          </a:bodyPr>
          <a:lstStyle/>
          <a:p>
            <a:r>
              <a:rPr lang="en-US" sz="1500" b="1" dirty="0"/>
              <a:t>Question 2:</a:t>
            </a:r>
          </a:p>
          <a:p>
            <a:pPr lvl="1"/>
            <a:r>
              <a:rPr lang="en-US" sz="1500" dirty="0"/>
              <a:t>How will ERCOT be informed of the State of Charge of the battery when it is operating in a Non-ERCOT control area?</a:t>
            </a:r>
          </a:p>
          <a:p>
            <a:pPr lvl="1"/>
            <a:endParaRPr lang="en-US" sz="1500" dirty="0"/>
          </a:p>
          <a:p>
            <a:r>
              <a:rPr lang="en-US" sz="1500" b="1" dirty="0"/>
              <a:t>Answer:</a:t>
            </a:r>
          </a:p>
          <a:p>
            <a:pPr lvl="1"/>
            <a:r>
              <a:rPr lang="en-US" sz="1500" dirty="0"/>
              <a:t>ESRs should continue to telemeter and provide COP information that reflects state of charge even when interconnected to non-ERCOT area.  </a:t>
            </a:r>
          </a:p>
          <a:p>
            <a:pPr lvl="1"/>
            <a:r>
              <a:rPr lang="en-US" sz="1500" dirty="0"/>
              <a:t>This should provide Operator situational awareness needed to maintain reliability</a:t>
            </a:r>
          </a:p>
          <a:p>
            <a:endParaRPr lang="en-US" sz="1500" dirty="0"/>
          </a:p>
        </p:txBody>
      </p:sp>
      <p:sp>
        <p:nvSpPr>
          <p:cNvPr id="4" name="Slide Number Placeholder 3">
            <a:extLst>
              <a:ext uri="{FF2B5EF4-FFF2-40B4-BE49-F238E27FC236}">
                <a16:creationId xmlns:a16="http://schemas.microsoft.com/office/drawing/2014/main" id="{C64F46F6-C45C-4690-AD5D-49389D21BA26}"/>
              </a:ext>
            </a:extLst>
          </p:cNvPr>
          <p:cNvSpPr txBox="1">
            <a:spLocks/>
          </p:cNvSpPr>
          <p:nvPr/>
        </p:nvSpPr>
        <p:spPr>
          <a:xfrm>
            <a:off x="8496300" y="6565738"/>
            <a:ext cx="533400" cy="2206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11</a:t>
            </a:fld>
            <a:endParaRPr lang="en-US" dirty="0"/>
          </a:p>
        </p:txBody>
      </p:sp>
    </p:spTree>
    <p:extLst>
      <p:ext uri="{BB962C8B-B14F-4D97-AF65-F5344CB8AC3E}">
        <p14:creationId xmlns:p14="http://schemas.microsoft.com/office/powerpoint/2010/main" val="59409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3777" y="857250"/>
            <a:ext cx="7886700" cy="578773"/>
          </a:xfrm>
        </p:spPr>
        <p:txBody>
          <a:bodyPr/>
          <a:lstStyle/>
          <a:p>
            <a:r>
              <a:rPr lang="en-US" dirty="0"/>
              <a:t>KTC 15-3 Switchable Resources</a:t>
            </a:r>
          </a:p>
        </p:txBody>
      </p:sp>
      <p:sp>
        <p:nvSpPr>
          <p:cNvPr id="3" name="Content Placeholder 2"/>
          <p:cNvSpPr>
            <a:spLocks noGrp="1"/>
          </p:cNvSpPr>
          <p:nvPr>
            <p:ph idx="1"/>
          </p:nvPr>
        </p:nvSpPr>
        <p:spPr>
          <a:xfrm>
            <a:off x="628650" y="1719134"/>
            <a:ext cx="7886700" cy="3770839"/>
          </a:xfrm>
        </p:spPr>
        <p:txBody>
          <a:bodyPr>
            <a:normAutofit/>
          </a:bodyPr>
          <a:lstStyle/>
          <a:p>
            <a:r>
              <a:rPr lang="en-US" sz="1500" b="1" dirty="0"/>
              <a:t>Question 3:</a:t>
            </a:r>
          </a:p>
          <a:p>
            <a:pPr lvl="1"/>
            <a:r>
              <a:rPr lang="en-US" sz="1500" dirty="0"/>
              <a:t>Is there a limit on how many SWGRs and switchable ESRs that the ERCOT Control Room can handle?</a:t>
            </a:r>
          </a:p>
          <a:p>
            <a:pPr lvl="1"/>
            <a:endParaRPr lang="en-US" sz="1500" dirty="0"/>
          </a:p>
          <a:p>
            <a:r>
              <a:rPr lang="en-US" sz="1500" b="1" dirty="0"/>
              <a:t>Answer:</a:t>
            </a:r>
          </a:p>
          <a:p>
            <a:pPr lvl="1"/>
            <a:r>
              <a:rPr lang="en-US" sz="1500" dirty="0"/>
              <a:t>We haven’t identified a hard limit</a:t>
            </a:r>
          </a:p>
          <a:p>
            <a:pPr lvl="1"/>
            <a:r>
              <a:rPr lang="en-US" sz="1500" dirty="0"/>
              <a:t>ERCOT staffing levels will likely need to be increased if there’s a significant increase of Switchable Resources.</a:t>
            </a:r>
          </a:p>
          <a:p>
            <a:pPr lvl="1"/>
            <a:r>
              <a:rPr lang="en-US" sz="1500" dirty="0"/>
              <a:t>As the number increases, this becomes a larger management and coordination process with SPP &amp; MISO that pull operators away from their other responsibilities</a:t>
            </a:r>
          </a:p>
          <a:p>
            <a:pPr lvl="1"/>
            <a:r>
              <a:rPr lang="en-US" sz="1500" dirty="0"/>
              <a:t>Currently have 5 sites with capability, manageable with current staff</a:t>
            </a:r>
          </a:p>
          <a:p>
            <a:pPr lvl="1"/>
            <a:r>
              <a:rPr lang="en-US" sz="1500" dirty="0"/>
              <a:t>May want to consider initially limiting the total number of new switchable resources</a:t>
            </a:r>
          </a:p>
          <a:p>
            <a:pPr lvl="1"/>
            <a:r>
              <a:rPr lang="en-US" sz="1500" dirty="0"/>
              <a:t>Would also need to discuss with SPP &amp; MISO and adjust coordination plans as necessary</a:t>
            </a:r>
          </a:p>
          <a:p>
            <a:endParaRPr lang="en-US" sz="1500" dirty="0"/>
          </a:p>
        </p:txBody>
      </p:sp>
      <p:sp>
        <p:nvSpPr>
          <p:cNvPr id="4" name="Slide Number Placeholder 3">
            <a:extLst>
              <a:ext uri="{FF2B5EF4-FFF2-40B4-BE49-F238E27FC236}">
                <a16:creationId xmlns:a16="http://schemas.microsoft.com/office/drawing/2014/main" id="{1E4308AD-0EF2-4CDD-AB54-0C4925A29485}"/>
              </a:ext>
            </a:extLst>
          </p:cNvPr>
          <p:cNvSpPr txBox="1">
            <a:spLocks/>
          </p:cNvSpPr>
          <p:nvPr/>
        </p:nvSpPr>
        <p:spPr>
          <a:xfrm>
            <a:off x="8496300" y="6565738"/>
            <a:ext cx="533400" cy="2206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12</a:t>
            </a:fld>
            <a:endParaRPr lang="en-US" dirty="0"/>
          </a:p>
        </p:txBody>
      </p:sp>
    </p:spTree>
    <p:extLst>
      <p:ext uri="{BB962C8B-B14F-4D97-AF65-F5344CB8AC3E}">
        <p14:creationId xmlns:p14="http://schemas.microsoft.com/office/powerpoint/2010/main" val="18864037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989135"/>
            <a:ext cx="9143999" cy="611660"/>
          </a:xfrm>
        </p:spPr>
        <p:txBody>
          <a:bodyPr>
            <a:noAutofit/>
          </a:bodyPr>
          <a:lstStyle/>
          <a:p>
            <a:pPr lvl="0" hangingPunct="0"/>
            <a:r>
              <a:rPr lang="en-US" dirty="0"/>
              <a:t>KTC 15-4 Provisions Associated with Delayed Outages </a:t>
            </a:r>
          </a:p>
        </p:txBody>
      </p:sp>
      <p:sp>
        <p:nvSpPr>
          <p:cNvPr id="3" name="Content Placeholder 2"/>
          <p:cNvSpPr>
            <a:spLocks noGrp="1"/>
          </p:cNvSpPr>
          <p:nvPr>
            <p:ph idx="1"/>
          </p:nvPr>
        </p:nvSpPr>
        <p:spPr>
          <a:xfrm>
            <a:off x="628650" y="1905000"/>
            <a:ext cx="7886700" cy="3594755"/>
          </a:xfrm>
        </p:spPr>
        <p:txBody>
          <a:bodyPr>
            <a:normAutofit/>
          </a:bodyPr>
          <a:lstStyle/>
          <a:p>
            <a:r>
              <a:rPr lang="en-US" sz="1500" b="1" dirty="0"/>
              <a:t>Question 1:</a:t>
            </a:r>
          </a:p>
          <a:p>
            <a:pPr lvl="1"/>
            <a:r>
              <a:rPr lang="en-US" sz="1500" dirty="0"/>
              <a:t>Does ERCOT staff have any concerns from a reliability or operational perspective?</a:t>
            </a:r>
          </a:p>
          <a:p>
            <a:pPr marL="342900" lvl="1" indent="0">
              <a:buNone/>
            </a:pPr>
            <a:r>
              <a:rPr lang="en-US" sz="1500" dirty="0"/>
              <a:t> </a:t>
            </a:r>
          </a:p>
          <a:p>
            <a:r>
              <a:rPr lang="en-US" sz="1500" b="1" dirty="0"/>
              <a:t>Answer:</a:t>
            </a:r>
          </a:p>
          <a:p>
            <a:pPr lvl="1"/>
            <a:r>
              <a:rPr lang="en-US" sz="1500" dirty="0"/>
              <a:t>Currently ERCOT does not have or didn’t initially identify any concerns with delaying Outages through the Outage Schedule Adjustment process</a:t>
            </a:r>
          </a:p>
          <a:p>
            <a:pPr lvl="1"/>
            <a:r>
              <a:rPr lang="en-US" sz="1500" dirty="0"/>
              <a:t>Its ERCOT’s intent to omit ESR’s from the Outage Adjustment Evaluation since they are limited duration.</a:t>
            </a:r>
          </a:p>
          <a:p>
            <a:endParaRPr lang="en-US" sz="1500" dirty="0"/>
          </a:p>
        </p:txBody>
      </p:sp>
      <p:sp>
        <p:nvSpPr>
          <p:cNvPr id="4" name="Slide Number Placeholder 3">
            <a:extLst>
              <a:ext uri="{FF2B5EF4-FFF2-40B4-BE49-F238E27FC236}">
                <a16:creationId xmlns:a16="http://schemas.microsoft.com/office/drawing/2014/main" id="{2A47FCFE-A0A8-4211-90A6-F00B1B69DD4D}"/>
              </a:ext>
            </a:extLst>
          </p:cNvPr>
          <p:cNvSpPr txBox="1">
            <a:spLocks/>
          </p:cNvSpPr>
          <p:nvPr/>
        </p:nvSpPr>
        <p:spPr>
          <a:xfrm>
            <a:off x="8496300" y="6565738"/>
            <a:ext cx="533400" cy="2206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13</a:t>
            </a:fld>
            <a:endParaRPr lang="en-US" dirty="0"/>
          </a:p>
        </p:txBody>
      </p:sp>
    </p:spTree>
    <p:extLst>
      <p:ext uri="{BB962C8B-B14F-4D97-AF65-F5344CB8AC3E}">
        <p14:creationId xmlns:p14="http://schemas.microsoft.com/office/powerpoint/2010/main" val="1390791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Outline </a:t>
            </a:r>
          </a:p>
        </p:txBody>
      </p:sp>
      <p:sp>
        <p:nvSpPr>
          <p:cNvPr id="3" name="Content Placeholder 2"/>
          <p:cNvSpPr>
            <a:spLocks noGrp="1"/>
          </p:cNvSpPr>
          <p:nvPr>
            <p:ph idx="1"/>
          </p:nvPr>
        </p:nvSpPr>
        <p:spPr>
          <a:xfrm>
            <a:off x="504371" y="1143000"/>
            <a:ext cx="8534400" cy="5181600"/>
          </a:xfrm>
        </p:spPr>
        <p:txBody>
          <a:bodyPr/>
          <a:lstStyle/>
          <a:p>
            <a:pPr>
              <a:spcBef>
                <a:spcPts val="1000"/>
              </a:spcBef>
              <a:spcAft>
                <a:spcPts val="1000"/>
              </a:spcAft>
            </a:pPr>
            <a:r>
              <a:rPr lang="en-US" sz="2000" dirty="0"/>
              <a:t>KTCs assigned by TAC to WMS/WMWG</a:t>
            </a:r>
          </a:p>
          <a:p>
            <a:pPr>
              <a:spcBef>
                <a:spcPts val="1000"/>
              </a:spcBef>
              <a:spcAft>
                <a:spcPts val="1000"/>
              </a:spcAft>
            </a:pPr>
            <a:r>
              <a:rPr lang="en-US" sz="2000" dirty="0">
                <a:solidFill>
                  <a:schemeClr val="accent2"/>
                </a:solidFill>
              </a:rPr>
              <a:t>2 of 3 KTCs ready for WMWG</a:t>
            </a:r>
          </a:p>
          <a:p>
            <a:pPr>
              <a:spcBef>
                <a:spcPts val="1000"/>
              </a:spcBef>
              <a:spcAft>
                <a:spcPts val="1000"/>
              </a:spcAft>
            </a:pPr>
            <a:r>
              <a:rPr lang="en-US" sz="2000" dirty="0">
                <a:solidFill>
                  <a:schemeClr val="accent2"/>
                </a:solidFill>
              </a:rPr>
              <a:t>KTC 15-3</a:t>
            </a:r>
          </a:p>
          <a:p>
            <a:pPr>
              <a:spcBef>
                <a:spcPts val="1000"/>
              </a:spcBef>
              <a:spcAft>
                <a:spcPts val="1000"/>
              </a:spcAft>
            </a:pPr>
            <a:r>
              <a:rPr lang="en-US" sz="2000" dirty="0">
                <a:solidFill>
                  <a:schemeClr val="accent2"/>
                </a:solidFill>
              </a:rPr>
              <a:t>KTC 15-4</a:t>
            </a:r>
          </a:p>
          <a:p>
            <a:pPr>
              <a:spcBef>
                <a:spcPts val="1000"/>
              </a:spcBef>
              <a:spcAft>
                <a:spcPts val="1000"/>
              </a:spcAft>
            </a:pPr>
            <a:r>
              <a:rPr lang="en-US" sz="2000" dirty="0">
                <a:solidFill>
                  <a:schemeClr val="accent2"/>
                </a:solidFill>
              </a:rPr>
              <a:t>Appendix (Slides from OWG presentation to ROS on 9-2-21)</a:t>
            </a:r>
          </a:p>
          <a:p>
            <a:pPr lvl="1">
              <a:spcBef>
                <a:spcPts val="600"/>
              </a:spcBef>
              <a:spcAft>
                <a:spcPts val="600"/>
              </a:spcAft>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1775446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KTCs Assigned by TAC to WMS/WMWG</a:t>
            </a:r>
            <a:r>
              <a:rPr lang="en-US" sz="1200" dirty="0">
                <a:solidFill>
                  <a:schemeClr val="accent4">
                    <a:lumMod val="75000"/>
                    <a:lumOff val="25000"/>
                  </a:schemeClr>
                </a:solidFill>
              </a:rPr>
              <a:t> </a:t>
            </a:r>
          </a:p>
        </p:txBody>
      </p:sp>
      <p:sp>
        <p:nvSpPr>
          <p:cNvPr id="3" name="Content Placeholder 2"/>
          <p:cNvSpPr>
            <a:spLocks noGrp="1"/>
          </p:cNvSpPr>
          <p:nvPr>
            <p:ph idx="1"/>
          </p:nvPr>
        </p:nvSpPr>
        <p:spPr>
          <a:xfrm>
            <a:off x="152400" y="784671"/>
            <a:ext cx="8915400" cy="5471160"/>
          </a:xfrm>
        </p:spPr>
        <p:txBody>
          <a:bodyPr/>
          <a:lstStyle/>
          <a:p>
            <a:pPr marL="457200" lvl="1" indent="0">
              <a:buNone/>
            </a:pPr>
            <a:endParaRPr lang="en-US" sz="1200" dirty="0"/>
          </a:p>
          <a:p>
            <a:pPr marL="457200" lvl="1" indent="0">
              <a:buNone/>
            </a:pPr>
            <a:endParaRPr lang="en-US" sz="1800" dirty="0"/>
          </a:p>
          <a:p>
            <a:pPr marL="457200" lvl="1" indent="0">
              <a:buNone/>
            </a:pPr>
            <a:endParaRPr lang="en-US" sz="1800" dirty="0"/>
          </a:p>
          <a:p>
            <a:pPr marL="800100" lvl="1" indent="-342900">
              <a:buFont typeface="+mj-lt"/>
              <a:buAutoNum type="arabicPeriod" startAt="4"/>
            </a:pPr>
            <a:endParaRPr lang="en-US" sz="1800" dirty="0"/>
          </a:p>
          <a:p>
            <a:pPr marL="800100" lvl="1" indent="-342900">
              <a:buFont typeface="+mj-lt"/>
              <a:buAutoNum type="arabicPeriod" startAt="4"/>
            </a:pPr>
            <a:endParaRPr lang="en-US" sz="1800" dirty="0"/>
          </a:p>
          <a:p>
            <a:pPr marL="800100" lvl="1" indent="-342900">
              <a:buFont typeface="+mj-lt"/>
              <a:buAutoNum type="arabicPeriod" startAt="4"/>
            </a:pPr>
            <a:endParaRPr lang="en-US" sz="1800" dirty="0"/>
          </a:p>
          <a:p>
            <a:pPr marL="800100" lvl="1" indent="-342900">
              <a:buFont typeface="+mj-lt"/>
              <a:buAutoNum type="arabicPeriod" startAt="4"/>
            </a:pPr>
            <a:endParaRPr lang="en-US" sz="1800" dirty="0"/>
          </a:p>
          <a:p>
            <a:pPr marL="0" indent="0">
              <a:buNone/>
            </a:pPr>
            <a:endParaRPr lang="en-US" dirty="0"/>
          </a:p>
          <a:p>
            <a:pPr marL="0" indent="0">
              <a:buNone/>
            </a:pPr>
            <a:endParaRPr lang="en-US" dirty="0"/>
          </a:p>
          <a:p>
            <a:endParaRPr lang="en-US" dirty="0"/>
          </a:p>
        </p:txBody>
      </p:sp>
      <p:graphicFrame>
        <p:nvGraphicFramePr>
          <p:cNvPr id="6" name="Table 5">
            <a:extLst>
              <a:ext uri="{FF2B5EF4-FFF2-40B4-BE49-F238E27FC236}">
                <a16:creationId xmlns:a16="http://schemas.microsoft.com/office/drawing/2014/main" id="{D400F329-7600-4BDC-8AAE-80E08307A63A}"/>
              </a:ext>
            </a:extLst>
          </p:cNvPr>
          <p:cNvGraphicFramePr>
            <a:graphicFrameLocks noGrp="1"/>
          </p:cNvGraphicFramePr>
          <p:nvPr>
            <p:extLst>
              <p:ext uri="{D42A27DB-BD31-4B8C-83A1-F6EECF244321}">
                <p14:modId xmlns:p14="http://schemas.microsoft.com/office/powerpoint/2010/main" val="892303250"/>
              </p:ext>
            </p:extLst>
          </p:nvPr>
        </p:nvGraphicFramePr>
        <p:xfrm>
          <a:off x="6108700" y="1243781"/>
          <a:ext cx="2654300" cy="4048125"/>
        </p:xfrm>
        <a:graphic>
          <a:graphicData uri="http://schemas.openxmlformats.org/drawingml/2006/table">
            <a:tbl>
              <a:tblPr>
                <a:tableStyleId>{5C22544A-7EE6-4342-B048-85BDC9FD1C3A}</a:tableStyleId>
              </a:tblPr>
              <a:tblGrid>
                <a:gridCol w="2654300">
                  <a:extLst>
                    <a:ext uri="{9D8B030D-6E8A-4147-A177-3AD203B41FA5}">
                      <a16:colId xmlns:a16="http://schemas.microsoft.com/office/drawing/2014/main" val="2019956304"/>
                    </a:ext>
                  </a:extLst>
                </a:gridCol>
              </a:tblGrid>
              <a:tr h="952500">
                <a:tc>
                  <a:txBody>
                    <a:bodyPr/>
                    <a:lstStyle/>
                    <a:p>
                      <a:pPr algn="l" fontAlgn="b"/>
                      <a:r>
                        <a:rPr lang="en-US" sz="1400" u="none" strike="noStrike">
                          <a:effectLst/>
                        </a:rPr>
                        <a:t>KTC 15-6</a:t>
                      </a:r>
                      <a:br>
                        <a:rPr lang="en-US" sz="1400" u="none" strike="noStrike">
                          <a:effectLst/>
                        </a:rPr>
                      </a:br>
                      <a:r>
                        <a:rPr lang="en-US" sz="1400" u="none" strike="noStrike">
                          <a:effectLst/>
                        </a:rPr>
                        <a:t>Reliability Must-Run (RMR) and Must-Run Alternative (MRA) Services </a:t>
                      </a:r>
                      <a:endParaRPr lang="en-US" sz="1400" b="1"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095588957"/>
                  </a:ext>
                </a:extLst>
              </a:tr>
              <a:tr h="3095625">
                <a:tc>
                  <a:txBody>
                    <a:bodyPr/>
                    <a:lstStyle/>
                    <a:p>
                      <a:pPr algn="l" fontAlgn="t"/>
                      <a:r>
                        <a:rPr lang="en-US" sz="1100" u="none" strike="noStrike" dirty="0">
                          <a:effectLst/>
                        </a:rPr>
                        <a:t>The protocols are silent on the possibility of an ESR or several ESRs providing MRA service.  It does not exclude them and since it specifies GRs, CLRs and distributed resources could all ultimately provide MRA ---- what are the details and limitations that need to be added to the protocols in order to address the limited duration and no start up cost for a battery?  What are the market and reliability concerns that need to be answered?  Note that the MRA RFP from the summer of 2016 did not exclude batteries but there may need to be software changes required  by ERCOT in order to handle a fleet of batteries on the distribution system.</a:t>
                      </a:r>
                      <a:endParaRPr lang="en-US"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1677916299"/>
                  </a:ext>
                </a:extLst>
              </a:tr>
            </a:tbl>
          </a:graphicData>
        </a:graphic>
      </p:graphicFrame>
      <p:sp>
        <p:nvSpPr>
          <p:cNvPr id="7" name="TextBox 6">
            <a:extLst>
              <a:ext uri="{FF2B5EF4-FFF2-40B4-BE49-F238E27FC236}">
                <a16:creationId xmlns:a16="http://schemas.microsoft.com/office/drawing/2014/main" id="{E6ADA4F2-735E-4D27-A812-9AA1B1778494}"/>
              </a:ext>
            </a:extLst>
          </p:cNvPr>
          <p:cNvSpPr txBox="1"/>
          <p:nvPr/>
        </p:nvSpPr>
        <p:spPr>
          <a:xfrm>
            <a:off x="502421" y="5337438"/>
            <a:ext cx="4010585" cy="369332"/>
          </a:xfrm>
          <a:prstGeom prst="rect">
            <a:avLst/>
          </a:prstGeom>
          <a:noFill/>
        </p:spPr>
        <p:txBody>
          <a:bodyPr wrap="none" rtlCol="0">
            <a:spAutoFit/>
          </a:bodyPr>
          <a:lstStyle/>
          <a:p>
            <a:r>
              <a:rPr lang="en-US" dirty="0"/>
              <a:t>Assigned to WMS by TAC on 4-28-21</a:t>
            </a:r>
          </a:p>
        </p:txBody>
      </p:sp>
      <p:sp>
        <p:nvSpPr>
          <p:cNvPr id="8" name="TextBox 7">
            <a:extLst>
              <a:ext uri="{FF2B5EF4-FFF2-40B4-BE49-F238E27FC236}">
                <a16:creationId xmlns:a16="http://schemas.microsoft.com/office/drawing/2014/main" id="{D31C9D6D-1848-463D-98B4-D626D26064DB}"/>
              </a:ext>
            </a:extLst>
          </p:cNvPr>
          <p:cNvSpPr txBox="1"/>
          <p:nvPr/>
        </p:nvSpPr>
        <p:spPr>
          <a:xfrm>
            <a:off x="502421" y="5854487"/>
            <a:ext cx="8565379" cy="369332"/>
          </a:xfrm>
          <a:prstGeom prst="rect">
            <a:avLst/>
          </a:prstGeom>
          <a:noFill/>
        </p:spPr>
        <p:txBody>
          <a:bodyPr wrap="square" rtlCol="0">
            <a:spAutoFit/>
          </a:bodyPr>
          <a:lstStyle/>
          <a:p>
            <a:r>
              <a:rPr lang="en-US" dirty="0"/>
              <a:t>Assigned to WMWG by WMS on 5-5-21  </a:t>
            </a:r>
            <a:r>
              <a:rPr lang="en-US" sz="1600" dirty="0"/>
              <a:t>(***Consider after ROS concludes their review)</a:t>
            </a:r>
          </a:p>
        </p:txBody>
      </p:sp>
      <p:sp>
        <p:nvSpPr>
          <p:cNvPr id="9" name="Slide Number Placeholder 3">
            <a:extLst>
              <a:ext uri="{FF2B5EF4-FFF2-40B4-BE49-F238E27FC236}">
                <a16:creationId xmlns:a16="http://schemas.microsoft.com/office/drawing/2014/main" id="{5EDCEDC5-19D7-46B9-B55F-3FDC0D13496C}"/>
              </a:ext>
            </a:extLst>
          </p:cNvPr>
          <p:cNvSpPr txBox="1">
            <a:spLocks/>
          </p:cNvSpPr>
          <p:nvPr/>
        </p:nvSpPr>
        <p:spPr>
          <a:xfrm>
            <a:off x="8496300" y="6565738"/>
            <a:ext cx="533400" cy="2206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3</a:t>
            </a:fld>
            <a:endParaRPr lang="en-US" dirty="0"/>
          </a:p>
        </p:txBody>
      </p:sp>
      <p:graphicFrame>
        <p:nvGraphicFramePr>
          <p:cNvPr id="10" name="Table 9">
            <a:extLst>
              <a:ext uri="{FF2B5EF4-FFF2-40B4-BE49-F238E27FC236}">
                <a16:creationId xmlns:a16="http://schemas.microsoft.com/office/drawing/2014/main" id="{D23322B0-814B-4CD9-892D-180221E32CDB}"/>
              </a:ext>
            </a:extLst>
          </p:cNvPr>
          <p:cNvGraphicFramePr>
            <a:graphicFrameLocks noGrp="1"/>
          </p:cNvGraphicFramePr>
          <p:nvPr>
            <p:extLst>
              <p:ext uri="{D42A27DB-BD31-4B8C-83A1-F6EECF244321}">
                <p14:modId xmlns:p14="http://schemas.microsoft.com/office/powerpoint/2010/main" val="3406347576"/>
              </p:ext>
            </p:extLst>
          </p:nvPr>
        </p:nvGraphicFramePr>
        <p:xfrm>
          <a:off x="395748" y="1243780"/>
          <a:ext cx="2692400" cy="4048125"/>
        </p:xfrm>
        <a:graphic>
          <a:graphicData uri="http://schemas.openxmlformats.org/drawingml/2006/table">
            <a:tbl>
              <a:tblPr>
                <a:tableStyleId>{5C22544A-7EE6-4342-B048-85BDC9FD1C3A}</a:tableStyleId>
              </a:tblPr>
              <a:tblGrid>
                <a:gridCol w="2692400">
                  <a:extLst>
                    <a:ext uri="{9D8B030D-6E8A-4147-A177-3AD203B41FA5}">
                      <a16:colId xmlns:a16="http://schemas.microsoft.com/office/drawing/2014/main" val="4280128933"/>
                    </a:ext>
                  </a:extLst>
                </a:gridCol>
              </a:tblGrid>
              <a:tr h="952500">
                <a:tc>
                  <a:txBody>
                    <a:bodyPr/>
                    <a:lstStyle/>
                    <a:p>
                      <a:pPr algn="l" fontAlgn="b"/>
                      <a:r>
                        <a:rPr lang="en-US" sz="1400" u="none" strike="noStrike" dirty="0">
                          <a:effectLst/>
                          <a:highlight>
                            <a:srgbClr val="FFFF00"/>
                          </a:highlight>
                        </a:rPr>
                        <a:t>KTC 15-3</a:t>
                      </a:r>
                      <a:br>
                        <a:rPr lang="en-US" sz="1400" u="none" strike="noStrike" dirty="0">
                          <a:effectLst/>
                          <a:highlight>
                            <a:srgbClr val="FFFF00"/>
                          </a:highlight>
                        </a:rPr>
                      </a:br>
                      <a:r>
                        <a:rPr lang="en-US" sz="1400" u="none" strike="noStrike" dirty="0">
                          <a:effectLst/>
                          <a:highlight>
                            <a:srgbClr val="FFFF00"/>
                          </a:highlight>
                        </a:rPr>
                        <a:t>Switchable Resources </a:t>
                      </a:r>
                      <a:endParaRPr lang="en-US" sz="1400" b="1" i="0" u="none" strike="noStrike" dirty="0">
                        <a:solidFill>
                          <a:srgbClr val="000000"/>
                        </a:solidFill>
                        <a:effectLst/>
                        <a:highlight>
                          <a:srgbClr val="FFFF00"/>
                        </a:highlight>
                        <a:latin typeface="Times New Roman" panose="02020603050405020304" pitchFamily="18" charset="0"/>
                      </a:endParaRPr>
                    </a:p>
                  </a:txBody>
                  <a:tcPr marL="9525" marR="9525" marT="9525" marB="0" anchor="b"/>
                </a:tc>
                <a:extLst>
                  <a:ext uri="{0D108BD9-81ED-4DB2-BD59-A6C34878D82A}">
                    <a16:rowId xmlns:a16="http://schemas.microsoft.com/office/drawing/2014/main" val="2683099658"/>
                  </a:ext>
                </a:extLst>
              </a:tr>
              <a:tr h="3095625">
                <a:tc>
                  <a:txBody>
                    <a:bodyPr/>
                    <a:lstStyle/>
                    <a:p>
                      <a:pPr algn="l" fontAlgn="t"/>
                      <a:r>
                        <a:rPr lang="en-US" sz="1100" u="none" strike="noStrike" dirty="0">
                          <a:effectLst/>
                        </a:rPr>
                        <a:t>The protocols do not address the possibility of a Switchable Resource being an ESR.  Is it possible from a market and reliability perspective that a Switchable Resource could be an ESR?  What are the special operational and market issues associated with a limited duration resource, with no start up costs?  Does a Switchable Resource that is a battery that withdraws from ERCOT and subsequently injects into SPP create any FERC issues?  (Need ERCOT Legal to help.)  Is there a limit on how many of these Resources can be reasonably "handled" by the  ERCOT Operators?</a:t>
                      </a:r>
                      <a:endParaRPr lang="en-US"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282478003"/>
                  </a:ext>
                </a:extLst>
              </a:tr>
            </a:tbl>
          </a:graphicData>
        </a:graphic>
      </p:graphicFrame>
      <p:graphicFrame>
        <p:nvGraphicFramePr>
          <p:cNvPr id="11" name="Table 10">
            <a:extLst>
              <a:ext uri="{FF2B5EF4-FFF2-40B4-BE49-F238E27FC236}">
                <a16:creationId xmlns:a16="http://schemas.microsoft.com/office/drawing/2014/main" id="{7F10F5E9-DBEB-4A4B-B3C9-533FF58FCA1A}"/>
              </a:ext>
            </a:extLst>
          </p:cNvPr>
          <p:cNvGraphicFramePr>
            <a:graphicFrameLocks noGrp="1"/>
          </p:cNvGraphicFramePr>
          <p:nvPr>
            <p:extLst>
              <p:ext uri="{D42A27DB-BD31-4B8C-83A1-F6EECF244321}">
                <p14:modId xmlns:p14="http://schemas.microsoft.com/office/powerpoint/2010/main" val="877797912"/>
              </p:ext>
            </p:extLst>
          </p:nvPr>
        </p:nvGraphicFramePr>
        <p:xfrm>
          <a:off x="3331496" y="1241322"/>
          <a:ext cx="2641600" cy="4048125"/>
        </p:xfrm>
        <a:graphic>
          <a:graphicData uri="http://schemas.openxmlformats.org/drawingml/2006/table">
            <a:tbl>
              <a:tblPr>
                <a:tableStyleId>{5C22544A-7EE6-4342-B048-85BDC9FD1C3A}</a:tableStyleId>
              </a:tblPr>
              <a:tblGrid>
                <a:gridCol w="2641600">
                  <a:extLst>
                    <a:ext uri="{9D8B030D-6E8A-4147-A177-3AD203B41FA5}">
                      <a16:colId xmlns:a16="http://schemas.microsoft.com/office/drawing/2014/main" val="3576969029"/>
                    </a:ext>
                  </a:extLst>
                </a:gridCol>
              </a:tblGrid>
              <a:tr h="952500">
                <a:tc>
                  <a:txBody>
                    <a:bodyPr/>
                    <a:lstStyle/>
                    <a:p>
                      <a:pPr algn="l" fontAlgn="b"/>
                      <a:r>
                        <a:rPr lang="en-US" sz="1400" u="none" strike="noStrike" dirty="0">
                          <a:effectLst/>
                          <a:highlight>
                            <a:srgbClr val="FFFF00"/>
                          </a:highlight>
                        </a:rPr>
                        <a:t>KTC 15-4</a:t>
                      </a:r>
                      <a:br>
                        <a:rPr lang="en-US" sz="1400" u="none" strike="noStrike" dirty="0">
                          <a:effectLst/>
                          <a:highlight>
                            <a:srgbClr val="FFFF00"/>
                          </a:highlight>
                        </a:rPr>
                      </a:br>
                      <a:r>
                        <a:rPr lang="en-US" sz="1400" u="none" strike="noStrike" dirty="0">
                          <a:effectLst/>
                          <a:highlight>
                            <a:srgbClr val="FFFF00"/>
                          </a:highlight>
                        </a:rPr>
                        <a:t>Provisions Associated with Delayed Outages</a:t>
                      </a:r>
                      <a:endParaRPr lang="en-US" sz="1400" b="1" i="0" u="none" strike="noStrike" dirty="0">
                        <a:solidFill>
                          <a:srgbClr val="000000"/>
                        </a:solidFill>
                        <a:effectLst/>
                        <a:highlight>
                          <a:srgbClr val="FFFF00"/>
                        </a:highlight>
                        <a:latin typeface="Times New Roman" panose="02020603050405020304" pitchFamily="18" charset="0"/>
                      </a:endParaRPr>
                    </a:p>
                  </a:txBody>
                  <a:tcPr marL="9525" marR="9525" marT="9525" marB="0" anchor="b"/>
                </a:tc>
                <a:extLst>
                  <a:ext uri="{0D108BD9-81ED-4DB2-BD59-A6C34878D82A}">
                    <a16:rowId xmlns:a16="http://schemas.microsoft.com/office/drawing/2014/main" val="3400523457"/>
                  </a:ext>
                </a:extLst>
              </a:tr>
              <a:tr h="3095625">
                <a:tc>
                  <a:txBody>
                    <a:bodyPr/>
                    <a:lstStyle/>
                    <a:p>
                      <a:pPr algn="l" fontAlgn="t"/>
                      <a:r>
                        <a:rPr lang="en-US" sz="1100" u="none" strike="noStrike" dirty="0">
                          <a:effectLst/>
                        </a:rPr>
                        <a:t>NPRR 930 "Process, Pricing, and Cost Recovery for Delayed Resource Outages"  was partially implemented on 7-1-20.  What issues must be addressed to appropriately address issues unique to batteries (limited duration resources)?</a:t>
                      </a:r>
                      <a:endParaRPr lang="en-US"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196353589"/>
                  </a:ext>
                </a:extLst>
              </a:tr>
            </a:tbl>
          </a:graphicData>
        </a:graphic>
      </p:graphicFrame>
    </p:spTree>
    <p:extLst>
      <p:ext uri="{BB962C8B-B14F-4D97-AF65-F5344CB8AC3E}">
        <p14:creationId xmlns:p14="http://schemas.microsoft.com/office/powerpoint/2010/main" val="2000722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KTC 15-3 Switchable Resources</a:t>
            </a:r>
            <a:endParaRPr lang="en-US" sz="1200" dirty="0">
              <a:solidFill>
                <a:srgbClr val="00B050"/>
              </a:solidFill>
            </a:endParaRPr>
          </a:p>
        </p:txBody>
      </p:sp>
      <p:sp>
        <p:nvSpPr>
          <p:cNvPr id="3" name="Content Placeholder 2"/>
          <p:cNvSpPr>
            <a:spLocks noGrp="1"/>
          </p:cNvSpPr>
          <p:nvPr>
            <p:ph idx="1"/>
          </p:nvPr>
        </p:nvSpPr>
        <p:spPr>
          <a:xfrm>
            <a:off x="76200" y="838200"/>
            <a:ext cx="8839200" cy="5410200"/>
          </a:xfrm>
        </p:spPr>
        <p:txBody>
          <a:bodyPr/>
          <a:lstStyle/>
          <a:p>
            <a:pPr marL="342900" marR="0" lvl="0" indent="-342900">
              <a:spcBef>
                <a:spcPts val="0"/>
              </a:spcBef>
              <a:spcAft>
                <a:spcPts val="0"/>
              </a:spcAft>
              <a:buFont typeface="+mj-lt"/>
              <a:buAutoNum type="arabicParenR"/>
            </a:pPr>
            <a:r>
              <a:rPr lang="en-US" sz="1800" dirty="0">
                <a:effectLst/>
                <a:latin typeface="Calibri" panose="020F0502020204030204" pitchFamily="34" charset="0"/>
                <a:ea typeface="Times New Roman" panose="02020603050405020304" pitchFamily="18" charset="0"/>
              </a:rPr>
              <a:t>Are there any market issues with changing Switchable Generation Resource (SWGR) to Switchable Resource (SWR)?  [Technology neutral]</a:t>
            </a:r>
          </a:p>
          <a:p>
            <a:pPr marL="342900" marR="0" lvl="0" indent="-342900">
              <a:spcBef>
                <a:spcPts val="0"/>
              </a:spcBef>
              <a:spcAft>
                <a:spcPts val="0"/>
              </a:spcAft>
              <a:buFont typeface="+mj-lt"/>
              <a:buAutoNum type="arabicParenR"/>
            </a:pP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arenR"/>
            </a:pPr>
            <a:r>
              <a:rPr lang="en-US" sz="1800" dirty="0">
                <a:effectLst/>
                <a:latin typeface="Calibri" panose="020F0502020204030204" pitchFamily="34" charset="0"/>
                <a:ea typeface="Times New Roman" panose="02020603050405020304" pitchFamily="18" charset="0"/>
              </a:rPr>
              <a:t>Are there concerns that a switchable ESR would subject ERCOT to FERC's plenary jurisdiction?  What would need to be done to ensure there is no issue?</a:t>
            </a:r>
          </a:p>
          <a:p>
            <a:pPr marL="342900" marR="0" lvl="0" indent="-342900">
              <a:spcBef>
                <a:spcPts val="0"/>
              </a:spcBef>
              <a:spcAft>
                <a:spcPts val="0"/>
              </a:spcAft>
              <a:buFont typeface="+mj-lt"/>
              <a:buAutoNum type="arabicParenR"/>
            </a:pP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arenR"/>
            </a:pPr>
            <a:r>
              <a:rPr lang="en-US" sz="1800" dirty="0">
                <a:effectLst/>
                <a:latin typeface="Calibri" panose="020F0502020204030204" pitchFamily="34" charset="0"/>
                <a:ea typeface="Times New Roman" panose="02020603050405020304" pitchFamily="18" charset="0"/>
              </a:rPr>
              <a:t>Is a switchable ESR eligible for Wholesale Storge Load treatment?  [Gen Accumulator Concept … similar to NPRR995]</a:t>
            </a:r>
          </a:p>
          <a:p>
            <a:pPr marL="342900" marR="0" lvl="0" indent="-342900">
              <a:spcBef>
                <a:spcPts val="0"/>
              </a:spcBef>
              <a:spcAft>
                <a:spcPts val="0"/>
              </a:spcAft>
              <a:buFont typeface="+mj-lt"/>
              <a:buAutoNum type="arabicParenR"/>
            </a:pP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arenR"/>
            </a:pPr>
            <a:r>
              <a:rPr lang="en-US" sz="1800" dirty="0">
                <a:effectLst/>
                <a:latin typeface="Calibri" panose="020F0502020204030204" pitchFamily="34" charset="0"/>
                <a:ea typeface="Times New Roman" panose="02020603050405020304" pitchFamily="18" charset="0"/>
              </a:rPr>
              <a:t>Any market issues with an ESR withdrawing from ERCOT and (later) injecting to a non-ERCOT Control Area (for example SPP)?</a:t>
            </a:r>
          </a:p>
          <a:p>
            <a:pPr marL="342900" marR="0" lvl="0" indent="-342900">
              <a:spcBef>
                <a:spcPts val="0"/>
              </a:spcBef>
              <a:spcAft>
                <a:spcPts val="0"/>
              </a:spcAft>
              <a:buFont typeface="+mj-lt"/>
              <a:buAutoNum type="arabicParenR"/>
            </a:pP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arenR"/>
            </a:pPr>
            <a:r>
              <a:rPr lang="en-US" sz="1800" dirty="0">
                <a:effectLst/>
                <a:latin typeface="Calibri" panose="020F0502020204030204" pitchFamily="34" charset="0"/>
                <a:ea typeface="Times New Roman" panose="02020603050405020304" pitchFamily="18" charset="0"/>
              </a:rPr>
              <a:t>Any market issues with an ESR withdrawing from a non-ERCOT Control Area (for example SPP) and (later) injecting to ERCOT?</a:t>
            </a:r>
          </a:p>
          <a:p>
            <a:pPr marL="342900" marR="0" lvl="0" indent="-342900">
              <a:spcBef>
                <a:spcPts val="0"/>
              </a:spcBef>
              <a:spcAft>
                <a:spcPts val="0"/>
              </a:spcAft>
              <a:buFont typeface="+mj-lt"/>
              <a:buAutoNum type="arabicParenR"/>
            </a:pP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arenR"/>
            </a:pPr>
            <a:r>
              <a:rPr lang="en-US" sz="1800" dirty="0">
                <a:effectLst/>
                <a:latin typeface="Calibri" panose="020F0502020204030204" pitchFamily="34" charset="0"/>
                <a:ea typeface="Times New Roman" panose="02020603050405020304" pitchFamily="18" charset="0"/>
              </a:rPr>
              <a:t>Can a switchable ESR be </a:t>
            </a:r>
            <a:r>
              <a:rPr lang="en-US" sz="1800" dirty="0" err="1">
                <a:effectLst/>
                <a:latin typeface="Calibri" panose="020F0502020204030204" pitchFamily="34" charset="0"/>
                <a:ea typeface="Times New Roman" panose="02020603050405020304" pitchFamily="18" charset="0"/>
              </a:rPr>
              <a:t>RUCed</a:t>
            </a:r>
            <a:r>
              <a:rPr lang="en-US" sz="1800" dirty="0">
                <a:effectLst/>
                <a:latin typeface="Calibri" panose="020F0502020204030204" pitchFamily="34" charset="0"/>
                <a:ea typeface="Times New Roman" panose="02020603050405020304" pitchFamily="18" charset="0"/>
              </a:rPr>
              <a:t> or instructed to leave SPP (for example) and inject into ERCOT?  [Settlement Issues?] </a:t>
            </a:r>
          </a:p>
          <a:p>
            <a:pPr marL="342900" marR="0" lvl="0" indent="-342900">
              <a:spcBef>
                <a:spcPts val="0"/>
              </a:spcBef>
              <a:spcAft>
                <a:spcPts val="0"/>
              </a:spcAft>
              <a:buFont typeface="+mj-lt"/>
              <a:buAutoNum type="arabicParenR"/>
            </a:pP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arenR"/>
            </a:pPr>
            <a:r>
              <a:rPr lang="en-US" sz="1800" dirty="0">
                <a:effectLst/>
                <a:latin typeface="Calibri" panose="020F0502020204030204" pitchFamily="34" charset="0"/>
                <a:ea typeface="Times New Roman" panose="02020603050405020304" pitchFamily="18" charset="0"/>
              </a:rPr>
              <a:t>What adjustments to settlement equations are needed (if any)?</a:t>
            </a:r>
            <a:endParaRPr lang="en-US" sz="18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 </a:t>
            </a:r>
          </a:p>
          <a:p>
            <a:pPr marL="457200" lvl="1" indent="0">
              <a:buNone/>
            </a:pPr>
            <a:endParaRPr lang="en-US" sz="1400" dirty="0"/>
          </a:p>
          <a:p>
            <a:pPr marL="800100" lvl="1" indent="-342900">
              <a:buFont typeface="+mj-lt"/>
              <a:buAutoNum type="arabicPeriod"/>
            </a:pPr>
            <a:endParaRPr lang="en-US" sz="1800" dirty="0"/>
          </a:p>
          <a:p>
            <a:pPr marL="800100" lvl="1" indent="-342900">
              <a:buFont typeface="+mj-lt"/>
              <a:buAutoNum type="arabicPeriod"/>
            </a:pPr>
            <a:endParaRPr lang="en-US" sz="1800" dirty="0"/>
          </a:p>
          <a:p>
            <a:pPr marL="457200" lvl="1" indent="0">
              <a:buNone/>
            </a:pPr>
            <a:endParaRPr lang="en-US" sz="1800" dirty="0"/>
          </a:p>
          <a:p>
            <a:pPr marL="457200" lvl="1" indent="0">
              <a:buNone/>
            </a:pPr>
            <a:r>
              <a:rPr lang="en-US" sz="1800" dirty="0"/>
              <a:t> </a:t>
            </a:r>
          </a:p>
          <a:p>
            <a:pPr marL="0" indent="0">
              <a:buNone/>
            </a:pPr>
            <a:endParaRPr lang="en-US" dirty="0"/>
          </a:p>
          <a:p>
            <a:pPr marL="0" indent="0">
              <a:buNone/>
            </a:pPr>
            <a:endParaRPr lang="en-US" dirty="0"/>
          </a:p>
          <a:p>
            <a:endParaRPr lang="en-US" dirty="0"/>
          </a:p>
        </p:txBody>
      </p:sp>
      <p:sp>
        <p:nvSpPr>
          <p:cNvPr id="6" name="Slide Number Placeholder 3">
            <a:extLst>
              <a:ext uri="{FF2B5EF4-FFF2-40B4-BE49-F238E27FC236}">
                <a16:creationId xmlns:a16="http://schemas.microsoft.com/office/drawing/2014/main" id="{E906440B-4144-4B01-8B48-C8E2975F5B53}"/>
              </a:ext>
            </a:extLst>
          </p:cNvPr>
          <p:cNvSpPr txBox="1">
            <a:spLocks/>
          </p:cNvSpPr>
          <p:nvPr/>
        </p:nvSpPr>
        <p:spPr>
          <a:xfrm>
            <a:off x="8496300" y="6565738"/>
            <a:ext cx="533400" cy="2206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3844274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KTC 15-4 Provisions Associated with Delayed Outages</a:t>
            </a:r>
            <a:endParaRPr lang="en-US" sz="1200" dirty="0">
              <a:solidFill>
                <a:srgbClr val="00B050"/>
              </a:solidFill>
            </a:endParaRPr>
          </a:p>
        </p:txBody>
      </p:sp>
      <p:sp>
        <p:nvSpPr>
          <p:cNvPr id="3" name="Content Placeholder 2"/>
          <p:cNvSpPr>
            <a:spLocks noGrp="1"/>
          </p:cNvSpPr>
          <p:nvPr>
            <p:ph idx="1"/>
          </p:nvPr>
        </p:nvSpPr>
        <p:spPr>
          <a:xfrm>
            <a:off x="76200" y="838200"/>
            <a:ext cx="8839200" cy="5410200"/>
          </a:xfrm>
        </p:spPr>
        <p:txBody>
          <a:bodyPr/>
          <a:lstStyle/>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 </a:t>
            </a:r>
          </a:p>
          <a:p>
            <a:pPr marL="457200" lvl="1" indent="0">
              <a:buNone/>
            </a:pPr>
            <a:r>
              <a:rPr lang="en-US" sz="1800" dirty="0">
                <a:effectLst/>
                <a:latin typeface="Times New Roman" panose="02020603050405020304" pitchFamily="18" charset="0"/>
                <a:ea typeface="Times New Roman" panose="02020603050405020304" pitchFamily="18" charset="0"/>
              </a:rPr>
              <a:t>1) What (if any) market issues need to be addressed with Delayed Outages for ESRs? </a:t>
            </a:r>
            <a:endParaRPr lang="en-US" sz="1800" dirty="0">
              <a:effectLst/>
              <a:latin typeface="Calibri" panose="020F0502020204030204" pitchFamily="34" charset="0"/>
              <a:ea typeface="Calibri" panose="020F0502020204030204" pitchFamily="34" charset="0"/>
            </a:endParaRPr>
          </a:p>
          <a:p>
            <a:pPr marL="457200" lvl="1" indent="0">
              <a:buNone/>
            </a:pPr>
            <a:endParaRPr lang="en-US" sz="1400" dirty="0"/>
          </a:p>
          <a:p>
            <a:pPr marL="800100" lvl="1" indent="-342900">
              <a:buFont typeface="+mj-lt"/>
              <a:buAutoNum type="arabicPeriod"/>
            </a:pPr>
            <a:endParaRPr lang="en-US" sz="1800" dirty="0"/>
          </a:p>
          <a:p>
            <a:pPr marL="800100" lvl="1" indent="-342900">
              <a:buFont typeface="+mj-lt"/>
              <a:buAutoNum type="arabicPeriod"/>
            </a:pPr>
            <a:endParaRPr lang="en-US" sz="1800" dirty="0"/>
          </a:p>
          <a:p>
            <a:pPr marL="457200" lvl="1" indent="0">
              <a:buNone/>
            </a:pPr>
            <a:endParaRPr lang="en-US" sz="1800" dirty="0"/>
          </a:p>
          <a:p>
            <a:pPr marL="457200" lvl="1" indent="0">
              <a:buNone/>
            </a:pPr>
            <a:r>
              <a:rPr lang="en-US" sz="1800" dirty="0"/>
              <a:t> </a:t>
            </a:r>
          </a:p>
          <a:p>
            <a:pPr marL="0" indent="0">
              <a:buNone/>
            </a:pPr>
            <a:endParaRPr lang="en-US" dirty="0"/>
          </a:p>
          <a:p>
            <a:pPr marL="0" indent="0">
              <a:buNone/>
            </a:pPr>
            <a:endParaRPr lang="en-US" dirty="0"/>
          </a:p>
          <a:p>
            <a:endParaRPr lang="en-US" dirty="0"/>
          </a:p>
        </p:txBody>
      </p:sp>
      <p:sp>
        <p:nvSpPr>
          <p:cNvPr id="6" name="Slide Number Placeholder 3">
            <a:extLst>
              <a:ext uri="{FF2B5EF4-FFF2-40B4-BE49-F238E27FC236}">
                <a16:creationId xmlns:a16="http://schemas.microsoft.com/office/drawing/2014/main" id="{A0D52DAA-74A1-41FF-9768-25534E15E651}"/>
              </a:ext>
            </a:extLst>
          </p:cNvPr>
          <p:cNvSpPr txBox="1">
            <a:spLocks/>
          </p:cNvSpPr>
          <p:nvPr/>
        </p:nvSpPr>
        <p:spPr>
          <a:xfrm>
            <a:off x="8496300" y="6565738"/>
            <a:ext cx="533400" cy="2206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2430913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Proposed Next Steps</a:t>
            </a:r>
            <a:endParaRPr lang="en-US" sz="1200" dirty="0">
              <a:solidFill>
                <a:srgbClr val="00B050"/>
              </a:solidFill>
            </a:endParaRPr>
          </a:p>
        </p:txBody>
      </p:sp>
      <p:sp>
        <p:nvSpPr>
          <p:cNvPr id="3" name="Content Placeholder 2"/>
          <p:cNvSpPr>
            <a:spLocks noGrp="1"/>
          </p:cNvSpPr>
          <p:nvPr>
            <p:ph idx="1"/>
          </p:nvPr>
        </p:nvSpPr>
        <p:spPr>
          <a:xfrm>
            <a:off x="76200" y="838200"/>
            <a:ext cx="8839200" cy="5410200"/>
          </a:xfrm>
        </p:spPr>
        <p:txBody>
          <a:bodyPr/>
          <a:lstStyle/>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 </a:t>
            </a:r>
          </a:p>
          <a:p>
            <a:pPr marL="800100" lvl="1" indent="-342900">
              <a:buAutoNum type="arabicParenR"/>
            </a:pPr>
            <a:r>
              <a:rPr lang="en-US" sz="1800" dirty="0">
                <a:effectLst/>
                <a:latin typeface="Times New Roman" panose="02020603050405020304" pitchFamily="18" charset="0"/>
                <a:ea typeface="Times New Roman" panose="02020603050405020304" pitchFamily="18" charset="0"/>
              </a:rPr>
              <a:t>ERCOT gathers feedback from today’s </a:t>
            </a:r>
            <a:r>
              <a:rPr lang="en-US" sz="1800" dirty="0" err="1">
                <a:effectLst/>
                <a:latin typeface="Times New Roman" panose="02020603050405020304" pitchFamily="18" charset="0"/>
                <a:ea typeface="Times New Roman" panose="02020603050405020304" pitchFamily="18" charset="0"/>
              </a:rPr>
              <a:t>webex</a:t>
            </a:r>
            <a:r>
              <a:rPr lang="en-US" sz="1800" dirty="0">
                <a:effectLst/>
                <a:latin typeface="Times New Roman" panose="02020603050405020304" pitchFamily="18" charset="0"/>
                <a:ea typeface="Times New Roman" panose="02020603050405020304" pitchFamily="18" charset="0"/>
              </a:rPr>
              <a:t> (and </a:t>
            </a:r>
            <a:r>
              <a:rPr lang="en-US" sz="1800" dirty="0">
                <a:latin typeface="Times New Roman" panose="02020603050405020304" pitchFamily="18" charset="0"/>
                <a:ea typeface="Times New Roman" panose="02020603050405020304" pitchFamily="18" charset="0"/>
              </a:rPr>
              <a:t>any feedback sent to WMWG exploder or </a:t>
            </a:r>
            <a:r>
              <a:rPr lang="en-US" sz="1800" dirty="0">
                <a:latin typeface="Times New Roman" panose="02020603050405020304" pitchFamily="18" charset="0"/>
                <a:ea typeface="Times New Roman" panose="02020603050405020304" pitchFamily="18" charset="0"/>
                <a:hlinkClick r:id="rId2"/>
              </a:rPr>
              <a:t>Kenneth.Ragsdale@ERCOT.com</a:t>
            </a:r>
            <a:r>
              <a:rPr lang="en-US" sz="1800" dirty="0">
                <a:latin typeface="Times New Roman" panose="02020603050405020304" pitchFamily="18" charset="0"/>
                <a:ea typeface="Times New Roman" panose="02020603050405020304" pitchFamily="18" charset="0"/>
              </a:rPr>
              <a:t> by 9-30-21).</a:t>
            </a:r>
          </a:p>
          <a:p>
            <a:pPr marL="800100" lvl="1" indent="-342900">
              <a:buAutoNum type="arabicParenR"/>
            </a:pPr>
            <a:endParaRPr lang="en-US" sz="1800" dirty="0">
              <a:latin typeface="Times New Roman" panose="02020603050405020304" pitchFamily="18" charset="0"/>
              <a:ea typeface="Times New Roman" panose="02020603050405020304" pitchFamily="18" charset="0"/>
            </a:endParaRPr>
          </a:p>
          <a:p>
            <a:pPr marL="800100" lvl="1" indent="-342900">
              <a:buFont typeface="Arial" panose="020B0604020202020204" pitchFamily="34" charset="0"/>
              <a:buAutoNum type="arabicParenR"/>
            </a:pPr>
            <a:r>
              <a:rPr lang="en-US" sz="1800" dirty="0">
                <a:latin typeface="Times New Roman" panose="02020603050405020304" pitchFamily="18" charset="0"/>
                <a:ea typeface="Times New Roman" panose="02020603050405020304" pitchFamily="18" charset="0"/>
              </a:rPr>
              <a:t>ERCOT prepares draft document to address the sub-topics and posts the document prior to 10-25-21 WMWG </a:t>
            </a:r>
            <a:r>
              <a:rPr lang="en-US" sz="1800" dirty="0" err="1">
                <a:latin typeface="Times New Roman" panose="02020603050405020304" pitchFamily="18" charset="0"/>
                <a:ea typeface="Times New Roman" panose="02020603050405020304" pitchFamily="18" charset="0"/>
              </a:rPr>
              <a:t>webex</a:t>
            </a:r>
            <a:r>
              <a:rPr lang="en-US" sz="1800" dirty="0">
                <a:latin typeface="Times New Roman" panose="02020603050405020304" pitchFamily="18" charset="0"/>
                <a:ea typeface="Times New Roman" panose="02020603050405020304" pitchFamily="18" charset="0"/>
              </a:rPr>
              <a:t>.  [Date subject to change. May be later.]</a:t>
            </a:r>
          </a:p>
          <a:p>
            <a:pPr marL="800100" lvl="1" indent="-342900">
              <a:buAutoNum type="arabicParenR"/>
            </a:pPr>
            <a:endParaRPr lang="en-US" sz="1800" dirty="0">
              <a:latin typeface="Times New Roman" panose="02020603050405020304" pitchFamily="18" charset="0"/>
              <a:ea typeface="Times New Roman" panose="02020603050405020304" pitchFamily="18" charset="0"/>
            </a:endParaRPr>
          </a:p>
          <a:p>
            <a:pPr marL="800100" lvl="1" indent="-342900">
              <a:buAutoNum type="arabicParenR"/>
            </a:pPr>
            <a:r>
              <a:rPr lang="en-US" sz="1800" dirty="0">
                <a:latin typeface="Times New Roman" panose="02020603050405020304" pitchFamily="18" charset="0"/>
                <a:ea typeface="Times New Roman" panose="02020603050405020304" pitchFamily="18" charset="0"/>
              </a:rPr>
              <a:t>Step through document at 10-25-21 WMWG.  “Approve” all or parts of the document.  Specify sub-topics that need more discussion and work. [Date subject to change. May be later.]</a:t>
            </a:r>
          </a:p>
          <a:p>
            <a:pPr marL="800100" lvl="1" indent="-342900">
              <a:buAutoNum type="arabicParenR"/>
            </a:pPr>
            <a:endParaRPr lang="en-US" sz="1800" dirty="0">
              <a:latin typeface="Times New Roman" panose="02020603050405020304" pitchFamily="18" charset="0"/>
              <a:ea typeface="Times New Roman" panose="02020603050405020304" pitchFamily="18" charset="0"/>
            </a:endParaRPr>
          </a:p>
          <a:p>
            <a:pPr marL="800100" lvl="1" indent="-342900">
              <a:buAutoNum type="arabicParenR"/>
            </a:pPr>
            <a:r>
              <a:rPr lang="en-US" sz="1800" dirty="0">
                <a:latin typeface="Times New Roman" panose="02020603050405020304" pitchFamily="18" charset="0"/>
                <a:ea typeface="Times New Roman" panose="02020603050405020304" pitchFamily="18" charset="0"/>
              </a:rPr>
              <a:t>Eventually have a document (similar to KTC format) that outlines how to address sub-topics.</a:t>
            </a:r>
            <a:endParaRPr lang="en-US" sz="1800" dirty="0">
              <a:effectLst/>
              <a:latin typeface="Calibri" panose="020F0502020204030204" pitchFamily="34" charset="0"/>
              <a:ea typeface="Calibri" panose="020F0502020204030204" pitchFamily="34" charset="0"/>
            </a:endParaRPr>
          </a:p>
          <a:p>
            <a:pPr marL="457200" lvl="1" indent="0">
              <a:buNone/>
            </a:pPr>
            <a:endParaRPr lang="en-US" sz="1400" dirty="0"/>
          </a:p>
          <a:p>
            <a:pPr marL="800100" lvl="1" indent="-342900">
              <a:buFont typeface="+mj-lt"/>
              <a:buAutoNum type="arabicPeriod"/>
            </a:pPr>
            <a:endParaRPr lang="en-US" sz="1800" dirty="0"/>
          </a:p>
          <a:p>
            <a:pPr marL="800100" lvl="1" indent="-342900">
              <a:buFont typeface="+mj-lt"/>
              <a:buAutoNum type="arabicPeriod"/>
            </a:pPr>
            <a:endParaRPr lang="en-US" sz="1800" dirty="0"/>
          </a:p>
          <a:p>
            <a:pPr marL="457200" lvl="1" indent="0">
              <a:buNone/>
            </a:pPr>
            <a:endParaRPr lang="en-US" sz="1800" dirty="0"/>
          </a:p>
          <a:p>
            <a:pPr marL="457200" lvl="1" indent="0">
              <a:buNone/>
            </a:pPr>
            <a:r>
              <a:rPr lang="en-US" sz="1800" dirty="0"/>
              <a:t> </a:t>
            </a:r>
          </a:p>
          <a:p>
            <a:pPr marL="0" indent="0">
              <a:buNone/>
            </a:pPr>
            <a:endParaRPr lang="en-US" dirty="0"/>
          </a:p>
          <a:p>
            <a:pPr marL="0" indent="0">
              <a:buNone/>
            </a:pPr>
            <a:endParaRPr lang="en-US" dirty="0"/>
          </a:p>
          <a:p>
            <a:endParaRPr lang="en-US" dirty="0"/>
          </a:p>
        </p:txBody>
      </p:sp>
      <p:sp>
        <p:nvSpPr>
          <p:cNvPr id="6" name="Slide Number Placeholder 3">
            <a:extLst>
              <a:ext uri="{FF2B5EF4-FFF2-40B4-BE49-F238E27FC236}">
                <a16:creationId xmlns:a16="http://schemas.microsoft.com/office/drawing/2014/main" id="{A0D52DAA-74A1-41FF-9768-25534E15E651}"/>
              </a:ext>
            </a:extLst>
          </p:cNvPr>
          <p:cNvSpPr txBox="1">
            <a:spLocks/>
          </p:cNvSpPr>
          <p:nvPr/>
        </p:nvSpPr>
        <p:spPr>
          <a:xfrm>
            <a:off x="8496300" y="6565738"/>
            <a:ext cx="533400" cy="2206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1821607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a:t>
            </a:r>
            <a:endParaRPr lang="en-US" sz="1000" dirty="0"/>
          </a:p>
        </p:txBody>
      </p:sp>
      <p:sp>
        <p:nvSpPr>
          <p:cNvPr id="6" name="Content Placeholder 5">
            <a:extLst>
              <a:ext uri="{FF2B5EF4-FFF2-40B4-BE49-F238E27FC236}">
                <a16:creationId xmlns:a16="http://schemas.microsoft.com/office/drawing/2014/main" id="{31C9C793-51E7-4F16-8F37-24D09670BAEB}"/>
              </a:ext>
            </a:extLst>
          </p:cNvPr>
          <p:cNvSpPr>
            <a:spLocks noGrp="1"/>
          </p:cNvSpPr>
          <p:nvPr>
            <p:ph idx="1"/>
          </p:nvPr>
        </p:nvSpPr>
        <p:spPr>
          <a:xfrm>
            <a:off x="2514600" y="902889"/>
            <a:ext cx="3647768" cy="5052221"/>
          </a:xfrm>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r>
              <a:rPr lang="en-US" dirty="0"/>
              <a:t>The next 5 slides are from the OWG Update to ROS on 9-2-21</a:t>
            </a:r>
          </a:p>
          <a:p>
            <a:endParaRPr lang="en-US" dirty="0"/>
          </a:p>
          <a:p>
            <a:endParaRPr lang="en-US" dirty="0"/>
          </a:p>
        </p:txBody>
      </p:sp>
      <p:sp>
        <p:nvSpPr>
          <p:cNvPr id="7" name="Slide Number Placeholder 3">
            <a:extLst>
              <a:ext uri="{FF2B5EF4-FFF2-40B4-BE49-F238E27FC236}">
                <a16:creationId xmlns:a16="http://schemas.microsoft.com/office/drawing/2014/main" id="{E68AD280-6D1C-4EAC-BA8A-F66B42649590}"/>
              </a:ext>
            </a:extLst>
          </p:cNvPr>
          <p:cNvSpPr txBox="1">
            <a:spLocks/>
          </p:cNvSpPr>
          <p:nvPr/>
        </p:nvSpPr>
        <p:spPr>
          <a:xfrm>
            <a:off x="8496300" y="6565738"/>
            <a:ext cx="533400" cy="2206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4197252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Operations Working Group	</a:t>
            </a:r>
          </a:p>
        </p:txBody>
      </p:sp>
      <p:sp>
        <p:nvSpPr>
          <p:cNvPr id="3" name="Subtitle 2"/>
          <p:cNvSpPr>
            <a:spLocks noGrp="1"/>
          </p:cNvSpPr>
          <p:nvPr>
            <p:ph type="subTitle" idx="1"/>
          </p:nvPr>
        </p:nvSpPr>
        <p:spPr>
          <a:xfrm>
            <a:off x="1120877" y="3566152"/>
            <a:ext cx="6858000" cy="1241822"/>
          </a:xfrm>
        </p:spPr>
        <p:txBody>
          <a:bodyPr>
            <a:normAutofit fontScale="92500" lnSpcReduction="10000"/>
          </a:bodyPr>
          <a:lstStyle/>
          <a:p>
            <a:r>
              <a:rPr lang="en-US" dirty="0"/>
              <a:t>Chair- Rickey Floyd</a:t>
            </a:r>
          </a:p>
          <a:p>
            <a:r>
              <a:rPr lang="en-US" dirty="0"/>
              <a:t>Vice-Chair- Shawn McCreary</a:t>
            </a:r>
          </a:p>
          <a:p>
            <a:r>
              <a:rPr lang="en-US" dirty="0"/>
              <a:t>HITE List Sub-Chair – </a:t>
            </a:r>
            <a:r>
              <a:rPr lang="en-US" dirty="0" err="1"/>
              <a:t>Pushkar</a:t>
            </a:r>
            <a:r>
              <a:rPr lang="en-US" dirty="0"/>
              <a:t> </a:t>
            </a:r>
            <a:r>
              <a:rPr lang="en-US" dirty="0" err="1"/>
              <a:t>Chhajed</a:t>
            </a:r>
            <a:endParaRPr lang="en-US" dirty="0"/>
          </a:p>
          <a:p>
            <a:r>
              <a:rPr lang="en-US" dirty="0"/>
              <a:t>09/02/2021</a:t>
            </a:r>
          </a:p>
        </p:txBody>
      </p:sp>
      <p:sp>
        <p:nvSpPr>
          <p:cNvPr id="4" name="Slide Number Placeholder 3">
            <a:extLst>
              <a:ext uri="{FF2B5EF4-FFF2-40B4-BE49-F238E27FC236}">
                <a16:creationId xmlns:a16="http://schemas.microsoft.com/office/drawing/2014/main" id="{4CBA51EE-BA1F-4CFD-9D15-1C241E0B1BB0}"/>
              </a:ext>
            </a:extLst>
          </p:cNvPr>
          <p:cNvSpPr txBox="1">
            <a:spLocks/>
          </p:cNvSpPr>
          <p:nvPr/>
        </p:nvSpPr>
        <p:spPr>
          <a:xfrm>
            <a:off x="8496300" y="6565738"/>
            <a:ext cx="533400" cy="2206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8</a:t>
            </a:fld>
            <a:endParaRPr lang="en-US" dirty="0"/>
          </a:p>
        </p:txBody>
      </p:sp>
    </p:spTree>
    <p:extLst>
      <p:ext uri="{BB962C8B-B14F-4D97-AF65-F5344CB8AC3E}">
        <p14:creationId xmlns:p14="http://schemas.microsoft.com/office/powerpoint/2010/main" val="743565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TAC Assignment:   Remaining KTCs from Battery Energy Storage Task Force (BESTF)</a:t>
            </a:r>
          </a:p>
        </p:txBody>
      </p:sp>
      <p:sp>
        <p:nvSpPr>
          <p:cNvPr id="3" name="Content Placeholder 2"/>
          <p:cNvSpPr>
            <a:spLocks noGrp="1"/>
          </p:cNvSpPr>
          <p:nvPr>
            <p:ph idx="1"/>
          </p:nvPr>
        </p:nvSpPr>
        <p:spPr/>
        <p:txBody>
          <a:bodyPr>
            <a:normAutofit/>
          </a:bodyPr>
          <a:lstStyle/>
          <a:p>
            <a:r>
              <a:rPr lang="en-US" dirty="0"/>
              <a:t>KTC 15-3 Switchable Resources </a:t>
            </a:r>
          </a:p>
          <a:p>
            <a:r>
              <a:rPr lang="en-US" dirty="0"/>
              <a:t>KTC 15-4 Provisions Associated with Delayed Outages </a:t>
            </a:r>
          </a:p>
          <a:p>
            <a:pPr lvl="1"/>
            <a:r>
              <a:rPr lang="en-US" dirty="0"/>
              <a:t>ERCOT provided a response to the following questions</a:t>
            </a:r>
          </a:p>
          <a:p>
            <a:pPr marL="342900" lvl="1" indent="0">
              <a:buNone/>
            </a:pPr>
            <a:endParaRPr lang="en-US" dirty="0"/>
          </a:p>
        </p:txBody>
      </p:sp>
      <p:sp>
        <p:nvSpPr>
          <p:cNvPr id="4" name="Slide Number Placeholder 3">
            <a:extLst>
              <a:ext uri="{FF2B5EF4-FFF2-40B4-BE49-F238E27FC236}">
                <a16:creationId xmlns:a16="http://schemas.microsoft.com/office/drawing/2014/main" id="{AAB338E8-2CE5-4494-9734-08CC8A35F8A4}"/>
              </a:ext>
            </a:extLst>
          </p:cNvPr>
          <p:cNvSpPr txBox="1">
            <a:spLocks/>
          </p:cNvSpPr>
          <p:nvPr/>
        </p:nvSpPr>
        <p:spPr>
          <a:xfrm>
            <a:off x="8496300" y="6565738"/>
            <a:ext cx="533400" cy="2206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9</a:t>
            </a:fld>
            <a:endParaRPr lang="en-US" dirty="0"/>
          </a:p>
        </p:txBody>
      </p:sp>
    </p:spTree>
    <p:extLst>
      <p:ext uri="{BB962C8B-B14F-4D97-AF65-F5344CB8AC3E}">
        <p14:creationId xmlns:p14="http://schemas.microsoft.com/office/powerpoint/2010/main" val="2386228207"/>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openxmlformats.org/package/2006/metadata/core-properties"/>
    <ds:schemaRef ds:uri="http://purl.org/dc/dcmitype/"/>
    <ds:schemaRef ds:uri="http://purl.org/dc/terms/"/>
    <ds:schemaRef ds:uri="c34af464-7aa1-4edd-9be4-83dffc1cb926"/>
    <ds:schemaRef ds:uri="http://schemas.microsoft.com/office/infopath/2007/PartnerControls"/>
    <ds:schemaRef ds:uri="http://purl.org/dc/elements/1.1/"/>
    <ds:schemaRef ds:uri="http://schemas.microsoft.com/office/2006/documentManagement/typ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13559</TotalTime>
  <Words>1076</Words>
  <Application>Microsoft Office PowerPoint</Application>
  <PresentationFormat>On-screen Show (4:3)</PresentationFormat>
  <Paragraphs>136</Paragraphs>
  <Slides>13</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13</vt:i4>
      </vt:variant>
    </vt:vector>
  </HeadingPairs>
  <TitlesOfParts>
    <vt:vector size="21" baseType="lpstr">
      <vt:lpstr>Arial</vt:lpstr>
      <vt:lpstr>Arial Rounded MT Bold</vt:lpstr>
      <vt:lpstr>Calibri</vt:lpstr>
      <vt:lpstr>Calibri Light</vt:lpstr>
      <vt:lpstr>Times New Roman</vt:lpstr>
      <vt:lpstr>1_Custom Design</vt:lpstr>
      <vt:lpstr>Office Theme</vt:lpstr>
      <vt:lpstr>1_Office Theme</vt:lpstr>
      <vt:lpstr>PowerPoint Presentation</vt:lpstr>
      <vt:lpstr>Outline </vt:lpstr>
      <vt:lpstr>3 KTCs Assigned by TAC to WMS/WMWG </vt:lpstr>
      <vt:lpstr>KTC 15-3 Switchable Resources</vt:lpstr>
      <vt:lpstr>KTC 15-4 Provisions Associated with Delayed Outages</vt:lpstr>
      <vt:lpstr>Proposed Next Steps</vt:lpstr>
      <vt:lpstr>Appendix</vt:lpstr>
      <vt:lpstr>Operations Working Group </vt:lpstr>
      <vt:lpstr>TAC Assignment:   Remaining KTCs from Battery Energy Storage Task Force (BESTF)</vt:lpstr>
      <vt:lpstr>KTC 15-3 Switchable Resources</vt:lpstr>
      <vt:lpstr>KTC 15-3 Switchable Resources</vt:lpstr>
      <vt:lpstr>KTC 15-3 Switchable Resources</vt:lpstr>
      <vt:lpstr>KTC 15-4 Provisions Associated with Delayed Outages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kragsdale</cp:lastModifiedBy>
  <cp:revision>430</cp:revision>
  <cp:lastPrinted>2019-10-21T19:26:36Z</cp:lastPrinted>
  <dcterms:created xsi:type="dcterms:W3CDTF">2016-01-21T15:20:31Z</dcterms:created>
  <dcterms:modified xsi:type="dcterms:W3CDTF">2021-09-17T14:12:03Z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