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9"/>
  </p:notesMasterIdLst>
  <p:handoutMasterIdLst>
    <p:handoutMasterId r:id="rId30"/>
  </p:handoutMasterIdLst>
  <p:sldIdLst>
    <p:sldId id="260" r:id="rId7"/>
    <p:sldId id="330" r:id="rId8"/>
    <p:sldId id="338" r:id="rId9"/>
    <p:sldId id="337" r:id="rId10"/>
    <p:sldId id="348" r:id="rId11"/>
    <p:sldId id="305" r:id="rId12"/>
    <p:sldId id="314" r:id="rId13"/>
    <p:sldId id="295" r:id="rId14"/>
    <p:sldId id="347" r:id="rId15"/>
    <p:sldId id="341" r:id="rId16"/>
    <p:sldId id="342" r:id="rId17"/>
    <p:sldId id="343" r:id="rId18"/>
    <p:sldId id="344" r:id="rId19"/>
    <p:sldId id="345" r:id="rId20"/>
    <p:sldId id="346" r:id="rId21"/>
    <p:sldId id="261" r:id="rId22"/>
    <p:sldId id="328" r:id="rId23"/>
    <p:sldId id="329" r:id="rId24"/>
    <p:sldId id="327" r:id="rId25"/>
    <p:sldId id="324" r:id="rId26"/>
    <p:sldId id="340" r:id="rId27"/>
    <p:sldId id="322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18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49" autoAdjust="0"/>
    <p:restoredTop sz="94118" autoAdjust="0"/>
  </p:normalViewPr>
  <p:slideViewPr>
    <p:cSldViewPr showGuides="1">
      <p:cViewPr varScale="1">
        <p:scale>
          <a:sx n="122" d="100"/>
          <a:sy n="122" d="100"/>
        </p:scale>
        <p:origin x="105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51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383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62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6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743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337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3988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06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72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Spoorthy Papudesi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September 21, 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Settlements July 2020 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July 202</a:t>
            </a:r>
            <a:r>
              <a:rPr lang="en-US" sz="1800" dirty="0"/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396943"/>
            <a:ext cx="55199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generally exceeds invoice exposure</a:t>
            </a:r>
          </a:p>
          <a:p>
            <a:r>
              <a:rPr lang="en-US" sz="1200" dirty="0">
                <a:solidFill>
                  <a:srgbClr val="5B6770"/>
                </a:solidFill>
              </a:rPr>
              <a:t>*During the 2021 winter event, invoice exposure was slightly higher than TPEA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583A06-AD09-4982-AEC5-DCAE66AD65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524000"/>
            <a:ext cx="6431837" cy="3212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38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Settlements July 2020 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July 202</a:t>
            </a:r>
            <a:r>
              <a:rPr lang="en-US" sz="1800" dirty="0"/>
              <a:t>1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5029200"/>
            <a:ext cx="50085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*During the 2021 winter event, invoice exposure was higher than TPEA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*TPEA adjusted to exclude short pay amounts eliminating data skew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D06622-B084-42F9-BBD8-96FED621F3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994" y="990600"/>
            <a:ext cx="7706012" cy="3724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403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Settlements July 2020 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July 202</a:t>
            </a:r>
            <a:r>
              <a:rPr lang="en-US" sz="1800" dirty="0"/>
              <a:t>1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398568"/>
            <a:ext cx="57786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closely approximates invoice exposure except during the winter 2021 event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*TPEA adjusted to exclude short pay amounts eliminating data skew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0949A2-48B6-46F2-81CC-8ABCDA243C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005" y="1066800"/>
            <a:ext cx="8096190" cy="3889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54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Settlements July 2020 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July 202</a:t>
            </a:r>
            <a:r>
              <a:rPr lang="en-US" sz="1800" dirty="0"/>
              <a:t>1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2835" y="5213265"/>
            <a:ext cx="5581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generally exceeds invoice exposure except during the 2021 winter event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1937E7-2058-4735-8ED3-0CC85CD4DC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990600"/>
            <a:ext cx="7407282" cy="371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82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Coverage of Settlements July 2020 </a:t>
            </a:r>
            <a:r>
              <a:rPr lang="en-US" sz="16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>
                <a:cs typeface="Times New Roman" panose="02020603050405020304" pitchFamily="18" charset="0"/>
              </a:rPr>
              <a:t>July 202</a:t>
            </a:r>
            <a:r>
              <a:rPr lang="en-US" sz="1600" dirty="0"/>
              <a:t>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3221" y="4886446"/>
            <a:ext cx="3392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*TPES mostly exceeds actual/invoice exposure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7B4B583-0461-4887-99CE-3B1FEBF436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143000"/>
            <a:ext cx="6962235" cy="3371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89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Coverage of Settlements July 2020 </a:t>
            </a:r>
            <a:r>
              <a:rPr lang="en-US" sz="16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>
                <a:cs typeface="Times New Roman" panose="02020603050405020304" pitchFamily="18" charset="0"/>
              </a:rPr>
              <a:t>July 202</a:t>
            </a:r>
            <a:r>
              <a:rPr lang="en-US" sz="1600" dirty="0"/>
              <a:t>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410200"/>
            <a:ext cx="6230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closely approximates actual/invoice exposure except during the 2021 winter event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*TPEA adjusted to exclude short pay amounts eliminating data skew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10ADB6-3F7E-44C9-B439-5B36820B3E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066800"/>
            <a:ext cx="8126672" cy="3956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53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Appendix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Distribution by Market Segment*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6700" y="5715000"/>
            <a:ext cx="83439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 Excess collateral doesn’t include Unsecured Credit Limit and is defined as Collateral in excess of TPE</a:t>
            </a:r>
          </a:p>
        </p:txBody>
      </p:sp>
      <p:sp>
        <p:nvSpPr>
          <p:cNvPr id="8" name="Rectangle 7"/>
          <p:cNvSpPr/>
          <p:nvPr/>
        </p:nvSpPr>
        <p:spPr>
          <a:xfrm>
            <a:off x="259080" y="5991999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  <a:p>
            <a:pPr>
              <a:spcAft>
                <a:spcPts val="600"/>
              </a:spcAft>
            </a:pP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5F16116-D1A3-4073-ABC7-42E0F86D2E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524000"/>
            <a:ext cx="7381875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075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Distribution by Rating Group*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B9815A5-5BA3-4935-B19C-4BFCC10210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162" y="1447800"/>
            <a:ext cx="7381875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526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TPE by Rating and Category*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FAAEE5A-007F-442B-81EC-8D32A6ADFC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240234"/>
            <a:ext cx="8458200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148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latin typeface="+mn-lt"/>
                <a:cs typeface="Times New Roman" panose="02020603050405020304" pitchFamily="18" charset="0"/>
              </a:rPr>
              <a:t>Monthly Highlights July</a:t>
            </a:r>
            <a:r>
              <a:rPr lang="en-US" sz="1800" dirty="0">
                <a:cs typeface="Times New Roman" panose="02020603050405020304" pitchFamily="18" charset="0"/>
              </a:rPr>
              <a:t> 2021 – August </a:t>
            </a:r>
            <a:r>
              <a:rPr lang="en-US" sz="1800" dirty="0">
                <a:latin typeface="+mn-lt"/>
                <a:cs typeface="Times New Roman" panose="02020603050405020304" pitchFamily="18" charset="0"/>
              </a:rPr>
              <a:t>2021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5182"/>
            <a:ext cx="85344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TPE increased from $ 704.3 million in July to $ 751.8 million in August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TPE increased mainly due to</a:t>
            </a:r>
          </a:p>
          <a:p>
            <a:pPr lvl="2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Settlement disputes for ODs February 14, 2021, and February 15, 2021, included in RTM True-Up statements</a:t>
            </a:r>
          </a:p>
          <a:p>
            <a:pPr lvl="2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Includes active short pay entities </a:t>
            </a: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decreased from $2,081.8 million to $1,917.1 million 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The decrease in Discretionary Collateral is largely due to increase in CRR Locked ACL and TPE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</a:p>
          <a:p>
            <a:pPr marL="0" indent="0">
              <a:spcAft>
                <a:spcPts val="600"/>
              </a:spcAft>
              <a:buNone/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Excess Collateral by Rating and Category*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8180" y="5791200"/>
            <a:ext cx="83439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*Excess collateral doesn’t include Unsecured Credit Limit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  <a:p>
            <a:endParaRPr lang="en-US" sz="1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D81727-8CC7-4FD4-8D68-5C444C0830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883" y="1143000"/>
            <a:ext cx="8353425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8317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Coverage of Settlements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534400" cy="5181600"/>
          </a:xfrm>
        </p:spPr>
        <p:txBody>
          <a:bodyPr/>
          <a:lstStyle/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B6770"/>
                </a:solidFill>
              </a:rPr>
              <a:t>TPEA covers Settlement/Invoice exposure and estimated Real-Time and Day- Ahead completed but not settled activity (RTLCNS and UDAA)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B6770"/>
                </a:solidFill>
              </a:rPr>
              <a:t>The analysis was performed for the period, July 2020 -</a:t>
            </a:r>
            <a:r>
              <a:rPr lang="en-US" sz="1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>
                <a:solidFill>
                  <a:srgbClr val="5B6770"/>
                </a:solidFill>
              </a:rPr>
              <a:t>July 2021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B6770"/>
                </a:solidFill>
              </a:rPr>
              <a:t>Only Settlement invoices due to ERCOT are considered in the calculation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B6770"/>
                </a:solidFill>
              </a:rPr>
              <a:t>M1 values as of May 28th, 2020, were used for the period Feb 2020- May 2020 and M1 values effective as of each day were used since Jun 2020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400" dirty="0">
              <a:solidFill>
                <a:srgbClr val="5B6770"/>
              </a:solidFill>
            </a:endParaRPr>
          </a:p>
          <a:p>
            <a:pPr marL="457200" lvl="1" indent="0" algn="just">
              <a:spcAft>
                <a:spcPts val="600"/>
              </a:spcAft>
              <a:buNone/>
            </a:pPr>
            <a:r>
              <a:rPr lang="en-US" sz="1400" b="1" u="sng" dirty="0">
                <a:solidFill>
                  <a:srgbClr val="5B6770"/>
                </a:solidFill>
              </a:rPr>
              <a:t>Example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B6770"/>
                </a:solidFill>
              </a:rPr>
              <a:t>For business date 2/1/2020, if a Counter-Party has M1 value of 20, then all the charge invoices till 2/21/2020 including RTLCNS and UDAA as of 2/1/2020 is summed up to arrive at “Invoice Exposure”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marL="457200" lvl="1" indent="0" algn="just">
              <a:spcAft>
                <a:spcPts val="600"/>
              </a:spcAft>
              <a:buNone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1343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and Forward Adjustment Factors August 2020 - August 2021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 adjusted to exclude short pay amounts eliminating data skew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AE4ED7-28D4-4479-BAB0-BE3205D333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219200"/>
            <a:ext cx="7212193" cy="352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TPE/Real-Time &amp; Day-Ahead Daily Average Settlement Point Prices for HB_NORTH August 2020 - August 2021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58A401-A0E4-41C9-AE05-46531282EF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086" y="1295400"/>
            <a:ext cx="7328027" cy="3438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TPE/Real-Time &amp; Day-Ahead Daily Average Settlement Point Prices for HB_NORTH July 2021- August 2021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14A8958-C0D9-4308-929E-A75C0A0B3B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395" y="1143001"/>
            <a:ext cx="798492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248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Available Credit by Type Compared to Total Potential Exposure (TPE) </a:t>
            </a:r>
            <a:r>
              <a:rPr lang="en-US" sz="1600" dirty="0">
                <a:cs typeface="Times New Roman" panose="02020603050405020304" pitchFamily="18" charset="0"/>
              </a:rPr>
              <a:t>Aug 2020- Aug 2021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04825" y="5319157"/>
            <a:ext cx="8334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Numbers are as of month-end except for Max TPE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Max TPE is the highest TPE for the corresponding month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 less Defaulted Amounts: TPE – Short-Paid Invoices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AD286A-A9F4-4471-9639-4DB6331D89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258917"/>
            <a:ext cx="8229600" cy="346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July 2021 - August 2021</a:t>
            </a:r>
            <a:endParaRPr lang="en-US" sz="1800" b="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7700" y="5410200"/>
            <a:ext cx="7924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doesn’t include Unsecured Credit Limit or parent guarantees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  <a:p>
            <a:endParaRPr lang="en-US" sz="1400" dirty="0"/>
          </a:p>
          <a:p>
            <a:endParaRPr lang="en-US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A64559-12D1-4259-9E10-80EAE3BF03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143000"/>
            <a:ext cx="7407282" cy="357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and Discretionary Collateral by Market Segment- Aug 2021*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4860" y="894535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Load and Generation entities accounted for the largest portion of discretionary collateral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*Discretionary collateral doesn’t include Unsecured Credit Limit or parent guarantees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D250A6-D642-43BC-8093-E747EFECCA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860" y="1261999"/>
            <a:ext cx="7470999" cy="4451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by Market Segment August 2019- August 2021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32D506-F3F5-48BB-A107-18771DE3CF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229" y="1052424"/>
            <a:ext cx="8519542" cy="4150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9408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www.w3.org/XML/1998/namespace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135518</TotalTime>
  <Words>764</Words>
  <Application>Microsoft Office PowerPoint</Application>
  <PresentationFormat>On-screen Show (4:3)</PresentationFormat>
  <Paragraphs>122</Paragraphs>
  <Slides>22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Monthly Highlights July 2021 – August 2021</vt:lpstr>
      <vt:lpstr>TPE and Forward Adjustment Factors August 2020 - August 2021</vt:lpstr>
      <vt:lpstr>TPE/Real-Time &amp; Day-Ahead Daily Average Settlement Point Prices for HB_NORTH August 2020 - August 2021</vt:lpstr>
      <vt:lpstr>TPE/Real-Time &amp; Day-Ahead Daily Average Settlement Point Prices for HB_NORTH July 2021- August 2021</vt:lpstr>
      <vt:lpstr>Available Credit by Type Compared to Total Potential Exposure (TPE) Aug 2020- Aug 2021</vt:lpstr>
      <vt:lpstr>Discretionary Collateral July 2021 - August 2021</vt:lpstr>
      <vt:lpstr>TPE and Discretionary Collateral by Market Segment- Aug 2021*</vt:lpstr>
      <vt:lpstr>Discretionary Collateral by Market Segment August 2019- August 2021</vt:lpstr>
      <vt:lpstr>TPE Coverage of Settlements July 2020 – July 2021</vt:lpstr>
      <vt:lpstr>TPE Coverage of Settlements July 2020 – July 2021</vt:lpstr>
      <vt:lpstr>TPE Coverage of Settlements July 2020 – July 2021</vt:lpstr>
      <vt:lpstr>TPE Coverage of Settlements July 2020 – July 2021</vt:lpstr>
      <vt:lpstr>TPE Coverage of Settlements July 2020 – July 2021</vt:lpstr>
      <vt:lpstr>TPE Coverage of Settlements July 2020 – July 2021</vt:lpstr>
      <vt:lpstr>PowerPoint Presentation</vt:lpstr>
      <vt:lpstr>Summary of Distribution by Market Segment*</vt:lpstr>
      <vt:lpstr>Summary of Distribution by Rating Group* </vt:lpstr>
      <vt:lpstr>Distribution of TPE by Rating and Category*</vt:lpstr>
      <vt:lpstr>Distribution of Excess Collateral by Rating and Category*</vt:lpstr>
      <vt:lpstr>TPE Coverage of Settlements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826</cp:revision>
  <cp:lastPrinted>2019-06-18T19:02:16Z</cp:lastPrinted>
  <dcterms:created xsi:type="dcterms:W3CDTF">2016-01-21T15:20:31Z</dcterms:created>
  <dcterms:modified xsi:type="dcterms:W3CDTF">2021-09-20T18:18:10Z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