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330" r:id="rId8"/>
    <p:sldId id="338" r:id="rId9"/>
    <p:sldId id="337" r:id="rId10"/>
    <p:sldId id="348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261" r:id="rId22"/>
    <p:sldId id="328" r:id="rId23"/>
    <p:sldId id="329" r:id="rId24"/>
    <p:sldId id="327" r:id="rId25"/>
    <p:sldId id="324" r:id="rId26"/>
    <p:sldId id="340" r:id="rId27"/>
    <p:sldId id="322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118" autoAdjust="0"/>
  </p:normalViewPr>
  <p:slideViewPr>
    <p:cSldViewPr showGuides="1">
      <p:cViewPr varScale="1">
        <p:scale>
          <a:sx n="122" d="100"/>
          <a:sy n="122" d="100"/>
        </p:scale>
        <p:origin x="10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September 21,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July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5519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r>
              <a:rPr lang="en-US" sz="1200" dirty="0">
                <a:solidFill>
                  <a:srgbClr val="5B6770"/>
                </a:solidFill>
              </a:rPr>
              <a:t>*During the 2021 winter event, invoice exposure was slightly higher than TPEA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583A06-AD09-4982-AEC5-DCAE66AD6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524000"/>
            <a:ext cx="6431837" cy="321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50085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*During the 2021 winter event, invoice exposure was higher than TPEA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amounts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D06622-B084-42F9-BBD8-96FED621F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994" y="990600"/>
            <a:ext cx="7706012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577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invoice exposure except during the winter 2021 event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amounts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0949A2-48B6-46F2-81CC-8ABCDA243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05" y="1066800"/>
            <a:ext cx="8096190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July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558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 except during the 2021 winter event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1937E7-2058-4735-8ED3-0CC85CD4D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7407282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July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392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mostly exceeds actual/invoice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B4B583-0461-4887-99CE-3B1FEBF43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3000"/>
            <a:ext cx="6962235" cy="337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July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July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23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 except during the 2021 winter event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amounts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10ADB6-3F7E-44C9-B439-5B36820B3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8126672" cy="39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F16116-D1A3-4073-ABC7-42E0F86D2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9815A5-5BA3-4935-B19C-4BFCC1021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" y="1447800"/>
            <a:ext cx="73818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AAEE5A-007F-442B-81EC-8D32A6ADF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40234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July</a:t>
            </a:r>
            <a:r>
              <a:rPr lang="en-US" sz="1800" dirty="0">
                <a:cs typeface="Times New Roman" panose="02020603050405020304" pitchFamily="18" charset="0"/>
              </a:rPr>
              <a:t> 2021 – August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$ 704.3 million in July to $ 751.8 million in August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Settlement disputes for ODs February 14, 2021, and February 15, 2021, included in RTM True-Up statements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Includes active short pay entities 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$2,081.8 million to $1,917.1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increase in CRR Locked ACL and TPE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D81727-8CC7-4FD4-8D68-5C444C083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83" y="1143000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July 2020 -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July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M1 values as of May 28th, 2020,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5B6770"/>
              </a:solidFill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August 2020 - August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amounts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AE4ED7-28D4-4479-BAB0-BE3205D33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212193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August 2020 - August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58A401-A0E4-41C9-AE05-46531282E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086" y="1295400"/>
            <a:ext cx="7328027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July 2021- August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4A8958-C0D9-4308-929E-A75C0A0B3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95" y="1143001"/>
            <a:ext cx="798492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Aug 2020- Aug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AD286A-A9F4-4471-9639-4DB6331D8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58917"/>
            <a:ext cx="8229600" cy="3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July 2021 - August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64559-12D1-4259-9E10-80EAE3BF0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3000"/>
            <a:ext cx="7407282" cy="357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Aug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D250A6-D642-43BC-8093-E747EFECC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60" y="1261999"/>
            <a:ext cx="7470999" cy="445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August 2019- August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32D506-F3F5-48BB-A107-18771DE3C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29" y="1052424"/>
            <a:ext cx="8519542" cy="415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135518</TotalTime>
  <Words>764</Words>
  <Application>Microsoft Office PowerPoint</Application>
  <PresentationFormat>On-screen Show (4:3)</PresentationFormat>
  <Paragraphs>122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July 2021 – August 2021</vt:lpstr>
      <vt:lpstr>TPE and Forward Adjustment Factors August 2020 - August 2021</vt:lpstr>
      <vt:lpstr>TPE/Real-Time &amp; Day-Ahead Daily Average Settlement Point Prices for HB_NORTH August 2020 - August 2021</vt:lpstr>
      <vt:lpstr>TPE/Real-Time &amp; Day-Ahead Daily Average Settlement Point Prices for HB_NORTH July 2021- August 2021</vt:lpstr>
      <vt:lpstr>Available Credit by Type Compared to Total Potential Exposure (TPE) Aug 2020- Aug 2021</vt:lpstr>
      <vt:lpstr>Discretionary Collateral July 2021 - August 2021</vt:lpstr>
      <vt:lpstr>TPE and Discretionary Collateral by Market Segment- Aug 2021*</vt:lpstr>
      <vt:lpstr>Discretionary Collateral by Market Segment August 2019- August 2021</vt:lpstr>
      <vt:lpstr>TPE Coverage of Settlements July 2020 – July 2021</vt:lpstr>
      <vt:lpstr>TPE Coverage of Settlements July 2020 – July 2021</vt:lpstr>
      <vt:lpstr>TPE Coverage of Settlements July 2020 – July 2021</vt:lpstr>
      <vt:lpstr>TPE Coverage of Settlements July 2020 – July 2021</vt:lpstr>
      <vt:lpstr>TPE Coverage of Settlements July 2020 – July 2021</vt:lpstr>
      <vt:lpstr>TPE Coverage of Settlements July 2020 – July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826</cp:revision>
  <cp:lastPrinted>2019-06-18T19:02:16Z</cp:lastPrinted>
  <dcterms:created xsi:type="dcterms:W3CDTF">2016-01-21T15:20:31Z</dcterms:created>
  <dcterms:modified xsi:type="dcterms:W3CDTF">2021-09-20T18:18:10Z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