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6F479C8-691E-4F6C-B69A-76A040BE3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7663486-5324-4081-A687-F1FF6E2F0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298448"/>
            <a:ext cx="6452928" cy="3255264"/>
          </a:xfrm>
        </p:spPr>
        <p:txBody>
          <a:bodyPr>
            <a:normAutofit/>
          </a:bodyPr>
          <a:lstStyle/>
          <a:p>
            <a:pPr defTabSz="457200"/>
            <a: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latin typeface="Daytona" panose="020B0604030500040204" pitchFamily="34" charset="0"/>
              </a:rPr>
              <a:t>September 14, 2021</a:t>
            </a:r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7" r="16894" b="3"/>
          <a:stretch/>
        </p:blipFill>
        <p:spPr bwMode="auto">
          <a:xfrm>
            <a:off x="8037574" y="759599"/>
            <a:ext cx="345824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61F75DF-F91D-46F9-83E6-D08FCCF80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 lnSpcReduction="10000"/>
          </a:bodyPr>
          <a:lstStyle/>
          <a:p>
            <a:r>
              <a:rPr lang="en-US" sz="2800" dirty="0">
                <a:latin typeface="Daytona" panose="020B0604030500040204" pitchFamily="34" charset="0"/>
              </a:rPr>
              <a:t>For RMS Consideration</a:t>
            </a:r>
          </a:p>
          <a:p>
            <a:pPr lvl="1"/>
            <a:r>
              <a:rPr lang="en-US" sz="2600" dirty="0">
                <a:latin typeface="Daytona" panose="020B0604030500040204" pitchFamily="34" charset="0"/>
              </a:rPr>
              <a:t>2022 Flight Schedule</a:t>
            </a:r>
          </a:p>
          <a:p>
            <a:pPr lvl="1"/>
            <a:r>
              <a:rPr lang="en-US" sz="2600" dirty="0">
                <a:latin typeface="Daytona" panose="020B0604030500040204" pitchFamily="34" charset="0"/>
              </a:rPr>
              <a:t>RMGRR ERCOT Responsibilities During the Mass Transition</a:t>
            </a:r>
          </a:p>
          <a:p>
            <a:pPr lvl="1"/>
            <a:r>
              <a:rPr lang="en-US" sz="2200" dirty="0">
                <a:latin typeface="Daytona" panose="020B0604030500040204" pitchFamily="34" charset="0"/>
              </a:rPr>
              <a:t>NPRR</a:t>
            </a:r>
            <a:r>
              <a:rPr lang="en-US" sz="2100" dirty="0">
                <a:latin typeface="Daytona" panose="020B0604030500040204" pitchFamily="34" charset="0"/>
              </a:rPr>
              <a:t>: Texas SET V5.0  Changes</a:t>
            </a:r>
          </a:p>
          <a:p>
            <a:r>
              <a:rPr lang="en-US" sz="2800" dirty="0">
                <a:latin typeface="Daytona" panose="020B0604030500040204" pitchFamily="34" charset="0"/>
              </a:rPr>
              <a:t>Flight Testing Update</a:t>
            </a:r>
          </a:p>
          <a:p>
            <a:r>
              <a:rPr lang="en-US" sz="2800" dirty="0">
                <a:latin typeface="Daytona" panose="020B0604030500040204" pitchFamily="34" charset="0"/>
              </a:rPr>
              <a:t>RECTF</a:t>
            </a:r>
          </a:p>
          <a:p>
            <a:pPr lvl="1"/>
            <a:r>
              <a:rPr lang="en-US" sz="2600" dirty="0">
                <a:latin typeface="Daytona" panose="020B0604030500040204" pitchFamily="34" charset="0"/>
              </a:rPr>
              <a:t>CBCI File Discussion</a:t>
            </a:r>
          </a:p>
          <a:p>
            <a:pPr lvl="1"/>
            <a:r>
              <a:rPr lang="en-US" sz="2600" dirty="0">
                <a:latin typeface="Daytona" panose="020B0604030500040204" pitchFamily="34" charset="0"/>
              </a:rPr>
              <a:t>Data in Drop Transactions Discussion</a:t>
            </a:r>
          </a:p>
          <a:p>
            <a:r>
              <a:rPr lang="en-US" sz="2800" dirty="0">
                <a:latin typeface="Daytona" panose="020B0604030500040204" pitchFamily="34" charset="0"/>
              </a:rPr>
              <a:t>TEXAS SET 5.0 Enhancement Matrix</a:t>
            </a:r>
          </a:p>
          <a:p>
            <a:pPr lvl="1"/>
            <a:r>
              <a:rPr lang="en-US" sz="2200" dirty="0">
                <a:latin typeface="Daytona" panose="020B0604030500040204" pitchFamily="34" charset="0"/>
              </a:rPr>
              <a:t>RMGRR 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For RMS Consideration next month</a:t>
            </a:r>
          </a:p>
          <a:p>
            <a:pPr lvl="3"/>
            <a:endParaRPr lang="en-US" sz="1800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49411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Timeline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Meeting: </a:t>
            </a:r>
            <a:r>
              <a:rPr lang="en-US" sz="2800" dirty="0">
                <a:latin typeface="Daytona" panose="020B0604030500040204" pitchFamily="34" charset="0"/>
              </a:rPr>
              <a:t>September 23</a:t>
            </a:r>
            <a:r>
              <a:rPr lang="en-US" sz="2800" baseline="30000" dirty="0">
                <a:latin typeface="Daytona" panose="020B0604030500040204" pitchFamily="34" charset="0"/>
              </a:rPr>
              <a:t>rd</a:t>
            </a:r>
            <a:r>
              <a:rPr lang="en-US" sz="2800" dirty="0">
                <a:latin typeface="Daytona" panose="020B0604030500040204" pitchFamily="34" charset="0"/>
              </a:rPr>
              <a:t>, 2021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5D5A605-9649-4AE4-88ED-ABBAB4905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648167"/>
              </p:ext>
            </p:extLst>
          </p:nvPr>
        </p:nvGraphicFramePr>
        <p:xfrm>
          <a:off x="4061684" y="1327386"/>
          <a:ext cx="7640958" cy="2389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4849">
                  <a:extLst>
                    <a:ext uri="{9D8B030D-6E8A-4147-A177-3AD203B41FA5}">
                      <a16:colId xmlns:a16="http://schemas.microsoft.com/office/drawing/2014/main" val="2983432315"/>
                    </a:ext>
                  </a:extLst>
                </a:gridCol>
                <a:gridCol w="825148">
                  <a:extLst>
                    <a:ext uri="{9D8B030D-6E8A-4147-A177-3AD203B41FA5}">
                      <a16:colId xmlns:a16="http://schemas.microsoft.com/office/drawing/2014/main" val="4258225993"/>
                    </a:ext>
                  </a:extLst>
                </a:gridCol>
                <a:gridCol w="858535">
                  <a:extLst>
                    <a:ext uri="{9D8B030D-6E8A-4147-A177-3AD203B41FA5}">
                      <a16:colId xmlns:a16="http://schemas.microsoft.com/office/drawing/2014/main" val="1247986149"/>
                    </a:ext>
                  </a:extLst>
                </a:gridCol>
                <a:gridCol w="944388">
                  <a:extLst>
                    <a:ext uri="{9D8B030D-6E8A-4147-A177-3AD203B41FA5}">
                      <a16:colId xmlns:a16="http://schemas.microsoft.com/office/drawing/2014/main" val="311449994"/>
                    </a:ext>
                  </a:extLst>
                </a:gridCol>
                <a:gridCol w="901461">
                  <a:extLst>
                    <a:ext uri="{9D8B030D-6E8A-4147-A177-3AD203B41FA5}">
                      <a16:colId xmlns:a16="http://schemas.microsoft.com/office/drawing/2014/main" val="1183776772"/>
                    </a:ext>
                  </a:extLst>
                </a:gridCol>
                <a:gridCol w="643900">
                  <a:extLst>
                    <a:ext uri="{9D8B030D-6E8A-4147-A177-3AD203B41FA5}">
                      <a16:colId xmlns:a16="http://schemas.microsoft.com/office/drawing/2014/main" val="3644490819"/>
                    </a:ext>
                  </a:extLst>
                </a:gridCol>
                <a:gridCol w="686828">
                  <a:extLst>
                    <a:ext uri="{9D8B030D-6E8A-4147-A177-3AD203B41FA5}">
                      <a16:colId xmlns:a16="http://schemas.microsoft.com/office/drawing/2014/main" val="2364544707"/>
                    </a:ext>
                  </a:extLst>
                </a:gridCol>
                <a:gridCol w="944388">
                  <a:extLst>
                    <a:ext uri="{9D8B030D-6E8A-4147-A177-3AD203B41FA5}">
                      <a16:colId xmlns:a16="http://schemas.microsoft.com/office/drawing/2014/main" val="2496553418"/>
                    </a:ext>
                  </a:extLst>
                </a:gridCol>
                <a:gridCol w="901461">
                  <a:extLst>
                    <a:ext uri="{9D8B030D-6E8A-4147-A177-3AD203B41FA5}">
                      <a16:colId xmlns:a16="http://schemas.microsoft.com/office/drawing/2014/main" val="4158020337"/>
                    </a:ext>
                  </a:extLst>
                </a:gridCol>
              </a:tblGrid>
              <a:tr h="254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September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Posting Deadline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October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3138002302"/>
                  </a:ext>
                </a:extLst>
              </a:tr>
              <a:tr h="2674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RMS (9/14)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RMS (10/5)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PRS (10/14)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RMS (11/2)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PRS (11/10)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TAC (11/17)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Board (12/14)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1851559485"/>
                  </a:ext>
                </a:extLst>
              </a:tr>
              <a:tr h="7168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RMGRR  -</a:t>
                      </a:r>
                      <a:r>
                        <a:rPr lang="en-US" sz="1050">
                          <a:effectLst/>
                        </a:rPr>
                        <a:t>Texas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9/20 (Monday)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  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Endorse /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Revision  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Request*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Revision Request*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2737296085"/>
                  </a:ext>
                </a:extLst>
              </a:tr>
              <a:tr h="4743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NPRR  -</a:t>
                      </a:r>
                      <a:r>
                        <a:rPr lang="en-US" sz="1050">
                          <a:effectLst/>
                        </a:rPr>
                        <a:t>Texas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Filing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9/29 (Wednesday)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Endorse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2957963572"/>
                  </a:ext>
                </a:extLst>
              </a:tr>
              <a:tr h="4743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SCR  -</a:t>
                      </a:r>
                      <a:r>
                        <a:rPr lang="en-US" sz="1050" dirty="0">
                          <a:effectLst/>
                        </a:rPr>
                        <a:t>TDTMS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Filing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9/29 (Wednesday)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Approve 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Endorse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Vote to Approve  </a:t>
                      </a:r>
                      <a:b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145130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98176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12780</TotalTime>
  <Words>221</Words>
  <Application>Microsoft Office PowerPoint</Application>
  <PresentationFormat>Widescreen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Corbel</vt:lpstr>
      <vt:lpstr>Daytona</vt:lpstr>
      <vt:lpstr>Wingdings 2</vt:lpstr>
      <vt:lpstr>Frame</vt:lpstr>
      <vt:lpstr>TEXAS SET UPDATE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Patrick, Kyle</cp:lastModifiedBy>
  <cp:revision>50</cp:revision>
  <dcterms:created xsi:type="dcterms:W3CDTF">2021-02-01T17:41:14Z</dcterms:created>
  <dcterms:modified xsi:type="dcterms:W3CDTF">2021-09-10T19:46:40Z</dcterms:modified>
</cp:coreProperties>
</file>