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4"/>
  </p:notesMasterIdLst>
  <p:handoutMasterIdLst>
    <p:handoutMasterId r:id="rId15"/>
  </p:handoutMasterIdLst>
  <p:sldIdLst>
    <p:sldId id="260" r:id="rId7"/>
    <p:sldId id="282" r:id="rId8"/>
    <p:sldId id="283" r:id="rId9"/>
    <p:sldId id="333" r:id="rId10"/>
    <p:sldId id="338" r:id="rId11"/>
    <p:sldId id="330" r:id="rId12"/>
    <p:sldId id="337" r:id="rId13"/>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AA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146" autoAdjust="0"/>
    <p:restoredTop sz="95417" autoAdjust="0"/>
  </p:normalViewPr>
  <p:slideViewPr>
    <p:cSldViewPr showGuides="1">
      <p:cViewPr varScale="1">
        <p:scale>
          <a:sx n="109" d="100"/>
          <a:sy n="109" d="100"/>
        </p:scale>
        <p:origin x="1704" y="96"/>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handoutMaster" Target="handoutMasters/handoutMaster1.xml"/><Relationship Id="rId10" Type="http://schemas.openxmlformats.org/officeDocument/2006/relationships/slide" Target="slides/slide4.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9\RENA_June_2021.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9\RENA_June_2021.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9\RENA_June_2021.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9\062021_crrba_plot.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cot.com\Business\MarketOperationsSupport\jchen\Study\CMWG\2021_09\062021_crrba_plo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b="1"/>
              <a:t>Monthly RENA</a:t>
            </a:r>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Monthly!$Q$2</c:f>
              <c:strCache>
                <c:ptCount val="1"/>
                <c:pt idx="0">
                  <c:v>RENA</c:v>
                </c:pt>
              </c:strCache>
            </c:strRef>
          </c:tx>
          <c:spPr>
            <a:solidFill>
              <a:schemeClr val="accent1"/>
            </a:solidFill>
            <a:ln>
              <a:noFill/>
            </a:ln>
            <a:effectLst/>
          </c:spPr>
          <c:invertIfNegative val="0"/>
          <c:dPt>
            <c:idx val="23"/>
            <c:invertIfNegative val="0"/>
            <c:bubble3D val="0"/>
            <c:spPr>
              <a:solidFill>
                <a:schemeClr val="accent1"/>
              </a:solidFill>
              <a:ln>
                <a:noFill/>
              </a:ln>
              <a:effectLst/>
            </c:spPr>
            <c:extLst>
              <c:ext xmlns:c16="http://schemas.microsoft.com/office/drawing/2014/chart" uri="{C3380CC4-5D6E-409C-BE32-E72D297353CC}">
                <c16:uniqueId val="{00000001-087F-4818-AF7F-D3DEB2D4BC83}"/>
              </c:ext>
            </c:extLst>
          </c:dPt>
          <c:dPt>
            <c:idx val="24"/>
            <c:invertIfNegative val="0"/>
            <c:bubble3D val="0"/>
            <c:spPr>
              <a:solidFill>
                <a:schemeClr val="accent2"/>
              </a:solidFill>
              <a:ln>
                <a:noFill/>
              </a:ln>
              <a:effectLst/>
            </c:spPr>
            <c:extLst>
              <c:ext xmlns:c16="http://schemas.microsoft.com/office/drawing/2014/chart" uri="{C3380CC4-5D6E-409C-BE32-E72D297353CC}">
                <c16:uniqueId val="{00000003-087F-4818-AF7F-D3DEB2D4BC83}"/>
              </c:ext>
            </c:extLst>
          </c:dPt>
          <c:cat>
            <c:strRef>
              <c:f>Monthly!$P$3:$P$27</c:f>
              <c:strCache>
                <c:ptCount val="25"/>
                <c:pt idx="0">
                  <c:v>2019_6</c:v>
                </c:pt>
                <c:pt idx="1">
                  <c:v>2019_7</c:v>
                </c:pt>
                <c:pt idx="2">
                  <c:v>2019_8</c:v>
                </c:pt>
                <c:pt idx="3">
                  <c:v>2019_9</c:v>
                </c:pt>
                <c:pt idx="4">
                  <c:v>2019_10</c:v>
                </c:pt>
                <c:pt idx="5">
                  <c:v>2019_11</c:v>
                </c:pt>
                <c:pt idx="6">
                  <c:v>2019_12</c:v>
                </c:pt>
                <c:pt idx="7">
                  <c:v>2020_1</c:v>
                </c:pt>
                <c:pt idx="8">
                  <c:v>2020_2</c:v>
                </c:pt>
                <c:pt idx="9">
                  <c:v>2020_3</c:v>
                </c:pt>
                <c:pt idx="10">
                  <c:v>2020_4</c:v>
                </c:pt>
                <c:pt idx="11">
                  <c:v>2020_5</c:v>
                </c:pt>
                <c:pt idx="12">
                  <c:v>2020_6</c:v>
                </c:pt>
                <c:pt idx="13">
                  <c:v>2020_7</c:v>
                </c:pt>
                <c:pt idx="14">
                  <c:v>2020_8</c:v>
                </c:pt>
                <c:pt idx="15">
                  <c:v>2020_9</c:v>
                </c:pt>
                <c:pt idx="16">
                  <c:v>2020_10</c:v>
                </c:pt>
                <c:pt idx="17">
                  <c:v>2020_11</c:v>
                </c:pt>
                <c:pt idx="18">
                  <c:v>2020_12</c:v>
                </c:pt>
                <c:pt idx="19">
                  <c:v>2021_1</c:v>
                </c:pt>
                <c:pt idx="20">
                  <c:v>2021_2</c:v>
                </c:pt>
                <c:pt idx="21">
                  <c:v>2021_3</c:v>
                </c:pt>
                <c:pt idx="22">
                  <c:v>2021_4</c:v>
                </c:pt>
                <c:pt idx="23">
                  <c:v>2021_5</c:v>
                </c:pt>
                <c:pt idx="24">
                  <c:v>2021_6</c:v>
                </c:pt>
              </c:strCache>
            </c:strRef>
          </c:cat>
          <c:val>
            <c:numRef>
              <c:f>Monthly!$Q$3:$Q$27</c:f>
              <c:numCache>
                <c:formatCode>General</c:formatCode>
                <c:ptCount val="25"/>
                <c:pt idx="0">
                  <c:v>1258274.4200000002</c:v>
                </c:pt>
                <c:pt idx="1">
                  <c:v>889736.46000000008</c:v>
                </c:pt>
                <c:pt idx="2">
                  <c:v>2689013.3</c:v>
                </c:pt>
                <c:pt idx="3">
                  <c:v>6604.220000000525</c:v>
                </c:pt>
                <c:pt idx="4">
                  <c:v>5782591.5900000045</c:v>
                </c:pt>
                <c:pt idx="5">
                  <c:v>-5054952.3899999987</c:v>
                </c:pt>
                <c:pt idx="6">
                  <c:v>9942188.320000004</c:v>
                </c:pt>
                <c:pt idx="7">
                  <c:v>6398653.7600000007</c:v>
                </c:pt>
                <c:pt idx="8">
                  <c:v>7591379.410000002</c:v>
                </c:pt>
                <c:pt idx="9">
                  <c:v>26975003.069999997</c:v>
                </c:pt>
                <c:pt idx="10">
                  <c:v>2782950.2200000007</c:v>
                </c:pt>
                <c:pt idx="11">
                  <c:v>14204605.040000008</c:v>
                </c:pt>
                <c:pt idx="12">
                  <c:v>-295501.83</c:v>
                </c:pt>
                <c:pt idx="13">
                  <c:v>1374127.76</c:v>
                </c:pt>
                <c:pt idx="14">
                  <c:v>-13329665.039999999</c:v>
                </c:pt>
                <c:pt idx="15">
                  <c:v>5265833.459999999</c:v>
                </c:pt>
                <c:pt idx="16">
                  <c:v>-2876364.1299999994</c:v>
                </c:pt>
                <c:pt idx="17">
                  <c:v>22308654.66</c:v>
                </c:pt>
                <c:pt idx="18">
                  <c:v>5117961.3900000006</c:v>
                </c:pt>
                <c:pt idx="19">
                  <c:v>5414406.5199999986</c:v>
                </c:pt>
                <c:pt idx="20">
                  <c:v>-57004649.330000006</c:v>
                </c:pt>
                <c:pt idx="21">
                  <c:v>15594462.319999997</c:v>
                </c:pt>
                <c:pt idx="22">
                  <c:v>9563623.9799999986</c:v>
                </c:pt>
                <c:pt idx="23">
                  <c:v>983961.34000000043</c:v>
                </c:pt>
                <c:pt idx="24">
                  <c:v>-2338743.7100000004</c:v>
                </c:pt>
              </c:numCache>
            </c:numRef>
          </c:val>
          <c:extLst>
            <c:ext xmlns:c16="http://schemas.microsoft.com/office/drawing/2014/chart" uri="{C3380CC4-5D6E-409C-BE32-E72D297353CC}">
              <c16:uniqueId val="{00000004-087F-4818-AF7F-D3DEB2D4BC83}"/>
            </c:ext>
          </c:extLst>
        </c:ser>
        <c:dLbls>
          <c:showLegendKey val="0"/>
          <c:showVal val="0"/>
          <c:showCatName val="0"/>
          <c:showSerName val="0"/>
          <c:showPercent val="0"/>
          <c:showBubbleSize val="0"/>
        </c:dLbls>
        <c:gapWidth val="219"/>
        <c:overlap val="-27"/>
        <c:axId val="467674208"/>
        <c:axId val="467677344"/>
      </c:barChart>
      <c:catAx>
        <c:axId val="46767420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7344"/>
        <c:crosses val="autoZero"/>
        <c:auto val="1"/>
        <c:lblAlgn val="ctr"/>
        <c:lblOffset val="100"/>
        <c:tickLblSkip val="3"/>
        <c:noMultiLvlLbl val="0"/>
      </c:catAx>
      <c:valAx>
        <c:axId val="467677344"/>
        <c:scaling>
          <c:orientation val="minMax"/>
          <c:max val="30000000"/>
          <c:min val="-6000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208"/>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Daily RENA vs RT Congestion Rent</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areaChart>
        <c:grouping val="standard"/>
        <c:varyColors val="0"/>
        <c:ser>
          <c:idx val="0"/>
          <c:order val="0"/>
          <c:tx>
            <c:strRef>
              <c:f>June_RENA!$I$1</c:f>
              <c:strCache>
                <c:ptCount val="1"/>
                <c:pt idx="0">
                  <c:v>sum_rent</c:v>
                </c:pt>
              </c:strCache>
            </c:strRef>
          </c:tx>
          <c:spPr>
            <a:solidFill>
              <a:schemeClr val="accent1"/>
            </a:solidFill>
            <a:ln>
              <a:noFill/>
            </a:ln>
            <a:effectLst/>
          </c:spPr>
          <c:cat>
            <c:numRef>
              <c:f>June_RENA!$H$2:$H$31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June_RENA!$I$2:$I$31</c:f>
              <c:numCache>
                <c:formatCode>#,##0.0</c:formatCode>
                <c:ptCount val="30"/>
                <c:pt idx="0">
                  <c:v>114800.83</c:v>
                </c:pt>
                <c:pt idx="1">
                  <c:v>75061.759999999995</c:v>
                </c:pt>
                <c:pt idx="2">
                  <c:v>120696.61</c:v>
                </c:pt>
                <c:pt idx="3">
                  <c:v>170702.44</c:v>
                </c:pt>
                <c:pt idx="4">
                  <c:v>273874.92</c:v>
                </c:pt>
                <c:pt idx="5">
                  <c:v>2061126.6099999999</c:v>
                </c:pt>
                <c:pt idx="6">
                  <c:v>4278686.17</c:v>
                </c:pt>
                <c:pt idx="7">
                  <c:v>4219035.6500000004</c:v>
                </c:pt>
                <c:pt idx="8">
                  <c:v>2015332.0499999998</c:v>
                </c:pt>
                <c:pt idx="9">
                  <c:v>2294300.6800000002</c:v>
                </c:pt>
                <c:pt idx="10">
                  <c:v>3091299.72</c:v>
                </c:pt>
                <c:pt idx="11">
                  <c:v>770425.41999999993</c:v>
                </c:pt>
                <c:pt idx="12">
                  <c:v>10784758.76</c:v>
                </c:pt>
                <c:pt idx="13">
                  <c:v>7267199.46</c:v>
                </c:pt>
                <c:pt idx="14">
                  <c:v>1712859.88</c:v>
                </c:pt>
                <c:pt idx="15">
                  <c:v>1437702.27</c:v>
                </c:pt>
                <c:pt idx="16">
                  <c:v>1436483.33</c:v>
                </c:pt>
                <c:pt idx="17">
                  <c:v>1392389.82</c:v>
                </c:pt>
                <c:pt idx="18">
                  <c:v>1081175.3700000001</c:v>
                </c:pt>
                <c:pt idx="19">
                  <c:v>3547498.4600000004</c:v>
                </c:pt>
                <c:pt idx="20">
                  <c:v>5826468.5100000016</c:v>
                </c:pt>
                <c:pt idx="21">
                  <c:v>207403.49000000002</c:v>
                </c:pt>
                <c:pt idx="22">
                  <c:v>6957183.9100000011</c:v>
                </c:pt>
                <c:pt idx="23">
                  <c:v>4206843.1800000006</c:v>
                </c:pt>
                <c:pt idx="24">
                  <c:v>5058288.6300000008</c:v>
                </c:pt>
                <c:pt idx="25">
                  <c:v>4446236.2299999995</c:v>
                </c:pt>
                <c:pt idx="26">
                  <c:v>339108.66</c:v>
                </c:pt>
                <c:pt idx="27">
                  <c:v>18025.41</c:v>
                </c:pt>
                <c:pt idx="28">
                  <c:v>1005.26</c:v>
                </c:pt>
                <c:pt idx="29">
                  <c:v>40910.350000000006</c:v>
                </c:pt>
              </c:numCache>
            </c:numRef>
          </c:val>
          <c:extLst>
            <c:ext xmlns:c16="http://schemas.microsoft.com/office/drawing/2014/chart" uri="{C3380CC4-5D6E-409C-BE32-E72D297353CC}">
              <c16:uniqueId val="{00000000-22BA-4698-870A-9C15BBBE6F00}"/>
            </c:ext>
          </c:extLst>
        </c:ser>
        <c:dLbls>
          <c:showLegendKey val="0"/>
          <c:showVal val="0"/>
          <c:showCatName val="0"/>
          <c:showSerName val="0"/>
          <c:showPercent val="0"/>
          <c:showBubbleSize val="0"/>
        </c:dLbls>
        <c:axId val="788200368"/>
        <c:axId val="846835072"/>
      </c:areaChart>
      <c:barChart>
        <c:barDir val="col"/>
        <c:grouping val="clustered"/>
        <c:varyColors val="0"/>
        <c:ser>
          <c:idx val="1"/>
          <c:order val="1"/>
          <c:tx>
            <c:strRef>
              <c:f>June_RENA!$E$1</c:f>
              <c:strCache>
                <c:ptCount val="1"/>
                <c:pt idx="0">
                  <c:v>RENA</c:v>
                </c:pt>
              </c:strCache>
            </c:strRef>
          </c:tx>
          <c:spPr>
            <a:solidFill>
              <a:schemeClr val="accent2"/>
            </a:solidFill>
            <a:ln w="25400">
              <a:noFill/>
            </a:ln>
            <a:effectLst/>
          </c:spPr>
          <c:invertIfNegative val="0"/>
          <c:cat>
            <c:numRef>
              <c:f>June_RENA!$H$2:$H$31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June_RENA!$E$2:$E$32</c:f>
              <c:numCache>
                <c:formatCode>#,##0.0</c:formatCode>
                <c:ptCount val="31"/>
                <c:pt idx="0">
                  <c:v>-34759.64</c:v>
                </c:pt>
                <c:pt idx="1">
                  <c:v>8302.44</c:v>
                </c:pt>
                <c:pt idx="2">
                  <c:v>-29299.54</c:v>
                </c:pt>
                <c:pt idx="3">
                  <c:v>3888.08</c:v>
                </c:pt>
                <c:pt idx="4">
                  <c:v>16476.27</c:v>
                </c:pt>
                <c:pt idx="5">
                  <c:v>65324.89</c:v>
                </c:pt>
                <c:pt idx="6">
                  <c:v>416063.53</c:v>
                </c:pt>
                <c:pt idx="7">
                  <c:v>162330.95000000001</c:v>
                </c:pt>
                <c:pt idx="8">
                  <c:v>108622.91</c:v>
                </c:pt>
                <c:pt idx="9">
                  <c:v>182137.07</c:v>
                </c:pt>
                <c:pt idx="10">
                  <c:v>215442.04</c:v>
                </c:pt>
                <c:pt idx="11">
                  <c:v>-40841.1</c:v>
                </c:pt>
                <c:pt idx="12">
                  <c:v>-3131279.57</c:v>
                </c:pt>
                <c:pt idx="13">
                  <c:v>-2015182.41</c:v>
                </c:pt>
                <c:pt idx="14">
                  <c:v>-45969.9</c:v>
                </c:pt>
                <c:pt idx="15">
                  <c:v>-53477.27</c:v>
                </c:pt>
                <c:pt idx="16">
                  <c:v>-91985.49</c:v>
                </c:pt>
                <c:pt idx="17">
                  <c:v>-18208.09</c:v>
                </c:pt>
                <c:pt idx="18">
                  <c:v>-20302.009999999998</c:v>
                </c:pt>
                <c:pt idx="19">
                  <c:v>91185.63</c:v>
                </c:pt>
                <c:pt idx="20">
                  <c:v>598095.72</c:v>
                </c:pt>
                <c:pt idx="21">
                  <c:v>34112.080000000002</c:v>
                </c:pt>
                <c:pt idx="22">
                  <c:v>20563.099999999999</c:v>
                </c:pt>
                <c:pt idx="23">
                  <c:v>259866.9</c:v>
                </c:pt>
                <c:pt idx="24">
                  <c:v>326791.26</c:v>
                </c:pt>
                <c:pt idx="25">
                  <c:v>623968.1</c:v>
                </c:pt>
                <c:pt idx="26">
                  <c:v>12675.28</c:v>
                </c:pt>
                <c:pt idx="27">
                  <c:v>-6770.55</c:v>
                </c:pt>
                <c:pt idx="28">
                  <c:v>325.92</c:v>
                </c:pt>
                <c:pt idx="29">
                  <c:v>3159.69</c:v>
                </c:pt>
              </c:numCache>
            </c:numRef>
          </c:val>
          <c:extLst>
            <c:ext xmlns:c16="http://schemas.microsoft.com/office/drawing/2014/chart" uri="{C3380CC4-5D6E-409C-BE32-E72D297353CC}">
              <c16:uniqueId val="{00000001-22BA-4698-870A-9C15BBBE6F00}"/>
            </c:ext>
          </c:extLst>
        </c:ser>
        <c:dLbls>
          <c:showLegendKey val="0"/>
          <c:showVal val="0"/>
          <c:showCatName val="0"/>
          <c:showSerName val="0"/>
          <c:showPercent val="0"/>
          <c:showBubbleSize val="0"/>
        </c:dLbls>
        <c:gapWidth val="150"/>
        <c:axId val="192193864"/>
        <c:axId val="467679304"/>
      </c:barChart>
      <c:catAx>
        <c:axId val="192193864"/>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9304"/>
        <c:crosses val="autoZero"/>
        <c:auto val="0"/>
        <c:lblAlgn val="ctr"/>
        <c:lblOffset val="100"/>
        <c:tickLblSkip val="5"/>
        <c:tickMarkSkip val="5"/>
        <c:noMultiLvlLbl val="0"/>
      </c:catAx>
      <c:valAx>
        <c:axId val="467679304"/>
        <c:scaling>
          <c:orientation val="minMax"/>
          <c:max val="2400000"/>
          <c:min val="-3200000"/>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192193864"/>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valAx>
        <c:axId val="846835072"/>
        <c:scaling>
          <c:orientation val="minMax"/>
          <c:max val="15000000"/>
          <c:min val="-20000000"/>
        </c:scaling>
        <c:delete val="0"/>
        <c:axPos val="r"/>
        <c:numFmt formatCode="#,##0.0" sourceLinked="1"/>
        <c:majorTickMark val="out"/>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88200368"/>
        <c:crosses val="max"/>
        <c:crossBetween val="between"/>
        <c:dispUnits>
          <c:builtInUnit val="millions"/>
          <c:dispUnitsLbl>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dispUnitsLbl>
        </c:dispUnits>
      </c:valAx>
      <c:dateAx>
        <c:axId val="788200368"/>
        <c:scaling>
          <c:orientation val="minMax"/>
        </c:scaling>
        <c:delete val="1"/>
        <c:axPos val="b"/>
        <c:numFmt formatCode="m/d/yyyy" sourceLinked="1"/>
        <c:majorTickMark val="out"/>
        <c:minorTickMark val="none"/>
        <c:tickLblPos val="nextTo"/>
        <c:crossAx val="846835072"/>
        <c:crosses val="autoZero"/>
        <c:auto val="1"/>
        <c:lblOffset val="100"/>
        <c:baseTimeUnit val="days"/>
      </c:date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sz="1400" b="1" i="0" baseline="0">
                <a:effectLst/>
              </a:rPr>
              <a:t>Estimated DAM oversold vs RENA</a:t>
            </a:r>
            <a:endParaRPr lang="en-US" sz="1400">
              <a:effectLst/>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June_RENA!$J$1</c:f>
              <c:strCache>
                <c:ptCount val="1"/>
                <c:pt idx="0">
                  <c:v>Oversold</c:v>
                </c:pt>
              </c:strCache>
            </c:strRef>
          </c:tx>
          <c:spPr>
            <a:solidFill>
              <a:schemeClr val="accent1"/>
            </a:solidFill>
            <a:ln>
              <a:noFill/>
            </a:ln>
            <a:effectLst/>
          </c:spPr>
          <c:invertIfNegative val="0"/>
          <c:cat>
            <c:numRef>
              <c:f>June_RENA!$H$2:$H$31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June_RENA!$J$2:$J$31</c:f>
              <c:numCache>
                <c:formatCode>#,##0.0</c:formatCode>
                <c:ptCount val="30"/>
                <c:pt idx="0">
                  <c:v>-59464.659999999996</c:v>
                </c:pt>
                <c:pt idx="1">
                  <c:v>2208.88</c:v>
                </c:pt>
                <c:pt idx="2">
                  <c:v>-3230.0199999999995</c:v>
                </c:pt>
                <c:pt idx="3">
                  <c:v>5643.37</c:v>
                </c:pt>
                <c:pt idx="4">
                  <c:v>7641.46</c:v>
                </c:pt>
                <c:pt idx="5">
                  <c:v>66830.86</c:v>
                </c:pt>
                <c:pt idx="6">
                  <c:v>531483.13000000012</c:v>
                </c:pt>
                <c:pt idx="7">
                  <c:v>175605.10999999996</c:v>
                </c:pt>
                <c:pt idx="8">
                  <c:v>114020.24999999999</c:v>
                </c:pt>
                <c:pt idx="9">
                  <c:v>209543.20000000004</c:v>
                </c:pt>
                <c:pt idx="10">
                  <c:v>202269.18</c:v>
                </c:pt>
                <c:pt idx="11">
                  <c:v>-59623.34</c:v>
                </c:pt>
                <c:pt idx="12">
                  <c:v>-3972509.4299999997</c:v>
                </c:pt>
                <c:pt idx="13">
                  <c:v>-2211421.9299999997</c:v>
                </c:pt>
                <c:pt idx="14">
                  <c:v>83033.84</c:v>
                </c:pt>
                <c:pt idx="15">
                  <c:v>-6797.6799999999803</c:v>
                </c:pt>
                <c:pt idx="16">
                  <c:v>-125559.69</c:v>
                </c:pt>
                <c:pt idx="17">
                  <c:v>-36607.19</c:v>
                </c:pt>
                <c:pt idx="18">
                  <c:v>-23664.14</c:v>
                </c:pt>
                <c:pt idx="19">
                  <c:v>166263.46</c:v>
                </c:pt>
                <c:pt idx="20">
                  <c:v>613581.93999999994</c:v>
                </c:pt>
                <c:pt idx="21">
                  <c:v>46036.78</c:v>
                </c:pt>
                <c:pt idx="22">
                  <c:v>78976.84</c:v>
                </c:pt>
                <c:pt idx="23">
                  <c:v>239341.38</c:v>
                </c:pt>
                <c:pt idx="24">
                  <c:v>193896.96000000005</c:v>
                </c:pt>
                <c:pt idx="25">
                  <c:v>308889.83999999997</c:v>
                </c:pt>
                <c:pt idx="26">
                  <c:v>-1767.9499999999971</c:v>
                </c:pt>
                <c:pt idx="27">
                  <c:v>-10172.290000000001</c:v>
                </c:pt>
                <c:pt idx="28">
                  <c:v>74.92</c:v>
                </c:pt>
                <c:pt idx="29">
                  <c:v>740.93999999999971</c:v>
                </c:pt>
              </c:numCache>
            </c:numRef>
          </c:val>
          <c:extLst>
            <c:ext xmlns:c16="http://schemas.microsoft.com/office/drawing/2014/chart" uri="{C3380CC4-5D6E-409C-BE32-E72D297353CC}">
              <c16:uniqueId val="{00000000-1BA2-4382-8DD5-58E4A4B8B00C}"/>
            </c:ext>
          </c:extLst>
        </c:ser>
        <c:ser>
          <c:idx val="1"/>
          <c:order val="1"/>
          <c:tx>
            <c:strRef>
              <c:f>June_RENA!$E$1</c:f>
              <c:strCache>
                <c:ptCount val="1"/>
                <c:pt idx="0">
                  <c:v>RENA</c:v>
                </c:pt>
              </c:strCache>
            </c:strRef>
          </c:tx>
          <c:spPr>
            <a:solidFill>
              <a:schemeClr val="accent2"/>
            </a:solidFill>
            <a:ln>
              <a:noFill/>
            </a:ln>
            <a:effectLst/>
          </c:spPr>
          <c:invertIfNegative val="0"/>
          <c:cat>
            <c:numRef>
              <c:f>June_RENA!$H$2:$H$31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June_RENA!$E$2:$E$31</c:f>
              <c:numCache>
                <c:formatCode>#,##0.0</c:formatCode>
                <c:ptCount val="30"/>
                <c:pt idx="0">
                  <c:v>-34759.64</c:v>
                </c:pt>
                <c:pt idx="1">
                  <c:v>8302.44</c:v>
                </c:pt>
                <c:pt idx="2">
                  <c:v>-29299.54</c:v>
                </c:pt>
                <c:pt idx="3">
                  <c:v>3888.08</c:v>
                </c:pt>
                <c:pt idx="4">
                  <c:v>16476.27</c:v>
                </c:pt>
                <c:pt idx="5">
                  <c:v>65324.89</c:v>
                </c:pt>
                <c:pt idx="6">
                  <c:v>416063.53</c:v>
                </c:pt>
                <c:pt idx="7">
                  <c:v>162330.95000000001</c:v>
                </c:pt>
                <c:pt idx="8">
                  <c:v>108622.91</c:v>
                </c:pt>
                <c:pt idx="9">
                  <c:v>182137.07</c:v>
                </c:pt>
                <c:pt idx="10">
                  <c:v>215442.04</c:v>
                </c:pt>
                <c:pt idx="11">
                  <c:v>-40841.1</c:v>
                </c:pt>
                <c:pt idx="12">
                  <c:v>-3131279.57</c:v>
                </c:pt>
                <c:pt idx="13">
                  <c:v>-2015182.41</c:v>
                </c:pt>
                <c:pt idx="14">
                  <c:v>-45969.9</c:v>
                </c:pt>
                <c:pt idx="15">
                  <c:v>-53477.27</c:v>
                </c:pt>
                <c:pt idx="16">
                  <c:v>-91985.49</c:v>
                </c:pt>
                <c:pt idx="17">
                  <c:v>-18208.09</c:v>
                </c:pt>
                <c:pt idx="18">
                  <c:v>-20302.009999999998</c:v>
                </c:pt>
                <c:pt idx="19">
                  <c:v>91185.63</c:v>
                </c:pt>
                <c:pt idx="20">
                  <c:v>598095.72</c:v>
                </c:pt>
                <c:pt idx="21">
                  <c:v>34112.080000000002</c:v>
                </c:pt>
                <c:pt idx="22">
                  <c:v>20563.099999999999</c:v>
                </c:pt>
                <c:pt idx="23">
                  <c:v>259866.9</c:v>
                </c:pt>
                <c:pt idx="24">
                  <c:v>326791.26</c:v>
                </c:pt>
                <c:pt idx="25">
                  <c:v>623968.1</c:v>
                </c:pt>
                <c:pt idx="26">
                  <c:v>12675.28</c:v>
                </c:pt>
                <c:pt idx="27">
                  <c:v>-6770.55</c:v>
                </c:pt>
                <c:pt idx="28">
                  <c:v>325.92</c:v>
                </c:pt>
                <c:pt idx="29">
                  <c:v>3159.69</c:v>
                </c:pt>
              </c:numCache>
            </c:numRef>
          </c:val>
          <c:extLst>
            <c:ext xmlns:c16="http://schemas.microsoft.com/office/drawing/2014/chart" uri="{C3380CC4-5D6E-409C-BE32-E72D297353CC}">
              <c16:uniqueId val="{00000001-1BA2-4382-8DD5-58E4A4B8B00C}"/>
            </c:ext>
          </c:extLst>
        </c:ser>
        <c:dLbls>
          <c:showLegendKey val="0"/>
          <c:showVal val="0"/>
          <c:showCatName val="0"/>
          <c:showSerName val="0"/>
          <c:showPercent val="0"/>
          <c:showBubbleSize val="0"/>
        </c:dLbls>
        <c:gapWidth val="219"/>
        <c:overlap val="-27"/>
        <c:axId val="467674600"/>
        <c:axId val="467675776"/>
      </c:barChart>
      <c:catAx>
        <c:axId val="46767460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5776"/>
        <c:crosses val="autoZero"/>
        <c:auto val="0"/>
        <c:lblAlgn val="ctr"/>
        <c:lblOffset val="100"/>
        <c:tickLblSkip val="5"/>
        <c:noMultiLvlLbl val="0"/>
      </c:catAx>
      <c:valAx>
        <c:axId val="46767577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46767460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b="1"/>
              <a:t>Daily CRR value</a:t>
            </a:r>
            <a:r>
              <a:rPr lang="en-US" b="1" baseline="0"/>
              <a:t> vs DAM congestion Rent</a:t>
            </a:r>
            <a:endParaRPr lang="en-US" b="1"/>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Payment/Charge to CRRAH</c:v>
                </c:pt>
              </c:strCache>
            </c:strRef>
          </c:tx>
          <c:spPr>
            <a:solidFill>
              <a:schemeClr val="accent1"/>
            </a:solidFill>
            <a:ln>
              <a:noFill/>
            </a:ln>
            <a:effectLst/>
          </c:spPr>
          <c:invertIfNegative val="0"/>
          <c:cat>
            <c:numRef>
              <c:f>Sheet1!$A$2:$A$31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Sheet1!$B$2:$B$31</c:f>
              <c:numCache>
                <c:formatCode>#,##0.0</c:formatCode>
                <c:ptCount val="30"/>
                <c:pt idx="0">
                  <c:v>910796.55</c:v>
                </c:pt>
                <c:pt idx="1">
                  <c:v>196815.93</c:v>
                </c:pt>
                <c:pt idx="2">
                  <c:v>73446.540000000008</c:v>
                </c:pt>
                <c:pt idx="3">
                  <c:v>74075.240000000005</c:v>
                </c:pt>
                <c:pt idx="4">
                  <c:v>268841.83</c:v>
                </c:pt>
                <c:pt idx="5">
                  <c:v>1374368.48</c:v>
                </c:pt>
                <c:pt idx="6">
                  <c:v>2775339.54</c:v>
                </c:pt>
                <c:pt idx="7">
                  <c:v>3674095.58</c:v>
                </c:pt>
                <c:pt idx="8">
                  <c:v>2943063.06</c:v>
                </c:pt>
                <c:pt idx="9">
                  <c:v>3513741.3699999996</c:v>
                </c:pt>
                <c:pt idx="10">
                  <c:v>2926983.6799999997</c:v>
                </c:pt>
                <c:pt idx="11">
                  <c:v>1607176.94</c:v>
                </c:pt>
                <c:pt idx="12">
                  <c:v>1145024.1400000001</c:v>
                </c:pt>
                <c:pt idx="13">
                  <c:v>2368531.5</c:v>
                </c:pt>
                <c:pt idx="14">
                  <c:v>3995075.0999999996</c:v>
                </c:pt>
                <c:pt idx="15">
                  <c:v>3861696.1100000003</c:v>
                </c:pt>
                <c:pt idx="16">
                  <c:v>1992419</c:v>
                </c:pt>
                <c:pt idx="17">
                  <c:v>1583799</c:v>
                </c:pt>
                <c:pt idx="18">
                  <c:v>1674055.56</c:v>
                </c:pt>
                <c:pt idx="19">
                  <c:v>4340434.66</c:v>
                </c:pt>
                <c:pt idx="20">
                  <c:v>4629849.6800000006</c:v>
                </c:pt>
                <c:pt idx="21">
                  <c:v>845864.14000000013</c:v>
                </c:pt>
                <c:pt idx="22">
                  <c:v>5384827.5</c:v>
                </c:pt>
                <c:pt idx="23">
                  <c:v>5299503.41</c:v>
                </c:pt>
                <c:pt idx="24">
                  <c:v>5607911.9199999999</c:v>
                </c:pt>
                <c:pt idx="25">
                  <c:v>2540335.5299999998</c:v>
                </c:pt>
                <c:pt idx="26">
                  <c:v>469678.31</c:v>
                </c:pt>
                <c:pt idx="27">
                  <c:v>270374.84000000003</c:v>
                </c:pt>
                <c:pt idx="28">
                  <c:v>139500.93</c:v>
                </c:pt>
                <c:pt idx="29">
                  <c:v>329160.69999999995</c:v>
                </c:pt>
              </c:numCache>
            </c:numRef>
          </c:val>
          <c:extLst>
            <c:ext xmlns:c16="http://schemas.microsoft.com/office/drawing/2014/chart" uri="{C3380CC4-5D6E-409C-BE32-E72D297353CC}">
              <c16:uniqueId val="{00000000-8CE3-4616-A141-C3DCABF4796C}"/>
            </c:ext>
          </c:extLst>
        </c:ser>
        <c:ser>
          <c:idx val="1"/>
          <c:order val="1"/>
          <c:tx>
            <c:strRef>
              <c:f>Sheet1!$C$1</c:f>
              <c:strCache>
                <c:ptCount val="1"/>
                <c:pt idx="0">
                  <c:v>DACONGRENT</c:v>
                </c:pt>
              </c:strCache>
            </c:strRef>
          </c:tx>
          <c:spPr>
            <a:solidFill>
              <a:schemeClr val="accent2"/>
            </a:solidFill>
            <a:ln>
              <a:noFill/>
            </a:ln>
            <a:effectLst/>
          </c:spPr>
          <c:invertIfNegative val="0"/>
          <c:cat>
            <c:numRef>
              <c:f>Sheet1!$A$2:$A$31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Sheet1!$C$2:$C$31</c:f>
              <c:numCache>
                <c:formatCode>General</c:formatCode>
                <c:ptCount val="30"/>
                <c:pt idx="0">
                  <c:v>834662.28</c:v>
                </c:pt>
                <c:pt idx="1">
                  <c:v>196936.05</c:v>
                </c:pt>
                <c:pt idx="2">
                  <c:v>75417.429999999993</c:v>
                </c:pt>
                <c:pt idx="3">
                  <c:v>76143.88</c:v>
                </c:pt>
                <c:pt idx="4">
                  <c:v>255248.85</c:v>
                </c:pt>
                <c:pt idx="5">
                  <c:v>1667809.59</c:v>
                </c:pt>
                <c:pt idx="6">
                  <c:v>3343701.89</c:v>
                </c:pt>
                <c:pt idx="7">
                  <c:v>4219476.79</c:v>
                </c:pt>
                <c:pt idx="8">
                  <c:v>3344937.83</c:v>
                </c:pt>
                <c:pt idx="9">
                  <c:v>4018651.63</c:v>
                </c:pt>
                <c:pt idx="10">
                  <c:v>3299886.93</c:v>
                </c:pt>
                <c:pt idx="11">
                  <c:v>1814803.83</c:v>
                </c:pt>
                <c:pt idx="12">
                  <c:v>1329548.24</c:v>
                </c:pt>
                <c:pt idx="13">
                  <c:v>2453370.14</c:v>
                </c:pt>
                <c:pt idx="14">
                  <c:v>4151543.66</c:v>
                </c:pt>
                <c:pt idx="15">
                  <c:v>4130610.85</c:v>
                </c:pt>
                <c:pt idx="16">
                  <c:v>2112352.17</c:v>
                </c:pt>
                <c:pt idx="17">
                  <c:v>1507776.21</c:v>
                </c:pt>
                <c:pt idx="18">
                  <c:v>1665368.99</c:v>
                </c:pt>
                <c:pt idx="19">
                  <c:v>5438848.0599999996</c:v>
                </c:pt>
                <c:pt idx="20">
                  <c:v>5549600.0199999996</c:v>
                </c:pt>
                <c:pt idx="21">
                  <c:v>891723.35</c:v>
                </c:pt>
                <c:pt idx="22">
                  <c:v>6731554.54</c:v>
                </c:pt>
                <c:pt idx="23">
                  <c:v>7116549.9500000002</c:v>
                </c:pt>
                <c:pt idx="24">
                  <c:v>7639735.4500000002</c:v>
                </c:pt>
                <c:pt idx="25">
                  <c:v>3231136.28</c:v>
                </c:pt>
                <c:pt idx="26">
                  <c:v>497152.17</c:v>
                </c:pt>
                <c:pt idx="27">
                  <c:v>296102.37</c:v>
                </c:pt>
                <c:pt idx="28">
                  <c:v>179985.8</c:v>
                </c:pt>
                <c:pt idx="29">
                  <c:v>416483.24</c:v>
                </c:pt>
              </c:numCache>
            </c:numRef>
          </c:val>
          <c:extLst>
            <c:ext xmlns:c16="http://schemas.microsoft.com/office/drawing/2014/chart" uri="{C3380CC4-5D6E-409C-BE32-E72D297353CC}">
              <c16:uniqueId val="{00000001-8CE3-4616-A141-C3DCABF4796C}"/>
            </c:ext>
          </c:extLst>
        </c:ser>
        <c:dLbls>
          <c:showLegendKey val="0"/>
          <c:showVal val="0"/>
          <c:showCatName val="0"/>
          <c:showSerName val="0"/>
          <c:showPercent val="0"/>
          <c:showBubbleSize val="0"/>
        </c:dLbls>
        <c:gapWidth val="219"/>
        <c:overlap val="-27"/>
        <c:axId val="693646160"/>
        <c:axId val="693647336"/>
      </c:barChart>
      <c:catAx>
        <c:axId val="693646160"/>
        <c:scaling>
          <c:orientation val="minMax"/>
        </c:scaling>
        <c:delete val="0"/>
        <c:axPos val="b"/>
        <c:numFmt formatCode="m/d/yyyy"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7336"/>
        <c:crosses val="autoZero"/>
        <c:auto val="0"/>
        <c:lblAlgn val="ctr"/>
        <c:lblOffset val="100"/>
        <c:tickLblSkip val="5"/>
        <c:noMultiLvlLbl val="0"/>
      </c:catAx>
      <c:valAx>
        <c:axId val="693647336"/>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693646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r>
              <a:rPr lang="en-US" sz="1400" b="1" i="0" u="none" strike="noStrike" kern="1200" spc="0" baseline="0">
                <a:solidFill>
                  <a:sysClr val="windowText" lastClr="000000">
                    <a:lumMod val="65000"/>
                    <a:lumOff val="35000"/>
                  </a:sysClr>
                </a:solidFill>
                <a:latin typeface="+mn-lt"/>
                <a:ea typeface="+mn-ea"/>
                <a:cs typeface="+mn-cs"/>
              </a:rPr>
              <a:t>Daily Credit/Charge to CRR Balancing Account  </a:t>
            </a:r>
          </a:p>
        </c:rich>
      </c:tx>
      <c:overlay val="0"/>
      <c:spPr>
        <a:noFill/>
        <a:ln>
          <a:noFill/>
        </a:ln>
        <a:effectLst/>
      </c:spPr>
      <c:txPr>
        <a:bodyPr rot="0" spcFirstLastPara="1" vertOverflow="ellipsis" vert="horz" wrap="square" anchor="ctr" anchorCtr="1"/>
        <a:lstStyle/>
        <a:p>
          <a:pPr algn="ctr" rtl="0">
            <a:defRPr lang="en-US" sz="1400" b="1" i="0" u="none" strike="noStrike" kern="1200" spc="0" baseline="0">
              <a:solidFill>
                <a:sysClr val="windowText" lastClr="000000">
                  <a:lumMod val="65000"/>
                  <a:lumOff val="35000"/>
                </a:sysClr>
              </a:solidFill>
              <a:latin typeface="+mn-lt"/>
              <a:ea typeface="+mn-ea"/>
              <a:cs typeface="+mn-cs"/>
            </a:defRPr>
          </a:pPr>
          <a:endParaRPr lang="en-US"/>
        </a:p>
      </c:txPr>
    </c:title>
    <c:autoTitleDeleted val="0"/>
    <c:plotArea>
      <c:layout/>
      <c:barChart>
        <c:barDir val="col"/>
        <c:grouping val="clustered"/>
        <c:varyColors val="0"/>
        <c:ser>
          <c:idx val="0"/>
          <c:order val="0"/>
          <c:tx>
            <c:strRef>
              <c:f>Sheet1!$D$1</c:f>
              <c:strCache>
                <c:ptCount val="1"/>
                <c:pt idx="0">
                  <c:v>DAILY_CREDIT_OR_SHORT</c:v>
                </c:pt>
              </c:strCache>
            </c:strRef>
          </c:tx>
          <c:spPr>
            <a:solidFill>
              <a:schemeClr val="accent1"/>
            </a:solidFill>
            <a:ln>
              <a:noFill/>
            </a:ln>
            <a:effectLst/>
          </c:spPr>
          <c:invertIfNegative val="0"/>
          <c:cat>
            <c:numRef>
              <c:f>Sheet1!$A$2:$A$31</c:f>
              <c:numCache>
                <c:formatCode>m/d/yyyy</c:formatCode>
                <c:ptCount val="30"/>
                <c:pt idx="0">
                  <c:v>44348</c:v>
                </c:pt>
                <c:pt idx="1">
                  <c:v>44349</c:v>
                </c:pt>
                <c:pt idx="2">
                  <c:v>44350</c:v>
                </c:pt>
                <c:pt idx="3">
                  <c:v>44351</c:v>
                </c:pt>
                <c:pt idx="4">
                  <c:v>44352</c:v>
                </c:pt>
                <c:pt idx="5">
                  <c:v>44353</c:v>
                </c:pt>
                <c:pt idx="6">
                  <c:v>44354</c:v>
                </c:pt>
                <c:pt idx="7">
                  <c:v>44355</c:v>
                </c:pt>
                <c:pt idx="8">
                  <c:v>44356</c:v>
                </c:pt>
                <c:pt idx="9">
                  <c:v>44357</c:v>
                </c:pt>
                <c:pt idx="10">
                  <c:v>44358</c:v>
                </c:pt>
                <c:pt idx="11">
                  <c:v>44359</c:v>
                </c:pt>
                <c:pt idx="12">
                  <c:v>44360</c:v>
                </c:pt>
                <c:pt idx="13">
                  <c:v>44361</c:v>
                </c:pt>
                <c:pt idx="14">
                  <c:v>44362</c:v>
                </c:pt>
                <c:pt idx="15">
                  <c:v>44363</c:v>
                </c:pt>
                <c:pt idx="16">
                  <c:v>44364</c:v>
                </c:pt>
                <c:pt idx="17">
                  <c:v>44365</c:v>
                </c:pt>
                <c:pt idx="18">
                  <c:v>44366</c:v>
                </c:pt>
                <c:pt idx="19">
                  <c:v>44367</c:v>
                </c:pt>
                <c:pt idx="20">
                  <c:v>44368</c:v>
                </c:pt>
                <c:pt idx="21">
                  <c:v>44369</c:v>
                </c:pt>
                <c:pt idx="22">
                  <c:v>44370</c:v>
                </c:pt>
                <c:pt idx="23">
                  <c:v>44371</c:v>
                </c:pt>
                <c:pt idx="24">
                  <c:v>44372</c:v>
                </c:pt>
                <c:pt idx="25">
                  <c:v>44373</c:v>
                </c:pt>
                <c:pt idx="26">
                  <c:v>44374</c:v>
                </c:pt>
                <c:pt idx="27">
                  <c:v>44375</c:v>
                </c:pt>
                <c:pt idx="28">
                  <c:v>44376</c:v>
                </c:pt>
                <c:pt idx="29">
                  <c:v>44377</c:v>
                </c:pt>
              </c:numCache>
            </c:numRef>
          </c:cat>
          <c:val>
            <c:numRef>
              <c:f>Sheet1!$D$2:$D$31</c:f>
              <c:numCache>
                <c:formatCode>General</c:formatCode>
                <c:ptCount val="30"/>
                <c:pt idx="0">
                  <c:v>-76134.27</c:v>
                </c:pt>
                <c:pt idx="1">
                  <c:v>120.12</c:v>
                </c:pt>
                <c:pt idx="2">
                  <c:v>1970.89</c:v>
                </c:pt>
                <c:pt idx="3">
                  <c:v>2068.64</c:v>
                </c:pt>
                <c:pt idx="4">
                  <c:v>-13592.98</c:v>
                </c:pt>
                <c:pt idx="5">
                  <c:v>293441.11</c:v>
                </c:pt>
                <c:pt idx="6">
                  <c:v>568362.35</c:v>
                </c:pt>
                <c:pt idx="7">
                  <c:v>545381.21</c:v>
                </c:pt>
                <c:pt idx="8">
                  <c:v>401874.77</c:v>
                </c:pt>
                <c:pt idx="9">
                  <c:v>504910.26</c:v>
                </c:pt>
                <c:pt idx="10">
                  <c:v>372903.25</c:v>
                </c:pt>
                <c:pt idx="11">
                  <c:v>207626.89</c:v>
                </c:pt>
                <c:pt idx="12">
                  <c:v>184524.1</c:v>
                </c:pt>
                <c:pt idx="13">
                  <c:v>84838.64</c:v>
                </c:pt>
                <c:pt idx="14">
                  <c:v>156468.56</c:v>
                </c:pt>
                <c:pt idx="15">
                  <c:v>268914.74</c:v>
                </c:pt>
                <c:pt idx="16">
                  <c:v>119933.17</c:v>
                </c:pt>
                <c:pt idx="17">
                  <c:v>-76022.789999999994</c:v>
                </c:pt>
                <c:pt idx="18">
                  <c:v>-8686.57</c:v>
                </c:pt>
                <c:pt idx="19">
                  <c:v>1098413.3999999999</c:v>
                </c:pt>
                <c:pt idx="20">
                  <c:v>919750.34</c:v>
                </c:pt>
                <c:pt idx="21">
                  <c:v>45859.21</c:v>
                </c:pt>
                <c:pt idx="22">
                  <c:v>1346727.04</c:v>
                </c:pt>
                <c:pt idx="23">
                  <c:v>1817046.54</c:v>
                </c:pt>
                <c:pt idx="24">
                  <c:v>2031823.53</c:v>
                </c:pt>
                <c:pt idx="25">
                  <c:v>690800.75</c:v>
                </c:pt>
                <c:pt idx="26">
                  <c:v>27473.86</c:v>
                </c:pt>
                <c:pt idx="27">
                  <c:v>25727.53</c:v>
                </c:pt>
                <c:pt idx="28">
                  <c:v>40484.870000000003</c:v>
                </c:pt>
                <c:pt idx="29">
                  <c:v>87322.54</c:v>
                </c:pt>
              </c:numCache>
            </c:numRef>
          </c:val>
          <c:extLst>
            <c:ext xmlns:c16="http://schemas.microsoft.com/office/drawing/2014/chart" uri="{C3380CC4-5D6E-409C-BE32-E72D297353CC}">
              <c16:uniqueId val="{00000000-360E-4D43-B28E-8A8FB6A29F98}"/>
            </c:ext>
          </c:extLst>
        </c:ser>
        <c:dLbls>
          <c:showLegendKey val="0"/>
          <c:showVal val="0"/>
          <c:showCatName val="0"/>
          <c:showSerName val="0"/>
          <c:showPercent val="0"/>
          <c:showBubbleSize val="0"/>
        </c:dLbls>
        <c:gapWidth val="219"/>
        <c:overlap val="-27"/>
        <c:axId val="716490160"/>
        <c:axId val="716486632"/>
      </c:barChart>
      <c:catAx>
        <c:axId val="716490160"/>
        <c:scaling>
          <c:orientation val="minMax"/>
        </c:scaling>
        <c:delete val="0"/>
        <c:axPos val="b"/>
        <c:numFmt formatCode="m/d/yyyy" sourceLinked="1"/>
        <c:majorTickMark val="out"/>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86632"/>
        <c:crosses val="autoZero"/>
        <c:auto val="0"/>
        <c:lblAlgn val="ctr"/>
        <c:lblOffset val="100"/>
        <c:tickLblSkip val="5"/>
        <c:noMultiLvlLbl val="0"/>
      </c:catAx>
      <c:valAx>
        <c:axId val="7164866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crossAx val="716490160"/>
        <c:crosses val="autoZero"/>
        <c:crossBetween val="between"/>
        <c:dispUnits>
          <c:builtInUnit val="millions"/>
          <c:dispUnitsLbl>
            <c:spPr>
              <a:noFill/>
              <a:ln>
                <a:noFill/>
              </a:ln>
              <a:effectLst/>
            </c:spPr>
            <c:txPr>
              <a:bodyPr rot="-54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dispUnitsLbl>
        </c:dispUnits>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9/17/2021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9/17/2021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25024699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25853237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4178489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13178862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87769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34222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1169451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935925" cy="246221"/>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1" name="TextBox 10"/>
          <p:cNvSpPr txBox="1"/>
          <p:nvPr userDrawn="1"/>
        </p:nvSpPr>
        <p:spPr>
          <a:xfrm>
            <a:off x="8345235" y="6540542"/>
            <a:ext cx="707325" cy="276999"/>
          </a:xfrm>
          <a:prstGeom prst="rect">
            <a:avLst/>
          </a:prstGeom>
          <a:noFill/>
        </p:spPr>
        <p:txBody>
          <a:bodyPr wrap="square" rtlCol="0">
            <a:spAutoFit/>
          </a:bodyPr>
          <a:lstStyle/>
          <a:p>
            <a:pPr algn="r"/>
            <a:fld id="{70FCC7E3-021B-47DF-A1B2-17EE18AFD701}" type="slidenum">
              <a:rPr lang="en-US" sz="1200" b="0" smtClean="0">
                <a:solidFill>
                  <a:schemeClr val="tx2"/>
                </a:solidFill>
              </a:rPr>
              <a:pPr algn="r"/>
              <a:t>‹#›</a:t>
            </a:fld>
            <a:endParaRPr lang="en-US" sz="1200" b="0"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3447098"/>
          </a:xfrm>
          <a:prstGeom prst="rect">
            <a:avLst/>
          </a:prstGeom>
          <a:noFill/>
        </p:spPr>
        <p:txBody>
          <a:bodyPr wrap="square" rtlCol="0">
            <a:spAutoFit/>
          </a:bodyPr>
          <a:lstStyle/>
          <a:p>
            <a:r>
              <a:rPr lang="en-US" sz="2800" b="1" dirty="0">
                <a:solidFill>
                  <a:schemeClr val="tx2"/>
                </a:solidFill>
              </a:rPr>
              <a:t>Review of June RENA</a:t>
            </a:r>
          </a:p>
          <a:p>
            <a:endParaRPr lang="en-US" dirty="0">
              <a:solidFill>
                <a:schemeClr val="tx2"/>
              </a:solidFill>
            </a:endParaRPr>
          </a:p>
          <a:p>
            <a:endParaRPr lang="en-US" dirty="0">
              <a:solidFill>
                <a:schemeClr val="tx2"/>
              </a:solidFill>
            </a:endParaRPr>
          </a:p>
          <a:p>
            <a:r>
              <a:rPr lang="en-US" i="1" dirty="0">
                <a:solidFill>
                  <a:schemeClr val="tx2"/>
                </a:solidFill>
              </a:rPr>
              <a:t>Jian Chen</a:t>
            </a:r>
          </a:p>
          <a:p>
            <a:r>
              <a:rPr lang="en-US" dirty="0">
                <a:solidFill>
                  <a:schemeClr val="tx2"/>
                </a:solidFill>
              </a:rPr>
              <a:t>Market Analysis and Validation</a:t>
            </a:r>
          </a:p>
          <a:p>
            <a:endParaRPr lang="en-US" dirty="0">
              <a:solidFill>
                <a:schemeClr val="tx2"/>
              </a:solidFill>
            </a:endParaRPr>
          </a:p>
          <a:p>
            <a:r>
              <a:rPr lang="en-US" dirty="0">
                <a:solidFill>
                  <a:schemeClr val="tx2"/>
                </a:solidFill>
              </a:rPr>
              <a:t>CMWG</a:t>
            </a:r>
          </a:p>
          <a:p>
            <a:endParaRPr lang="en-US" dirty="0">
              <a:solidFill>
                <a:schemeClr val="tx2"/>
              </a:solidFill>
            </a:endParaRPr>
          </a:p>
          <a:p>
            <a:r>
              <a:rPr lang="en-US" dirty="0">
                <a:solidFill>
                  <a:schemeClr val="tx2"/>
                </a:solidFill>
              </a:rPr>
              <a:t>Sept. 20</a:t>
            </a:r>
            <a:r>
              <a:rPr lang="en-US" baseline="30000" dirty="0">
                <a:solidFill>
                  <a:schemeClr val="tx2"/>
                </a:solidFill>
              </a:rPr>
              <a:t>th</a:t>
            </a:r>
            <a:r>
              <a:rPr lang="en-US" dirty="0">
                <a:solidFill>
                  <a:schemeClr val="tx2"/>
                </a:solidFill>
              </a:rPr>
              <a:t>, 2021</a:t>
            </a:r>
          </a:p>
          <a:p>
            <a:endParaRPr lang="en-US" sz="2800" b="1" dirty="0">
              <a:solidFill>
                <a:schemeClr val="tx2"/>
              </a:solidFill>
            </a:endParaRPr>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Monthly Sum of RENA </a:t>
            </a:r>
          </a:p>
        </p:txBody>
      </p:sp>
      <p:graphicFrame>
        <p:nvGraphicFramePr>
          <p:cNvPr id="4" name="Chart 3">
            <a:extLst>
              <a:ext uri="{FF2B5EF4-FFF2-40B4-BE49-F238E27FC236}">
                <a16:creationId xmlns:a16="http://schemas.microsoft.com/office/drawing/2014/main" id="{00000000-0008-0000-0400-000002000000}"/>
              </a:ext>
            </a:extLst>
          </p:cNvPr>
          <p:cNvGraphicFramePr>
            <a:graphicFrameLocks/>
          </p:cNvGraphicFramePr>
          <p:nvPr>
            <p:extLst>
              <p:ext uri="{D42A27DB-BD31-4B8C-83A1-F6EECF244321}">
                <p14:modId xmlns:p14="http://schemas.microsoft.com/office/powerpoint/2010/main" val="3162503033"/>
              </p:ext>
            </p:extLst>
          </p:nvPr>
        </p:nvGraphicFramePr>
        <p:xfrm>
          <a:off x="1200150" y="1600200"/>
          <a:ext cx="6743700" cy="3064669"/>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3795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with RT Congestion </a:t>
            </a:r>
          </a:p>
        </p:txBody>
      </p:sp>
      <p:sp>
        <p:nvSpPr>
          <p:cNvPr id="8" name="Content Placeholder 2"/>
          <p:cNvSpPr>
            <a:spLocks noGrp="1"/>
          </p:cNvSpPr>
          <p:nvPr>
            <p:ph idx="1"/>
          </p:nvPr>
        </p:nvSpPr>
        <p:spPr>
          <a:xfrm>
            <a:off x="304800" y="1386682"/>
            <a:ext cx="8534400" cy="4319832"/>
          </a:xfrm>
        </p:spPr>
        <p:txBody>
          <a:bodyPr/>
          <a:lstStyle/>
          <a:p>
            <a:r>
              <a:rPr lang="en-US" sz="2000" dirty="0"/>
              <a:t>The total RENA in June was -$2.3M, while the total SCED congestion rent was around $75.2M. </a:t>
            </a:r>
          </a:p>
        </p:txBody>
      </p:sp>
      <p:graphicFrame>
        <p:nvGraphicFramePr>
          <p:cNvPr id="6" name="Chart 5">
            <a:extLst>
              <a:ext uri="{FF2B5EF4-FFF2-40B4-BE49-F238E27FC236}">
                <a16:creationId xmlns:a16="http://schemas.microsoft.com/office/drawing/2014/main" id="{00000000-0008-0000-0000-000002000000}"/>
              </a:ext>
            </a:extLst>
          </p:cNvPr>
          <p:cNvGraphicFramePr>
            <a:graphicFrameLocks/>
          </p:cNvGraphicFramePr>
          <p:nvPr>
            <p:extLst>
              <p:ext uri="{D42A27DB-BD31-4B8C-83A1-F6EECF244321}">
                <p14:modId xmlns:p14="http://schemas.microsoft.com/office/powerpoint/2010/main" val="720783197"/>
              </p:ext>
            </p:extLst>
          </p:nvPr>
        </p:nvGraphicFramePr>
        <p:xfrm>
          <a:off x="657225" y="2506114"/>
          <a:ext cx="7829550" cy="3200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881439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Daily RENA and estimated DAM oversold</a:t>
            </a:r>
          </a:p>
        </p:txBody>
      </p:sp>
      <p:sp>
        <p:nvSpPr>
          <p:cNvPr id="3" name="Content Placeholder 2"/>
          <p:cNvSpPr>
            <a:spLocks noGrp="1"/>
          </p:cNvSpPr>
          <p:nvPr>
            <p:ph idx="1"/>
          </p:nvPr>
        </p:nvSpPr>
        <p:spPr>
          <a:xfrm>
            <a:off x="304800" y="1383165"/>
            <a:ext cx="8534400" cy="4319832"/>
          </a:xfrm>
        </p:spPr>
        <p:txBody>
          <a:bodyPr/>
          <a:lstStyle/>
          <a:p>
            <a:r>
              <a:rPr lang="en-US" sz="2200" dirty="0"/>
              <a:t>The total estimated DAM oversold amount in June was around </a:t>
            </a:r>
          </a:p>
          <a:p>
            <a:pPr marL="0" indent="0">
              <a:buNone/>
            </a:pPr>
            <a:r>
              <a:rPr lang="en-US" sz="2200" dirty="0"/>
              <a:t>     -$3.5M. </a:t>
            </a:r>
          </a:p>
        </p:txBody>
      </p:sp>
      <p:graphicFrame>
        <p:nvGraphicFramePr>
          <p:cNvPr id="6" name="Chart 5">
            <a:extLst>
              <a:ext uri="{FF2B5EF4-FFF2-40B4-BE49-F238E27FC236}">
                <a16:creationId xmlns:a16="http://schemas.microsoft.com/office/drawing/2014/main" id="{00000000-0008-0000-0000-000003000000}"/>
              </a:ext>
            </a:extLst>
          </p:cNvPr>
          <p:cNvGraphicFramePr>
            <a:graphicFrameLocks/>
          </p:cNvGraphicFramePr>
          <p:nvPr>
            <p:extLst>
              <p:ext uri="{D42A27DB-BD31-4B8C-83A1-F6EECF244321}">
                <p14:modId xmlns:p14="http://schemas.microsoft.com/office/powerpoint/2010/main" val="4130758849"/>
              </p:ext>
            </p:extLst>
          </p:nvPr>
        </p:nvGraphicFramePr>
        <p:xfrm>
          <a:off x="685800" y="2432381"/>
          <a:ext cx="7667626" cy="30364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1288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47D362-1EA2-4A6C-A1E5-1EEABCB5D071}"/>
              </a:ext>
            </a:extLst>
          </p:cNvPr>
          <p:cNvSpPr>
            <a:spLocks noGrp="1"/>
          </p:cNvSpPr>
          <p:nvPr>
            <p:ph type="title"/>
          </p:nvPr>
        </p:nvSpPr>
        <p:spPr/>
        <p:txBody>
          <a:bodyPr/>
          <a:lstStyle/>
          <a:p>
            <a:r>
              <a:rPr lang="en-US" dirty="0"/>
              <a:t>OD 6/13/2021 and 6/14/2021</a:t>
            </a:r>
          </a:p>
        </p:txBody>
      </p:sp>
      <p:sp>
        <p:nvSpPr>
          <p:cNvPr id="3" name="Content Placeholder 2">
            <a:extLst>
              <a:ext uri="{FF2B5EF4-FFF2-40B4-BE49-F238E27FC236}">
                <a16:creationId xmlns:a16="http://schemas.microsoft.com/office/drawing/2014/main" id="{9D4B44FD-E84E-46F2-B472-79B811D50F3C}"/>
              </a:ext>
            </a:extLst>
          </p:cNvPr>
          <p:cNvSpPr>
            <a:spLocks noGrp="1"/>
          </p:cNvSpPr>
          <p:nvPr>
            <p:ph idx="1"/>
          </p:nvPr>
        </p:nvSpPr>
        <p:spPr>
          <a:xfrm>
            <a:off x="381000" y="1269084"/>
            <a:ext cx="8534400" cy="4319832"/>
          </a:xfrm>
        </p:spPr>
        <p:txBody>
          <a:bodyPr/>
          <a:lstStyle/>
          <a:p>
            <a:r>
              <a:rPr lang="en-US" sz="2000" dirty="0"/>
              <a:t>About -$3.1M and -$2.0M RENA was observed on OD 6/13 and 6/14, respectively. Most of the negative RENA was related to the high RT congestions in West Texas area. </a:t>
            </a:r>
          </a:p>
          <a:p>
            <a:endParaRPr lang="en-US" sz="2000" dirty="0"/>
          </a:p>
          <a:p>
            <a:r>
              <a:rPr lang="en-US" sz="2000" dirty="0"/>
              <a:t>DAM undersold on the RT constraints: Significant “DAM undersold” was observed on the multiple RT constraints in West Texas area. Those constraints shown in RTM were mostly related to high solar generation output in the area. However, those constraints were “undersold” in DAM when much less flows were scheduled around the area. No notable topology difference or LDF difference was observable between DAM and RTM.  </a:t>
            </a:r>
          </a:p>
          <a:p>
            <a:endParaRPr lang="en-US" dirty="0"/>
          </a:p>
        </p:txBody>
      </p:sp>
    </p:spTree>
    <p:extLst>
      <p:ext uri="{BB962C8B-B14F-4D97-AF65-F5344CB8AC3E}">
        <p14:creationId xmlns:p14="http://schemas.microsoft.com/office/powerpoint/2010/main" val="4167534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a:xfrm>
            <a:off x="304800" y="815182"/>
            <a:ext cx="8610600" cy="5204618"/>
          </a:xfrm>
        </p:spPr>
        <p:txBody>
          <a:bodyPr/>
          <a:lstStyle/>
          <a:p>
            <a:pPr marL="0" indent="0">
              <a:buNone/>
            </a:pPr>
            <a:endParaRPr lang="en-US" sz="2200" dirty="0"/>
          </a:p>
          <a:p>
            <a:endParaRPr lang="en-US" sz="2000" dirty="0"/>
          </a:p>
          <a:p>
            <a:r>
              <a:rPr lang="en-US" sz="2000" dirty="0"/>
              <a:t>Negative RENA was observed in June, 2021.</a:t>
            </a:r>
          </a:p>
          <a:p>
            <a:endParaRPr lang="en-US" sz="2000" dirty="0">
              <a:solidFill>
                <a:srgbClr val="FF0000"/>
              </a:solidFill>
            </a:endParaRPr>
          </a:p>
          <a:p>
            <a:r>
              <a:rPr lang="en-US" sz="2000" dirty="0"/>
              <a:t>The negative RENA was mostly related to “DAM undersold” on certain RT constraints in West Texas area during OD 6/13~6/14.</a:t>
            </a:r>
          </a:p>
          <a:p>
            <a:endParaRPr lang="en-US" sz="2000" dirty="0"/>
          </a:p>
          <a:p>
            <a:r>
              <a:rPr lang="en-US" sz="2000" dirty="0"/>
              <a:t>PTP w/ links to options didn’t make significant impact to RENA </a:t>
            </a:r>
            <a:r>
              <a:rPr lang="en-US" sz="2000"/>
              <a:t>in June. </a:t>
            </a:r>
            <a:r>
              <a:rPr lang="en-US" sz="2000" dirty="0"/>
              <a:t>The highest amount of its impact happened on 6/13 with $147k. </a:t>
            </a:r>
          </a:p>
          <a:p>
            <a:endParaRPr lang="en-US" sz="2000" dirty="0"/>
          </a:p>
          <a:p>
            <a:endParaRPr lang="en-US" sz="2200" dirty="0">
              <a:solidFill>
                <a:srgbClr val="FF0000"/>
              </a:solidFill>
            </a:endParaRPr>
          </a:p>
          <a:p>
            <a:pPr marL="0" indent="0">
              <a:buNone/>
            </a:pPr>
            <a:endParaRPr lang="en-US" sz="2400" dirty="0"/>
          </a:p>
          <a:p>
            <a:endParaRPr lang="en-US" sz="2400" dirty="0"/>
          </a:p>
          <a:p>
            <a:endParaRPr lang="en-US" sz="2400" dirty="0"/>
          </a:p>
          <a:p>
            <a:endParaRPr lang="en-US" sz="2400" dirty="0"/>
          </a:p>
          <a:p>
            <a:endParaRPr lang="en-US" sz="2400" dirty="0"/>
          </a:p>
        </p:txBody>
      </p:sp>
    </p:spTree>
    <p:extLst>
      <p:ext uri="{BB962C8B-B14F-4D97-AF65-F5344CB8AC3E}">
        <p14:creationId xmlns:p14="http://schemas.microsoft.com/office/powerpoint/2010/main" val="6083049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June CRR Balance Account</a:t>
            </a:r>
          </a:p>
        </p:txBody>
      </p:sp>
      <p:graphicFrame>
        <p:nvGraphicFramePr>
          <p:cNvPr id="7" name="Chart 6">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2616603521"/>
              </p:ext>
            </p:extLst>
          </p:nvPr>
        </p:nvGraphicFramePr>
        <p:xfrm>
          <a:off x="990600" y="914400"/>
          <a:ext cx="7239000" cy="227885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00000000-0008-0000-0100-000003000000}"/>
              </a:ext>
            </a:extLst>
          </p:cNvPr>
          <p:cNvGraphicFramePr>
            <a:graphicFrameLocks/>
          </p:cNvGraphicFramePr>
          <p:nvPr>
            <p:extLst>
              <p:ext uri="{D42A27DB-BD31-4B8C-83A1-F6EECF244321}">
                <p14:modId xmlns:p14="http://schemas.microsoft.com/office/powerpoint/2010/main" val="1568300819"/>
              </p:ext>
            </p:extLst>
          </p:nvPr>
        </p:nvGraphicFramePr>
        <p:xfrm>
          <a:off x="952500" y="3392182"/>
          <a:ext cx="7239000" cy="2545556"/>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320553777"/>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B248F63C-08AC-4CDD-B36F-0851B11853CB}">
  <ds:schemaRefs>
    <ds:schemaRef ds:uri="http://purl.org/dc/elements/1.1/"/>
    <ds:schemaRef ds:uri="http://purl.org/dc/terms/"/>
    <ds:schemaRef ds:uri="http://purl.org/dc/dcmitype/"/>
    <ds:schemaRef ds:uri="http://schemas.openxmlformats.org/package/2006/metadata/core-properties"/>
    <ds:schemaRef ds:uri="http://schemas.microsoft.com/office/2006/documentManagement/types"/>
    <ds:schemaRef ds:uri="http://schemas.microsoft.com/office/infopath/2007/PartnerControls"/>
    <ds:schemaRef ds:uri="c34af464-7aa1-4edd-9be4-83dffc1cb926"/>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34905</TotalTime>
  <Words>277</Words>
  <Application>Microsoft Office PowerPoint</Application>
  <PresentationFormat>On-screen Show (4:3)</PresentationFormat>
  <Paragraphs>44</Paragraphs>
  <Slides>7</Slides>
  <Notes>6</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7</vt:i4>
      </vt:variant>
    </vt:vector>
  </HeadingPairs>
  <TitlesOfParts>
    <vt:vector size="12" baseType="lpstr">
      <vt:lpstr>Arial</vt:lpstr>
      <vt:lpstr>Calibri</vt:lpstr>
      <vt:lpstr>1_Custom Design</vt:lpstr>
      <vt:lpstr>Office Theme</vt:lpstr>
      <vt:lpstr>Custom Design</vt:lpstr>
      <vt:lpstr>PowerPoint Presentation</vt:lpstr>
      <vt:lpstr>Monthly Sum of RENA </vt:lpstr>
      <vt:lpstr>Daily RENA with RT Congestion </vt:lpstr>
      <vt:lpstr>Daily RENA and estimated DAM oversold</vt:lpstr>
      <vt:lpstr>OD 6/13/2021 and 6/14/2021</vt:lpstr>
      <vt:lpstr>Summary</vt:lpstr>
      <vt:lpstr>June CRR Balance Account</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Chang, Sean</dc:creator>
  <cp:lastModifiedBy>Chen, Jian</cp:lastModifiedBy>
  <cp:revision>507</cp:revision>
  <cp:lastPrinted>2021-07-16T14:42:57Z</cp:lastPrinted>
  <dcterms:created xsi:type="dcterms:W3CDTF">2016-01-21T15:20:31Z</dcterms:created>
  <dcterms:modified xsi:type="dcterms:W3CDTF">2021-09-17T14:40:45Z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