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4" r:id="rId6"/>
  </p:sldMasterIdLst>
  <p:notesMasterIdLst>
    <p:notesMasterId r:id="rId38"/>
  </p:notesMasterIdLst>
  <p:sldIdLst>
    <p:sldId id="1934" r:id="rId7"/>
    <p:sldId id="870" r:id="rId8"/>
    <p:sldId id="1942" r:id="rId9"/>
    <p:sldId id="1940" r:id="rId10"/>
    <p:sldId id="277" r:id="rId11"/>
    <p:sldId id="278" r:id="rId12"/>
    <p:sldId id="279" r:id="rId13"/>
    <p:sldId id="276" r:id="rId14"/>
    <p:sldId id="1952" r:id="rId15"/>
    <p:sldId id="1946" r:id="rId16"/>
    <p:sldId id="1945" r:id="rId17"/>
    <p:sldId id="1948" r:id="rId18"/>
    <p:sldId id="1949" r:id="rId19"/>
    <p:sldId id="1947" r:id="rId20"/>
    <p:sldId id="1943" r:id="rId21"/>
    <p:sldId id="1944" r:id="rId22"/>
    <p:sldId id="1954" r:id="rId23"/>
    <p:sldId id="270" r:id="rId24"/>
    <p:sldId id="269" r:id="rId25"/>
    <p:sldId id="271" r:id="rId26"/>
    <p:sldId id="274" r:id="rId27"/>
    <p:sldId id="1955" r:id="rId28"/>
    <p:sldId id="272" r:id="rId29"/>
    <p:sldId id="262" r:id="rId30"/>
    <p:sldId id="263" r:id="rId31"/>
    <p:sldId id="273" r:id="rId32"/>
    <p:sldId id="266" r:id="rId33"/>
    <p:sldId id="1938" r:id="rId34"/>
    <p:sldId id="265" r:id="rId35"/>
    <p:sldId id="257" r:id="rId36"/>
    <p:sldId id="1939" r:id="rId37"/>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B0265-5591-4D95-8DFE-6654E95B894E}" v="10" dt="2021-09-16T07:12:30.9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3" autoAdjust="0"/>
    <p:restoredTop sz="94660"/>
  </p:normalViewPr>
  <p:slideViewPr>
    <p:cSldViewPr snapToGrid="0">
      <p:cViewPr varScale="1">
        <p:scale>
          <a:sx n="86" d="100"/>
          <a:sy n="86" d="100"/>
        </p:scale>
        <p:origin x="658" y="5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on, Kevin" userId="e60c6aad-8614-4884-8dc2-e8f78e5022b5" providerId="ADAL" clId="{86EB0265-5591-4D95-8DFE-6654E95B894E}"/>
    <pc:docChg chg="custSel addSld modSld sldOrd">
      <pc:chgData name="Hanson, Kevin" userId="e60c6aad-8614-4884-8dc2-e8f78e5022b5" providerId="ADAL" clId="{86EB0265-5591-4D95-8DFE-6654E95B894E}" dt="2021-09-16T07:13:41.961" v="91" actId="404"/>
      <pc:docMkLst>
        <pc:docMk/>
      </pc:docMkLst>
      <pc:sldChg chg="delSp mod ord">
        <pc:chgData name="Hanson, Kevin" userId="e60c6aad-8614-4884-8dc2-e8f78e5022b5" providerId="ADAL" clId="{86EB0265-5591-4D95-8DFE-6654E95B894E}" dt="2021-09-16T07:08:57.065" v="49"/>
        <pc:sldMkLst>
          <pc:docMk/>
          <pc:sldMk cId="1982429268" sldId="257"/>
        </pc:sldMkLst>
        <pc:spChg chg="del">
          <ac:chgData name="Hanson, Kevin" userId="e60c6aad-8614-4884-8dc2-e8f78e5022b5" providerId="ADAL" clId="{86EB0265-5591-4D95-8DFE-6654E95B894E}" dt="2021-09-16T07:08:46.130" v="47" actId="478"/>
          <ac:spMkLst>
            <pc:docMk/>
            <pc:sldMk cId="1982429268" sldId="257"/>
            <ac:spMk id="4" creationId="{FD3F455D-42A8-4ED9-A1DC-5ACAB29E7637}"/>
          </ac:spMkLst>
        </pc:spChg>
      </pc:sldChg>
      <pc:sldChg chg="modSp add mod modTransition">
        <pc:chgData name="Hanson, Kevin" userId="e60c6aad-8614-4884-8dc2-e8f78e5022b5" providerId="ADAL" clId="{86EB0265-5591-4D95-8DFE-6654E95B894E}" dt="2021-09-16T07:11:46.728" v="76" actId="12"/>
        <pc:sldMkLst>
          <pc:docMk/>
          <pc:sldMk cId="3901248664" sldId="262"/>
        </pc:sldMkLst>
        <pc:spChg chg="mod">
          <ac:chgData name="Hanson, Kevin" userId="e60c6aad-8614-4884-8dc2-e8f78e5022b5" providerId="ADAL" clId="{86EB0265-5591-4D95-8DFE-6654E95B894E}" dt="2021-09-16T07:11:46.728" v="76" actId="12"/>
          <ac:spMkLst>
            <pc:docMk/>
            <pc:sldMk cId="3901248664" sldId="262"/>
            <ac:spMk id="3" creationId="{4C89E5C3-B81E-4BBF-9438-44E86759F01A}"/>
          </ac:spMkLst>
        </pc:spChg>
        <pc:spChg chg="mod">
          <ac:chgData name="Hanson, Kevin" userId="e60c6aad-8614-4884-8dc2-e8f78e5022b5" providerId="ADAL" clId="{86EB0265-5591-4D95-8DFE-6654E95B894E}" dt="2021-09-16T07:07:35.601" v="37"/>
          <ac:spMkLst>
            <pc:docMk/>
            <pc:sldMk cId="3901248664" sldId="262"/>
            <ac:spMk id="4" creationId="{045F5F91-50A4-4C86-A022-E2B03F0A49FE}"/>
          </ac:spMkLst>
        </pc:spChg>
      </pc:sldChg>
      <pc:sldChg chg="modSp add mod modTransition">
        <pc:chgData name="Hanson, Kevin" userId="e60c6aad-8614-4884-8dc2-e8f78e5022b5" providerId="ADAL" clId="{86EB0265-5591-4D95-8DFE-6654E95B894E}" dt="2021-09-16T07:11:54.850" v="77" actId="12"/>
        <pc:sldMkLst>
          <pc:docMk/>
          <pc:sldMk cId="1316505588" sldId="263"/>
        </pc:sldMkLst>
        <pc:spChg chg="mod">
          <ac:chgData name="Hanson, Kevin" userId="e60c6aad-8614-4884-8dc2-e8f78e5022b5" providerId="ADAL" clId="{86EB0265-5591-4D95-8DFE-6654E95B894E}" dt="2021-09-16T07:11:54.850" v="77" actId="12"/>
          <ac:spMkLst>
            <pc:docMk/>
            <pc:sldMk cId="1316505588" sldId="263"/>
            <ac:spMk id="3" creationId="{3591BF00-7FDD-4DDE-8DF3-AF6978002EE3}"/>
          </ac:spMkLst>
        </pc:spChg>
        <pc:spChg chg="mod">
          <ac:chgData name="Hanson, Kevin" userId="e60c6aad-8614-4884-8dc2-e8f78e5022b5" providerId="ADAL" clId="{86EB0265-5591-4D95-8DFE-6654E95B894E}" dt="2021-09-16T07:07:35.601" v="37"/>
          <ac:spMkLst>
            <pc:docMk/>
            <pc:sldMk cId="1316505588" sldId="263"/>
            <ac:spMk id="4" creationId="{0C7FD560-E20F-49EA-8059-248008B69624}"/>
          </ac:spMkLst>
        </pc:spChg>
      </pc:sldChg>
      <pc:sldChg chg="modSp add mod modTransition">
        <pc:chgData name="Hanson, Kevin" userId="e60c6aad-8614-4884-8dc2-e8f78e5022b5" providerId="ADAL" clId="{86EB0265-5591-4D95-8DFE-6654E95B894E}" dt="2021-09-16T07:11:14.171" v="73" actId="403"/>
        <pc:sldMkLst>
          <pc:docMk/>
          <pc:sldMk cId="4137471364" sldId="265"/>
        </pc:sldMkLst>
        <pc:spChg chg="mod">
          <ac:chgData name="Hanson, Kevin" userId="e60c6aad-8614-4884-8dc2-e8f78e5022b5" providerId="ADAL" clId="{86EB0265-5591-4D95-8DFE-6654E95B894E}" dt="2021-09-16T07:11:14.171" v="73" actId="403"/>
          <ac:spMkLst>
            <pc:docMk/>
            <pc:sldMk cId="4137471364" sldId="265"/>
            <ac:spMk id="3" creationId="{0AC91F26-9CB2-4348-8A00-B6D2296E271F}"/>
          </ac:spMkLst>
        </pc:spChg>
        <pc:spChg chg="mod">
          <ac:chgData name="Hanson, Kevin" userId="e60c6aad-8614-4884-8dc2-e8f78e5022b5" providerId="ADAL" clId="{86EB0265-5591-4D95-8DFE-6654E95B894E}" dt="2021-09-16T07:10:34.011" v="62"/>
          <ac:spMkLst>
            <pc:docMk/>
            <pc:sldMk cId="4137471364" sldId="265"/>
            <ac:spMk id="4" creationId="{32D6053D-7FC8-4F1E-BC7D-3EF23BAED3C1}"/>
          </ac:spMkLst>
        </pc:spChg>
      </pc:sldChg>
      <pc:sldChg chg="modSp add mod modTransition">
        <pc:chgData name="Hanson, Kevin" userId="e60c6aad-8614-4884-8dc2-e8f78e5022b5" providerId="ADAL" clId="{86EB0265-5591-4D95-8DFE-6654E95B894E}" dt="2021-09-16T07:12:38.748" v="83" actId="15"/>
        <pc:sldMkLst>
          <pc:docMk/>
          <pc:sldMk cId="2745950470" sldId="266"/>
        </pc:sldMkLst>
        <pc:spChg chg="mod">
          <ac:chgData name="Hanson, Kevin" userId="e60c6aad-8614-4884-8dc2-e8f78e5022b5" providerId="ADAL" clId="{86EB0265-5591-4D95-8DFE-6654E95B894E}" dt="2021-09-16T07:12:38.748" v="83" actId="15"/>
          <ac:spMkLst>
            <pc:docMk/>
            <pc:sldMk cId="2745950470" sldId="266"/>
            <ac:spMk id="3" creationId="{E492A7F5-5502-4207-9667-A1D35D653829}"/>
          </ac:spMkLst>
        </pc:spChg>
        <pc:spChg chg="mod">
          <ac:chgData name="Hanson, Kevin" userId="e60c6aad-8614-4884-8dc2-e8f78e5022b5" providerId="ADAL" clId="{86EB0265-5591-4D95-8DFE-6654E95B894E}" dt="2021-09-16T07:07:35.601" v="37"/>
          <ac:spMkLst>
            <pc:docMk/>
            <pc:sldMk cId="2745950470" sldId="266"/>
            <ac:spMk id="4" creationId="{815F45F5-BB6A-4615-912E-E3705779FB6C}"/>
          </ac:spMkLst>
        </pc:spChg>
      </pc:sldChg>
      <pc:sldChg chg="delSp mod">
        <pc:chgData name="Hanson, Kevin" userId="e60c6aad-8614-4884-8dc2-e8f78e5022b5" providerId="ADAL" clId="{86EB0265-5591-4D95-8DFE-6654E95B894E}" dt="2021-09-16T07:08:17.986" v="43" actId="478"/>
        <pc:sldMkLst>
          <pc:docMk/>
          <pc:sldMk cId="2150871711" sldId="269"/>
        </pc:sldMkLst>
        <pc:spChg chg="del">
          <ac:chgData name="Hanson, Kevin" userId="e60c6aad-8614-4884-8dc2-e8f78e5022b5" providerId="ADAL" clId="{86EB0265-5591-4D95-8DFE-6654E95B894E}" dt="2021-09-16T07:08:17.986" v="43" actId="478"/>
          <ac:spMkLst>
            <pc:docMk/>
            <pc:sldMk cId="2150871711" sldId="269"/>
            <ac:spMk id="4" creationId="{52140517-3BF5-406F-9F65-2AC4099906F6}"/>
          </ac:spMkLst>
        </pc:spChg>
      </pc:sldChg>
      <pc:sldChg chg="delSp modSp mod">
        <pc:chgData name="Hanson, Kevin" userId="e60c6aad-8614-4884-8dc2-e8f78e5022b5" providerId="ADAL" clId="{86EB0265-5591-4D95-8DFE-6654E95B894E}" dt="2021-09-16T07:08:12.954" v="42" actId="478"/>
        <pc:sldMkLst>
          <pc:docMk/>
          <pc:sldMk cId="2959990273" sldId="270"/>
        </pc:sldMkLst>
        <pc:spChg chg="del mod">
          <ac:chgData name="Hanson, Kevin" userId="e60c6aad-8614-4884-8dc2-e8f78e5022b5" providerId="ADAL" clId="{86EB0265-5591-4D95-8DFE-6654E95B894E}" dt="2021-09-16T07:08:12.954" v="42" actId="478"/>
          <ac:spMkLst>
            <pc:docMk/>
            <pc:sldMk cId="2959990273" sldId="270"/>
            <ac:spMk id="7" creationId="{2244355D-0A3B-46B4-A7BB-4B0D62F56F89}"/>
          </ac:spMkLst>
        </pc:spChg>
      </pc:sldChg>
      <pc:sldChg chg="delSp mod">
        <pc:chgData name="Hanson, Kevin" userId="e60c6aad-8614-4884-8dc2-e8f78e5022b5" providerId="ADAL" clId="{86EB0265-5591-4D95-8DFE-6654E95B894E}" dt="2021-09-16T07:08:24.161" v="44" actId="478"/>
        <pc:sldMkLst>
          <pc:docMk/>
          <pc:sldMk cId="510540461" sldId="271"/>
        </pc:sldMkLst>
        <pc:spChg chg="del">
          <ac:chgData name="Hanson, Kevin" userId="e60c6aad-8614-4884-8dc2-e8f78e5022b5" providerId="ADAL" clId="{86EB0265-5591-4D95-8DFE-6654E95B894E}" dt="2021-09-16T07:08:24.161" v="44" actId="478"/>
          <ac:spMkLst>
            <pc:docMk/>
            <pc:sldMk cId="510540461" sldId="271"/>
            <ac:spMk id="4" creationId="{52140517-3BF5-406F-9F65-2AC4099906F6}"/>
          </ac:spMkLst>
        </pc:spChg>
      </pc:sldChg>
      <pc:sldChg chg="modSp add mod modTransition">
        <pc:chgData name="Hanson, Kevin" userId="e60c6aad-8614-4884-8dc2-e8f78e5022b5" providerId="ADAL" clId="{86EB0265-5591-4D95-8DFE-6654E95B894E}" dt="2021-09-16T07:11:38.197" v="75" actId="12"/>
        <pc:sldMkLst>
          <pc:docMk/>
          <pc:sldMk cId="1463199149" sldId="272"/>
        </pc:sldMkLst>
        <pc:spChg chg="mod">
          <ac:chgData name="Hanson, Kevin" userId="e60c6aad-8614-4884-8dc2-e8f78e5022b5" providerId="ADAL" clId="{86EB0265-5591-4D95-8DFE-6654E95B894E}" dt="2021-09-16T07:11:38.197" v="75" actId="12"/>
          <ac:spMkLst>
            <pc:docMk/>
            <pc:sldMk cId="1463199149" sldId="272"/>
            <ac:spMk id="3" creationId="{0E1682F8-0B70-46E6-B239-024D7AEF26E6}"/>
          </ac:spMkLst>
        </pc:spChg>
        <pc:spChg chg="mod">
          <ac:chgData name="Hanson, Kevin" userId="e60c6aad-8614-4884-8dc2-e8f78e5022b5" providerId="ADAL" clId="{86EB0265-5591-4D95-8DFE-6654E95B894E}" dt="2021-09-16T07:07:35.601" v="37"/>
          <ac:spMkLst>
            <pc:docMk/>
            <pc:sldMk cId="1463199149" sldId="272"/>
            <ac:spMk id="4" creationId="{1AE9CCB3-8D36-47A2-9ED4-937A38828853}"/>
          </ac:spMkLst>
        </pc:spChg>
      </pc:sldChg>
      <pc:sldChg chg="modSp add mod modTransition">
        <pc:chgData name="Hanson, Kevin" userId="e60c6aad-8614-4884-8dc2-e8f78e5022b5" providerId="ADAL" clId="{86EB0265-5591-4D95-8DFE-6654E95B894E}" dt="2021-09-16T07:12:11.001" v="80" actId="15"/>
        <pc:sldMkLst>
          <pc:docMk/>
          <pc:sldMk cId="2839034291" sldId="273"/>
        </pc:sldMkLst>
        <pc:spChg chg="mod">
          <ac:chgData name="Hanson, Kevin" userId="e60c6aad-8614-4884-8dc2-e8f78e5022b5" providerId="ADAL" clId="{86EB0265-5591-4D95-8DFE-6654E95B894E}" dt="2021-09-16T07:12:11.001" v="80" actId="15"/>
          <ac:spMkLst>
            <pc:docMk/>
            <pc:sldMk cId="2839034291" sldId="273"/>
            <ac:spMk id="3" creationId="{6CFFAFF2-6435-4FEB-8458-08C70ECA7EAC}"/>
          </ac:spMkLst>
        </pc:spChg>
        <pc:spChg chg="mod">
          <ac:chgData name="Hanson, Kevin" userId="e60c6aad-8614-4884-8dc2-e8f78e5022b5" providerId="ADAL" clId="{86EB0265-5591-4D95-8DFE-6654E95B894E}" dt="2021-09-16T07:07:35.601" v="37"/>
          <ac:spMkLst>
            <pc:docMk/>
            <pc:sldMk cId="2839034291" sldId="273"/>
            <ac:spMk id="4" creationId="{25371BA6-1845-43E9-BEAD-483D82F253E3}"/>
          </ac:spMkLst>
        </pc:spChg>
      </pc:sldChg>
      <pc:sldChg chg="delSp modSp mod">
        <pc:chgData name="Hanson, Kevin" userId="e60c6aad-8614-4884-8dc2-e8f78e5022b5" providerId="ADAL" clId="{86EB0265-5591-4D95-8DFE-6654E95B894E}" dt="2021-09-16T07:08:34.641" v="46" actId="1076"/>
        <pc:sldMkLst>
          <pc:docMk/>
          <pc:sldMk cId="2900279303" sldId="274"/>
        </pc:sldMkLst>
        <pc:spChg chg="mod">
          <ac:chgData name="Hanson, Kevin" userId="e60c6aad-8614-4884-8dc2-e8f78e5022b5" providerId="ADAL" clId="{86EB0265-5591-4D95-8DFE-6654E95B894E}" dt="2021-09-16T07:08:34.641" v="46" actId="1076"/>
          <ac:spMkLst>
            <pc:docMk/>
            <pc:sldMk cId="2900279303" sldId="274"/>
            <ac:spMk id="3" creationId="{00000000-0000-0000-0000-000000000000}"/>
          </ac:spMkLst>
        </pc:spChg>
        <pc:spChg chg="del">
          <ac:chgData name="Hanson, Kevin" userId="e60c6aad-8614-4884-8dc2-e8f78e5022b5" providerId="ADAL" clId="{86EB0265-5591-4D95-8DFE-6654E95B894E}" dt="2021-09-16T07:08:30.489" v="45" actId="478"/>
          <ac:spMkLst>
            <pc:docMk/>
            <pc:sldMk cId="2900279303" sldId="274"/>
            <ac:spMk id="4" creationId="{00000000-0000-0000-0000-000000000000}"/>
          </ac:spMkLst>
        </pc:spChg>
      </pc:sldChg>
      <pc:sldChg chg="modSp add mod modTransition">
        <pc:chgData name="Hanson, Kevin" userId="e60c6aad-8614-4884-8dc2-e8f78e5022b5" providerId="ADAL" clId="{86EB0265-5591-4D95-8DFE-6654E95B894E}" dt="2021-09-16T07:13:41.961" v="91" actId="404"/>
        <pc:sldMkLst>
          <pc:docMk/>
          <pc:sldMk cId="2970483891" sldId="276"/>
        </pc:sldMkLst>
        <pc:spChg chg="mod">
          <ac:chgData name="Hanson, Kevin" userId="e60c6aad-8614-4884-8dc2-e8f78e5022b5" providerId="ADAL" clId="{86EB0265-5591-4D95-8DFE-6654E95B894E}" dt="2021-09-16T06:54:54.852" v="0"/>
          <ac:spMkLst>
            <pc:docMk/>
            <pc:sldMk cId="2970483891" sldId="276"/>
            <ac:spMk id="3" creationId="{944956B5-4CB5-44BA-9FC0-8BEEBD08B998}"/>
          </ac:spMkLst>
        </pc:spChg>
        <pc:spChg chg="mod">
          <ac:chgData name="Hanson, Kevin" userId="e60c6aad-8614-4884-8dc2-e8f78e5022b5" providerId="ADAL" clId="{86EB0265-5591-4D95-8DFE-6654E95B894E}" dt="2021-09-16T07:13:41.961" v="91" actId="404"/>
          <ac:spMkLst>
            <pc:docMk/>
            <pc:sldMk cId="2970483891" sldId="276"/>
            <ac:spMk id="6" creationId="{883FA018-D889-45EA-9F95-9E0FAB20B11E}"/>
          </ac:spMkLst>
        </pc:spChg>
      </pc:sldChg>
      <pc:sldChg chg="modSp add mod modTransition">
        <pc:chgData name="Hanson, Kevin" userId="e60c6aad-8614-4884-8dc2-e8f78e5022b5" providerId="ADAL" clId="{86EB0265-5591-4D95-8DFE-6654E95B894E}" dt="2021-09-16T07:13:17.728" v="87" actId="404"/>
        <pc:sldMkLst>
          <pc:docMk/>
          <pc:sldMk cId="1809859950" sldId="277"/>
        </pc:sldMkLst>
        <pc:spChg chg="mod">
          <ac:chgData name="Hanson, Kevin" userId="e60c6aad-8614-4884-8dc2-e8f78e5022b5" providerId="ADAL" clId="{86EB0265-5591-4D95-8DFE-6654E95B894E}" dt="2021-09-16T06:54:55.037" v="1" actId="27636"/>
          <ac:spMkLst>
            <pc:docMk/>
            <pc:sldMk cId="1809859950" sldId="277"/>
            <ac:spMk id="2" creationId="{F8A87057-5899-451F-852A-31CA58B3EFD3}"/>
          </ac:spMkLst>
        </pc:spChg>
        <pc:spChg chg="mod">
          <ac:chgData name="Hanson, Kevin" userId="e60c6aad-8614-4884-8dc2-e8f78e5022b5" providerId="ADAL" clId="{86EB0265-5591-4D95-8DFE-6654E95B894E}" dt="2021-09-16T06:54:54.852" v="0"/>
          <ac:spMkLst>
            <pc:docMk/>
            <pc:sldMk cId="1809859950" sldId="277"/>
            <ac:spMk id="3" creationId="{944956B5-4CB5-44BA-9FC0-8BEEBD08B998}"/>
          </ac:spMkLst>
        </pc:spChg>
        <pc:spChg chg="mod">
          <ac:chgData name="Hanson, Kevin" userId="e60c6aad-8614-4884-8dc2-e8f78e5022b5" providerId="ADAL" clId="{86EB0265-5591-4D95-8DFE-6654E95B894E}" dt="2021-09-16T07:13:17.728" v="87" actId="404"/>
          <ac:spMkLst>
            <pc:docMk/>
            <pc:sldMk cId="1809859950" sldId="277"/>
            <ac:spMk id="6" creationId="{883FA018-D889-45EA-9F95-9E0FAB20B11E}"/>
          </ac:spMkLst>
        </pc:spChg>
      </pc:sldChg>
      <pc:sldChg chg="modSp add mod modTransition">
        <pc:chgData name="Hanson, Kevin" userId="e60c6aad-8614-4884-8dc2-e8f78e5022b5" providerId="ADAL" clId="{86EB0265-5591-4D95-8DFE-6654E95B894E}" dt="2021-09-16T07:13:09.152" v="85" actId="404"/>
        <pc:sldMkLst>
          <pc:docMk/>
          <pc:sldMk cId="280676854" sldId="278"/>
        </pc:sldMkLst>
        <pc:spChg chg="mod">
          <ac:chgData name="Hanson, Kevin" userId="e60c6aad-8614-4884-8dc2-e8f78e5022b5" providerId="ADAL" clId="{86EB0265-5591-4D95-8DFE-6654E95B894E}" dt="2021-09-16T06:54:54.852" v="0"/>
          <ac:spMkLst>
            <pc:docMk/>
            <pc:sldMk cId="280676854" sldId="278"/>
            <ac:spMk id="3" creationId="{944956B5-4CB5-44BA-9FC0-8BEEBD08B998}"/>
          </ac:spMkLst>
        </pc:spChg>
        <pc:spChg chg="mod">
          <ac:chgData name="Hanson, Kevin" userId="e60c6aad-8614-4884-8dc2-e8f78e5022b5" providerId="ADAL" clId="{86EB0265-5591-4D95-8DFE-6654E95B894E}" dt="2021-09-16T07:13:09.152" v="85" actId="404"/>
          <ac:spMkLst>
            <pc:docMk/>
            <pc:sldMk cId="280676854" sldId="278"/>
            <ac:spMk id="6" creationId="{883FA018-D889-45EA-9F95-9E0FAB20B11E}"/>
          </ac:spMkLst>
        </pc:spChg>
      </pc:sldChg>
      <pc:sldChg chg="modSp add mod modTransition">
        <pc:chgData name="Hanson, Kevin" userId="e60c6aad-8614-4884-8dc2-e8f78e5022b5" providerId="ADAL" clId="{86EB0265-5591-4D95-8DFE-6654E95B894E}" dt="2021-09-16T07:13:26.182" v="89" actId="404"/>
        <pc:sldMkLst>
          <pc:docMk/>
          <pc:sldMk cId="3070633099" sldId="279"/>
        </pc:sldMkLst>
        <pc:spChg chg="mod">
          <ac:chgData name="Hanson, Kevin" userId="e60c6aad-8614-4884-8dc2-e8f78e5022b5" providerId="ADAL" clId="{86EB0265-5591-4D95-8DFE-6654E95B894E}" dt="2021-09-16T06:54:54.852" v="0"/>
          <ac:spMkLst>
            <pc:docMk/>
            <pc:sldMk cId="3070633099" sldId="279"/>
            <ac:spMk id="3" creationId="{944956B5-4CB5-44BA-9FC0-8BEEBD08B998}"/>
          </ac:spMkLst>
        </pc:spChg>
        <pc:spChg chg="mod">
          <ac:chgData name="Hanson, Kevin" userId="e60c6aad-8614-4884-8dc2-e8f78e5022b5" providerId="ADAL" clId="{86EB0265-5591-4D95-8DFE-6654E95B894E}" dt="2021-09-16T07:13:26.182" v="89" actId="404"/>
          <ac:spMkLst>
            <pc:docMk/>
            <pc:sldMk cId="3070633099" sldId="279"/>
            <ac:spMk id="6" creationId="{883FA018-D889-45EA-9F95-9E0FAB20B11E}"/>
          </ac:spMkLst>
        </pc:spChg>
      </pc:sldChg>
      <pc:sldChg chg="delSp mod">
        <pc:chgData name="Hanson, Kevin" userId="e60c6aad-8614-4884-8dc2-e8f78e5022b5" providerId="ADAL" clId="{86EB0265-5591-4D95-8DFE-6654E95B894E}" dt="2021-09-16T07:07:49.448" v="39" actId="478"/>
        <pc:sldMkLst>
          <pc:docMk/>
          <pc:sldMk cId="2155410335" sldId="1943"/>
        </pc:sldMkLst>
        <pc:spChg chg="del">
          <ac:chgData name="Hanson, Kevin" userId="e60c6aad-8614-4884-8dc2-e8f78e5022b5" providerId="ADAL" clId="{86EB0265-5591-4D95-8DFE-6654E95B894E}" dt="2021-09-16T07:07:49.448" v="39" actId="478"/>
          <ac:spMkLst>
            <pc:docMk/>
            <pc:sldMk cId="2155410335" sldId="1943"/>
            <ac:spMk id="2" creationId="{63C268D1-5659-49CF-B8D2-B096D67A53E3}"/>
          </ac:spMkLst>
        </pc:spChg>
      </pc:sldChg>
      <pc:sldChg chg="delSp mod">
        <pc:chgData name="Hanson, Kevin" userId="e60c6aad-8614-4884-8dc2-e8f78e5022b5" providerId="ADAL" clId="{86EB0265-5591-4D95-8DFE-6654E95B894E}" dt="2021-09-16T07:07:55.629" v="40" actId="478"/>
        <pc:sldMkLst>
          <pc:docMk/>
          <pc:sldMk cId="373077976" sldId="1944"/>
        </pc:sldMkLst>
        <pc:spChg chg="del">
          <ac:chgData name="Hanson, Kevin" userId="e60c6aad-8614-4884-8dc2-e8f78e5022b5" providerId="ADAL" clId="{86EB0265-5591-4D95-8DFE-6654E95B894E}" dt="2021-09-16T07:07:55.629" v="40" actId="478"/>
          <ac:spMkLst>
            <pc:docMk/>
            <pc:sldMk cId="373077976" sldId="1944"/>
            <ac:spMk id="3" creationId="{F6284756-9923-4DA6-939D-470E1B7AF2AA}"/>
          </ac:spMkLst>
        </pc:spChg>
      </pc:sldChg>
      <pc:sldChg chg="ord">
        <pc:chgData name="Hanson, Kevin" userId="e60c6aad-8614-4884-8dc2-e8f78e5022b5" providerId="ADAL" clId="{86EB0265-5591-4D95-8DFE-6654E95B894E}" dt="2021-09-16T07:05:03.124" v="3"/>
        <pc:sldMkLst>
          <pc:docMk/>
          <pc:sldMk cId="197327040" sldId="1952"/>
        </pc:sldMkLst>
      </pc:sldChg>
      <pc:sldChg chg="modSp add mod">
        <pc:chgData name="Hanson, Kevin" userId="e60c6aad-8614-4884-8dc2-e8f78e5022b5" providerId="ADAL" clId="{86EB0265-5591-4D95-8DFE-6654E95B894E}" dt="2021-09-16T07:07:16.577" v="36" actId="20577"/>
        <pc:sldMkLst>
          <pc:docMk/>
          <pc:sldMk cId="3758600895" sldId="1955"/>
        </pc:sldMkLst>
        <pc:spChg chg="mod">
          <ac:chgData name="Hanson, Kevin" userId="e60c6aad-8614-4884-8dc2-e8f78e5022b5" providerId="ADAL" clId="{86EB0265-5591-4D95-8DFE-6654E95B894E}" dt="2021-09-16T07:07:05.614" v="35" actId="20577"/>
          <ac:spMkLst>
            <pc:docMk/>
            <pc:sldMk cId="3758600895" sldId="1955"/>
            <ac:spMk id="4" creationId="{05538FB1-119A-4CDD-86CB-ABD34748FB04}"/>
          </ac:spMkLst>
        </pc:spChg>
        <pc:spChg chg="mod">
          <ac:chgData name="Hanson, Kevin" userId="e60c6aad-8614-4884-8dc2-e8f78e5022b5" providerId="ADAL" clId="{86EB0265-5591-4D95-8DFE-6654E95B894E}" dt="2021-09-16T07:07:16.577" v="36" actId="20577"/>
          <ac:spMkLst>
            <pc:docMk/>
            <pc:sldMk cId="3758600895" sldId="1955"/>
            <ac:spMk id="5" creationId="{40AAE06A-E44F-4146-A447-2D56067B9B1F}"/>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EA9419-6E8D-4127-B11E-BEB5726C661F}" type="datetimeFigureOut">
              <a:rPr lang="en-US" smtClean="0"/>
              <a:t>9/16/2021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62F87-9FF5-4D25-BCD1-3F6726F9853C}" type="slidenum">
              <a:rPr lang="en-US" smtClean="0"/>
              <a:t>‹#›</a:t>
            </a:fld>
            <a:endParaRPr lang="en-US"/>
          </a:p>
        </p:txBody>
      </p:sp>
    </p:spTree>
    <p:extLst>
      <p:ext uri="{BB962C8B-B14F-4D97-AF65-F5344CB8AC3E}">
        <p14:creationId xmlns:p14="http://schemas.microsoft.com/office/powerpoint/2010/main" val="40147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1318651" algn="l"/>
              </a:tabLst>
            </a:pPr>
            <a:r>
              <a:rPr lang="fr-FR"/>
              <a:t>| [Insert document title] | [Insert date]</a:t>
            </a:r>
            <a:endParaRPr lang="fr-FR" dirty="0"/>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9684297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1318618" algn="l"/>
              </a:tabLst>
            </a:pPr>
            <a:r>
              <a:rPr lang="fr-FR"/>
              <a:t>| Project Impact update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375912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1318618" algn="l"/>
              </a:tabLst>
            </a:pPr>
            <a:r>
              <a:rPr lang="fr-FR"/>
              <a:t>| Project Impact update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5" y="1424518"/>
            <a:ext cx="7392828" cy="2502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12275233" y="1"/>
            <a:ext cx="2706315" cy="2781137"/>
            <a:chOff x="3528102" y="847657"/>
            <a:chExt cx="2029736" cy="2085853"/>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4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46444387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303686" y="1416052"/>
            <a:ext cx="3436199"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432002" y="1416668"/>
            <a:ext cx="3456319" cy="25029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4368800" y="1416668"/>
            <a:ext cx="3456000" cy="25029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646452" y="6320503"/>
            <a:ext cx="9593887" cy="225767"/>
          </a:xfrm>
        </p:spPr>
        <p:txBody>
          <a:bodyPr/>
          <a:lstStyle>
            <a:lvl1pPr>
              <a:defRPr b="0"/>
            </a:lvl1pPr>
          </a:lstStyle>
          <a:p>
            <a:pPr>
              <a:tabLst>
                <a:tab pos="1318618" algn="l"/>
              </a:tabLst>
            </a:pPr>
            <a:r>
              <a:rPr lang="fr-FR"/>
              <a:t>| Project Impact update</a:t>
            </a:r>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12275233" y="1"/>
            <a:ext cx="2706315" cy="2781137"/>
            <a:chOff x="3528102" y="847657"/>
            <a:chExt cx="2029736" cy="2085853"/>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4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12275236" y="2853770"/>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4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30987365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1800" y="1416668"/>
            <a:ext cx="11328000" cy="4605251"/>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646452" y="6320503"/>
            <a:ext cx="9593887" cy="225767"/>
          </a:xfrm>
        </p:spPr>
        <p:txBody>
          <a:bodyPr/>
          <a:lstStyle>
            <a:lvl1pPr>
              <a:defRPr b="0"/>
            </a:lvl1pPr>
          </a:lstStyle>
          <a:p>
            <a:pPr>
              <a:tabLst>
                <a:tab pos="1318618" algn="l"/>
              </a:tabLst>
            </a:pPr>
            <a:r>
              <a:rPr lang="fr-FR"/>
              <a:t>| Project Impact update</a:t>
            </a: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12275233" y="2"/>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4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4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3043891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431021" y="6178549"/>
            <a:ext cx="1881099"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440262" y="1411820"/>
            <a:ext cx="5378452" cy="1157385"/>
          </a:xfrm>
        </p:spPr>
        <p:txBody>
          <a:bodyPr anchor="t" anchorCtr="0"/>
          <a:lstStyle>
            <a:lvl1pPr>
              <a:lnSpc>
                <a:spcPct val="80000"/>
              </a:lnSpc>
              <a:defRPr sz="4267">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440262" y="3467401"/>
            <a:ext cx="5378452" cy="697563"/>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auto">
          <a:xfrm>
            <a:off x="5188816" y="2"/>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auto">
          <a:xfrm>
            <a:off x="3039545" y="3550800"/>
            <a:ext cx="66144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a:xfrm>
            <a:off x="6461380" y="2468831"/>
            <a:ext cx="1920000" cy="1920000"/>
          </a:xfrm>
          <a:prstGeom prst="flowChartDecision">
            <a:avLst/>
          </a:prstGeom>
          <a:solidFill>
            <a:schemeClr val="bg1"/>
          </a:solidFill>
        </p:spPr>
        <p:txBody>
          <a:bodyPr>
            <a:noAutofit/>
          </a:bodyPr>
          <a:lstStyle>
            <a:lvl1pPr>
              <a:defRPr sz="1867"/>
            </a:lvl1pPr>
          </a:lstStyle>
          <a:p>
            <a:r>
              <a:rPr lang="en-US"/>
              <a:t> </a:t>
            </a:r>
            <a:endParaRPr lang="en-GB"/>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12275236" y="2"/>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4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cstate="print">
            <a:extLst>
              <a:ext uri="{28A0092B-C50C-407E-A947-70E740481C1C}">
                <a14:useLocalDpi xmlns:a14="http://schemas.microsoft.com/office/drawing/2010/main"/>
              </a:ext>
            </a:extLst>
          </a:blip>
          <a:stretch>
            <a:fillRect/>
          </a:stretch>
        </p:blipFill>
        <p:spPr>
          <a:xfrm>
            <a:off x="-3170" y="277365"/>
            <a:ext cx="1537609" cy="685355"/>
          </a:xfrm>
          <a:prstGeom prst="rect">
            <a:avLst/>
          </a:prstGeom>
        </p:spPr>
      </p:pic>
    </p:spTree>
    <p:extLst>
      <p:ext uri="{BB962C8B-B14F-4D97-AF65-F5344CB8AC3E}">
        <p14:creationId xmlns:p14="http://schemas.microsoft.com/office/powerpoint/2010/main" val="258990262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440262" y="1411820"/>
            <a:ext cx="5378452" cy="1157385"/>
          </a:xfrm>
        </p:spPr>
        <p:txBody>
          <a:bodyPr anchor="t" anchorCtr="0"/>
          <a:lstStyle>
            <a:lvl1pPr>
              <a:lnSpc>
                <a:spcPct val="80000"/>
              </a:lnSpc>
              <a:defRPr sz="4267">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440262" y="3467401"/>
            <a:ext cx="5378452" cy="697563"/>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auto">
          <a:xfrm>
            <a:off x="5188816" y="2"/>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auto">
          <a:xfrm>
            <a:off x="3039545" y="3550800"/>
            <a:ext cx="66144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a:xfrm>
            <a:off x="6461380" y="2468831"/>
            <a:ext cx="1920000" cy="1920000"/>
          </a:xfrm>
          <a:prstGeom prst="flowChartDecision">
            <a:avLst/>
          </a:prstGeom>
          <a:solidFill>
            <a:schemeClr val="bg1"/>
          </a:solidFill>
        </p:spPr>
        <p:txBody>
          <a:bodyPr>
            <a:noAutofit/>
          </a:bodyPr>
          <a:lstStyle>
            <a:lvl1pPr>
              <a:defRPr sz="1867"/>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12275236" y="2"/>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4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0" y="277363"/>
            <a:ext cx="2315292" cy="685356"/>
          </a:xfrm>
          <a:prstGeom prst="rect">
            <a:avLst/>
          </a:prstGeom>
        </p:spPr>
      </p:pic>
    </p:spTree>
    <p:extLst>
      <p:ext uri="{BB962C8B-B14F-4D97-AF65-F5344CB8AC3E}">
        <p14:creationId xmlns:p14="http://schemas.microsoft.com/office/powerpoint/2010/main" val="15158096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440262" y="1411820"/>
            <a:ext cx="5378452" cy="1157385"/>
          </a:xfrm>
        </p:spPr>
        <p:txBody>
          <a:bodyPr anchor="t" anchorCtr="0"/>
          <a:lstStyle>
            <a:lvl1pPr>
              <a:lnSpc>
                <a:spcPct val="80000"/>
              </a:lnSpc>
              <a:defRPr sz="4267">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440262" y="3467401"/>
            <a:ext cx="5378452" cy="697563"/>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auto">
          <a:xfrm>
            <a:off x="5188816" y="2"/>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auto">
          <a:xfrm>
            <a:off x="3039545" y="3550800"/>
            <a:ext cx="6614400"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a:xfrm>
            <a:off x="6461380" y="2468831"/>
            <a:ext cx="1920000" cy="1920000"/>
          </a:xfrm>
          <a:prstGeom prst="flowChartDecision">
            <a:avLst/>
          </a:prstGeom>
          <a:solidFill>
            <a:schemeClr val="bg1"/>
          </a:solidFill>
        </p:spPr>
        <p:txBody>
          <a:bodyPr>
            <a:noAutofit/>
          </a:bodyPr>
          <a:lstStyle>
            <a:lvl1pPr>
              <a:defRPr sz="1867"/>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12275236" y="2"/>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4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0" y="277363"/>
            <a:ext cx="2315292" cy="685356"/>
          </a:xfrm>
          <a:prstGeom prst="rect">
            <a:avLst/>
          </a:prstGeom>
        </p:spPr>
      </p:pic>
    </p:spTree>
    <p:extLst>
      <p:ext uri="{BB962C8B-B14F-4D97-AF65-F5344CB8AC3E}">
        <p14:creationId xmlns:p14="http://schemas.microsoft.com/office/powerpoint/2010/main" val="31306345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40259" y="3382039"/>
            <a:ext cx="3365500" cy="1025921"/>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23328" y="907122"/>
            <a:ext cx="3464989" cy="2359620"/>
          </a:xfrm>
        </p:spPr>
        <p:txBody>
          <a:bodyPr anchor="b" anchorCtr="0"/>
          <a:lstStyle>
            <a:lvl1pPr>
              <a:defRPr sz="15333">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auto">
          <a:xfrm>
            <a:off x="4132615"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12275236" y="2"/>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4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0" y="277363"/>
            <a:ext cx="2315292" cy="685356"/>
          </a:xfrm>
          <a:prstGeom prst="rect">
            <a:avLst/>
          </a:prstGeom>
        </p:spPr>
      </p:pic>
    </p:spTree>
    <p:extLst>
      <p:ext uri="{BB962C8B-B14F-4D97-AF65-F5344CB8AC3E}">
        <p14:creationId xmlns:p14="http://schemas.microsoft.com/office/powerpoint/2010/main" val="105584599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40259" y="3382039"/>
            <a:ext cx="3365500" cy="1025921"/>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23328" y="907122"/>
            <a:ext cx="3464989" cy="2359620"/>
          </a:xfrm>
        </p:spPr>
        <p:txBody>
          <a:bodyPr anchor="b" anchorCtr="0"/>
          <a:lstStyle>
            <a:lvl1pPr>
              <a:defRPr sz="15333">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auto">
          <a:xfrm>
            <a:off x="4132615"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12275236" y="2"/>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4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70" y="277363"/>
            <a:ext cx="2315292" cy="685356"/>
          </a:xfrm>
          <a:prstGeom prst="rect">
            <a:avLst/>
          </a:prstGeom>
        </p:spPr>
      </p:pic>
    </p:spTree>
    <p:extLst>
      <p:ext uri="{BB962C8B-B14F-4D97-AF65-F5344CB8AC3E}">
        <p14:creationId xmlns:p14="http://schemas.microsoft.com/office/powerpoint/2010/main" val="35328057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340862" y="6371169"/>
            <a:ext cx="851140" cy="486833"/>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800" smtClean="0"/>
              <a:pPr/>
              <a:t>‹#›</a:t>
            </a:fld>
            <a:endParaRPr lang="en-GB" sz="8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a:xfrm>
            <a:off x="2806700" y="2735713"/>
            <a:ext cx="6578600" cy="1386576"/>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2400"/>
            </a:p>
          </p:txBody>
        </p:sp>
        <p:sp>
          <p:nvSpPr>
            <p:cNvPr id="32" name="Freeform: Shape 31">
              <a:extLst>
                <a:ext uri="{FF2B5EF4-FFF2-40B4-BE49-F238E27FC236}">
                  <a16:creationId xmlns:a16="http://schemas.microsoft.com/office/drawing/2014/main" id="{BC8C29B9-203B-435B-890E-73A70CA4C81F}"/>
                </a:ext>
              </a:extLst>
            </p:cNvPr>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2400"/>
            </a:p>
          </p:txBody>
        </p:sp>
        <p:sp>
          <p:nvSpPr>
            <p:cNvPr id="33" name="Freeform: Shape 32">
              <a:extLst>
                <a:ext uri="{FF2B5EF4-FFF2-40B4-BE49-F238E27FC236}">
                  <a16:creationId xmlns:a16="http://schemas.microsoft.com/office/drawing/2014/main" id="{C707B5D5-B821-47CA-933A-D54DC178C7C5}"/>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34" name="Freeform: Shape 33">
              <a:extLst>
                <a:ext uri="{FF2B5EF4-FFF2-40B4-BE49-F238E27FC236}">
                  <a16:creationId xmlns:a16="http://schemas.microsoft.com/office/drawing/2014/main" id="{0D58047D-9689-487F-BFF5-02E48B2EA260}"/>
                </a:ext>
              </a:extLst>
            </p:cNvPr>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35" name="Freeform: Shape 34">
              <a:extLst>
                <a:ext uri="{FF2B5EF4-FFF2-40B4-BE49-F238E27FC236}">
                  <a16:creationId xmlns:a16="http://schemas.microsoft.com/office/drawing/2014/main" id="{2EE19533-4B41-4903-ADFA-1430E5FA3683}"/>
                </a:ext>
              </a:extLst>
            </p:cNvPr>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2400"/>
            </a:p>
          </p:txBody>
        </p:sp>
        <p:sp>
          <p:nvSpPr>
            <p:cNvPr id="36" name="Freeform: Shape 35">
              <a:extLst>
                <a:ext uri="{FF2B5EF4-FFF2-40B4-BE49-F238E27FC236}">
                  <a16:creationId xmlns:a16="http://schemas.microsoft.com/office/drawing/2014/main" id="{F72D0F65-4955-4D3B-8293-898EC918883C}"/>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2400"/>
            </a:p>
          </p:txBody>
        </p:sp>
        <p:sp>
          <p:nvSpPr>
            <p:cNvPr id="37" name="Freeform: Shape 36">
              <a:extLst>
                <a:ext uri="{FF2B5EF4-FFF2-40B4-BE49-F238E27FC236}">
                  <a16:creationId xmlns:a16="http://schemas.microsoft.com/office/drawing/2014/main" id="{AC4826A8-C9E9-49D9-AF7F-E3DC7BD67BD3}"/>
                </a:ext>
              </a:extLst>
            </p:cNvPr>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2400"/>
            </a:p>
          </p:txBody>
        </p:sp>
        <p:sp>
          <p:nvSpPr>
            <p:cNvPr id="38" name="Freeform: Shape 37">
              <a:extLst>
                <a:ext uri="{FF2B5EF4-FFF2-40B4-BE49-F238E27FC236}">
                  <a16:creationId xmlns:a16="http://schemas.microsoft.com/office/drawing/2014/main" id="{9CCCC674-E4E6-46F9-9914-F12E382E2222}"/>
                </a:ext>
              </a:extLst>
            </p:cNvPr>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2400"/>
            </a:p>
          </p:txBody>
        </p:sp>
        <p:sp>
          <p:nvSpPr>
            <p:cNvPr id="39" name="Freeform: Shape 38">
              <a:extLst>
                <a:ext uri="{FF2B5EF4-FFF2-40B4-BE49-F238E27FC236}">
                  <a16:creationId xmlns:a16="http://schemas.microsoft.com/office/drawing/2014/main" id="{A53A8048-4F2C-4389-90D8-AD6670C2E937}"/>
                </a:ext>
              </a:extLst>
            </p:cNvPr>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2400"/>
            </a:p>
          </p:txBody>
        </p:sp>
        <p:sp>
          <p:nvSpPr>
            <p:cNvPr id="40" name="Freeform: Shape 39">
              <a:extLst>
                <a:ext uri="{FF2B5EF4-FFF2-40B4-BE49-F238E27FC236}">
                  <a16:creationId xmlns:a16="http://schemas.microsoft.com/office/drawing/2014/main" id="{91191415-0ECC-4572-B26D-B095FEB85F29}"/>
                </a:ext>
              </a:extLst>
            </p:cNvPr>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2400"/>
            </a:p>
          </p:txBody>
        </p:sp>
        <p:sp>
          <p:nvSpPr>
            <p:cNvPr id="41" name="Freeform: Shape 40">
              <a:extLst>
                <a:ext uri="{FF2B5EF4-FFF2-40B4-BE49-F238E27FC236}">
                  <a16:creationId xmlns:a16="http://schemas.microsoft.com/office/drawing/2014/main" id="{AACB428A-70CC-49C9-9815-49643EC9A0FD}"/>
                </a:ext>
              </a:extLst>
            </p:cNvPr>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2400"/>
            </a:p>
          </p:txBody>
        </p:sp>
        <p:sp>
          <p:nvSpPr>
            <p:cNvPr id="42" name="Freeform: Shape 41">
              <a:extLst>
                <a:ext uri="{FF2B5EF4-FFF2-40B4-BE49-F238E27FC236}">
                  <a16:creationId xmlns:a16="http://schemas.microsoft.com/office/drawing/2014/main" id="{3861F017-D2F7-4800-923F-F093966A4640}"/>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3" name="Freeform: Shape 42">
              <a:extLst>
                <a:ext uri="{FF2B5EF4-FFF2-40B4-BE49-F238E27FC236}">
                  <a16:creationId xmlns:a16="http://schemas.microsoft.com/office/drawing/2014/main" id="{EC217B49-70CC-4D78-AED0-18A9A28B3500}"/>
                </a:ext>
              </a:extLst>
            </p:cNvPr>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4" name="Freeform: Shape 43">
              <a:extLst>
                <a:ext uri="{FF2B5EF4-FFF2-40B4-BE49-F238E27FC236}">
                  <a16:creationId xmlns:a16="http://schemas.microsoft.com/office/drawing/2014/main" id="{7021449B-89FF-4452-B2AC-A01CC925A3F6}"/>
                </a:ext>
              </a:extLst>
            </p:cNvPr>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2400"/>
            </a:p>
          </p:txBody>
        </p:sp>
        <p:sp>
          <p:nvSpPr>
            <p:cNvPr id="45" name="Freeform: Shape 44">
              <a:extLst>
                <a:ext uri="{FF2B5EF4-FFF2-40B4-BE49-F238E27FC236}">
                  <a16:creationId xmlns:a16="http://schemas.microsoft.com/office/drawing/2014/main" id="{A63DE190-5910-4A04-8831-912E7B4D07E0}"/>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2400"/>
            </a:p>
          </p:txBody>
        </p:sp>
        <p:sp>
          <p:nvSpPr>
            <p:cNvPr id="46" name="Freeform: Shape 45">
              <a:extLst>
                <a:ext uri="{FF2B5EF4-FFF2-40B4-BE49-F238E27FC236}">
                  <a16:creationId xmlns:a16="http://schemas.microsoft.com/office/drawing/2014/main" id="{CC513A30-DC41-4B70-B474-B7F9882045F1}"/>
                </a:ext>
              </a:extLst>
            </p:cNvPr>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2400"/>
            </a:p>
          </p:txBody>
        </p:sp>
        <p:sp>
          <p:nvSpPr>
            <p:cNvPr id="47" name="Freeform: Shape 46">
              <a:extLst>
                <a:ext uri="{FF2B5EF4-FFF2-40B4-BE49-F238E27FC236}">
                  <a16:creationId xmlns:a16="http://schemas.microsoft.com/office/drawing/2014/main" id="{04BE96A6-616D-4E71-8D2F-943A0D187F8C}"/>
                </a:ext>
              </a:extLst>
            </p:cNvPr>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2400"/>
            </a:p>
          </p:txBody>
        </p:sp>
        <p:sp>
          <p:nvSpPr>
            <p:cNvPr id="48" name="Freeform: Shape 47">
              <a:extLst>
                <a:ext uri="{FF2B5EF4-FFF2-40B4-BE49-F238E27FC236}">
                  <a16:creationId xmlns:a16="http://schemas.microsoft.com/office/drawing/2014/main" id="{FC6CE4B4-072A-4577-874A-81871C055E54}"/>
                </a:ext>
              </a:extLst>
            </p:cNvPr>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2400"/>
            </a:p>
          </p:txBody>
        </p:sp>
        <p:sp>
          <p:nvSpPr>
            <p:cNvPr id="49" name="Freeform: Shape 48">
              <a:extLst>
                <a:ext uri="{FF2B5EF4-FFF2-40B4-BE49-F238E27FC236}">
                  <a16:creationId xmlns:a16="http://schemas.microsoft.com/office/drawing/2014/main" id="{CC62C249-90CE-45DC-8B3D-A3EF2B7862C4}"/>
                </a:ext>
              </a:extLst>
            </p:cNvPr>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2400"/>
            </a:p>
          </p:txBody>
        </p:sp>
      </p:grpSp>
    </p:spTree>
    <p:extLst>
      <p:ext uri="{BB962C8B-B14F-4D97-AF65-F5344CB8AC3E}">
        <p14:creationId xmlns:p14="http://schemas.microsoft.com/office/powerpoint/2010/main" val="8967665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US Offshore Wind - 24 June 2019</a:t>
            </a:r>
            <a:endParaRPr lang="fr-FR" dirty="0"/>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12275233" y="1"/>
            <a:ext cx="2706315" cy="2781137"/>
            <a:chOff x="3528102" y="847657"/>
            <a:chExt cx="2029736" cy="2085853"/>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12275234" y="2853769"/>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7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12389468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column + char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3EBF3A2-2E7C-4F57-BC5D-3417991A9CB8}"/>
              </a:ext>
            </a:extLst>
          </p:cNvPr>
          <p:cNvSpPr>
            <a:spLocks noGrp="1"/>
          </p:cNvSpPr>
          <p:nvPr>
            <p:ph type="chart" sz="quarter" idx="15" hasCustomPrompt="1"/>
          </p:nvPr>
        </p:nvSpPr>
        <p:spPr>
          <a:xfrm>
            <a:off x="8304000" y="1416668"/>
            <a:ext cx="3456000" cy="4605251"/>
          </a:xfrm>
          <a:prstGeom prst="rect">
            <a:avLst/>
          </a:prstGeom>
        </p:spPr>
        <p:txBody>
          <a:bodyPr>
            <a:noAutofit/>
          </a:bodyPr>
          <a:lstStyle>
            <a:lvl1pPr>
              <a:defRPr/>
            </a:lvl1pPr>
          </a:lstStyle>
          <a:p>
            <a:r>
              <a:rPr lang="en-GB"/>
              <a:t> </a:t>
            </a:r>
          </a:p>
        </p:txBody>
      </p:sp>
      <p:sp>
        <p:nvSpPr>
          <p:cNvPr id="12" name="Text Placeholder 3">
            <a:extLst>
              <a:ext uri="{FF2B5EF4-FFF2-40B4-BE49-F238E27FC236}">
                <a16:creationId xmlns:a16="http://schemas.microsoft.com/office/drawing/2014/main" id="{17845B65-2392-4819-94E4-E3EB31C4C457}"/>
              </a:ext>
            </a:extLst>
          </p:cNvPr>
          <p:cNvSpPr>
            <a:spLocks noGrp="1"/>
          </p:cNvSpPr>
          <p:nvPr>
            <p:ph type="body" sz="quarter" idx="16"/>
          </p:nvPr>
        </p:nvSpPr>
        <p:spPr>
          <a:xfrm>
            <a:off x="431999" y="1416668"/>
            <a:ext cx="7392000" cy="25029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E55748E-1187-40E6-90FF-F8CB13BAB095}"/>
              </a:ext>
            </a:extLst>
          </p:cNvPr>
          <p:cNvSpPr>
            <a:spLocks noGrp="1"/>
          </p:cNvSpPr>
          <p:nvPr>
            <p:ph type="title"/>
          </p:nvPr>
        </p:nvSpPr>
        <p:spPr/>
        <p:txBody>
          <a:bodyPr/>
          <a:lstStyle/>
          <a:p>
            <a:r>
              <a:rPr lang="en-US"/>
              <a:t>Click to edit Master title style</a:t>
            </a:r>
            <a:endParaRPr lang="en-GB"/>
          </a:p>
        </p:txBody>
      </p:sp>
      <p:sp>
        <p:nvSpPr>
          <p:cNvPr id="13" name="Footer Placeholder 2">
            <a:extLst>
              <a:ext uri="{FF2B5EF4-FFF2-40B4-BE49-F238E27FC236}">
                <a16:creationId xmlns:a16="http://schemas.microsoft.com/office/drawing/2014/main" id="{1060961F-7E65-4122-8275-120EE663A964}"/>
              </a:ext>
            </a:extLst>
          </p:cNvPr>
          <p:cNvSpPr>
            <a:spLocks noGrp="1"/>
          </p:cNvSpPr>
          <p:nvPr>
            <p:ph type="ftr" sz="quarter" idx="10"/>
          </p:nvPr>
        </p:nvSpPr>
        <p:spPr>
          <a:xfrm>
            <a:off x="1646452" y="6320503"/>
            <a:ext cx="9593887" cy="225767"/>
          </a:xfrm>
        </p:spPr>
        <p:txBody>
          <a:bodyPr/>
          <a:lstStyle>
            <a:lvl1pPr>
              <a:defRPr b="0"/>
            </a:lvl1pPr>
          </a:lstStyle>
          <a:p>
            <a:pPr>
              <a:tabLst>
                <a:tab pos="1318618" algn="l"/>
              </a:tabLst>
            </a:pPr>
            <a:r>
              <a:rPr lang="fr-FR"/>
              <a:t>| Project Impact update</a:t>
            </a:r>
          </a:p>
        </p:txBody>
      </p:sp>
      <p:grpSp>
        <p:nvGrpSpPr>
          <p:cNvPr id="25" name="Group 24">
            <a:extLst>
              <a:ext uri="{FF2B5EF4-FFF2-40B4-BE49-F238E27FC236}">
                <a16:creationId xmlns:a16="http://schemas.microsoft.com/office/drawing/2014/main" id="{5D1AD628-1E99-41AE-A4DE-E8D47E3F2A00}"/>
              </a:ext>
            </a:extLst>
          </p:cNvPr>
          <p:cNvGrpSpPr/>
          <p:nvPr userDrawn="1"/>
        </p:nvGrpSpPr>
        <p:grpSpPr>
          <a:xfrm>
            <a:off x="12275233" y="1"/>
            <a:ext cx="2706315" cy="2781137"/>
            <a:chOff x="3528102" y="847657"/>
            <a:chExt cx="2029736" cy="2085853"/>
          </a:xfrm>
        </p:grpSpPr>
        <p:sp>
          <p:nvSpPr>
            <p:cNvPr id="26" name="Guidance note">
              <a:extLst>
                <a:ext uri="{FF2B5EF4-FFF2-40B4-BE49-F238E27FC236}">
                  <a16:creationId xmlns:a16="http://schemas.microsoft.com/office/drawing/2014/main" id="{C3AD16BC-865F-4730-B576-3924C11BBB5C}"/>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5" marR="0" lvl="2" indent="-120645" defTabSz="121914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4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7" name="Group 26">
              <a:extLst>
                <a:ext uri="{FF2B5EF4-FFF2-40B4-BE49-F238E27FC236}">
                  <a16:creationId xmlns:a16="http://schemas.microsoft.com/office/drawing/2014/main" id="{8918825A-E661-4165-AFAF-DF026ACCBF7D}"/>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8" name="Picture 3">
                <a:extLst>
                  <a:ext uri="{FF2B5EF4-FFF2-40B4-BE49-F238E27FC236}">
                    <a16:creationId xmlns:a16="http://schemas.microsoft.com/office/drawing/2014/main" id="{D670EEFD-71A1-460B-93B0-010CABE4F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sp>
            <p:nvSpPr>
              <p:cNvPr id="29" name="Rounded Rectangle 20">
                <a:extLst>
                  <a:ext uri="{FF2B5EF4-FFF2-40B4-BE49-F238E27FC236}">
                    <a16:creationId xmlns:a16="http://schemas.microsoft.com/office/drawing/2014/main" id="{518490A9-DA83-4553-86AD-17100E2D20AB}"/>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4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31" name="Guidance note">
            <a:extLst>
              <a:ext uri="{FF2B5EF4-FFF2-40B4-BE49-F238E27FC236}">
                <a16:creationId xmlns:a16="http://schemas.microsoft.com/office/drawing/2014/main" id="{00BC0673-5213-4DA3-BE67-C1DB97C4A10F}"/>
              </a:ext>
            </a:extLst>
          </p:cNvPr>
          <p:cNvSpPr/>
          <p:nvPr userDrawn="1"/>
        </p:nvSpPr>
        <p:spPr>
          <a:xfrm>
            <a:off x="12275233" y="2890203"/>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4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4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924093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vider generic">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40259" y="3382039"/>
            <a:ext cx="3365500" cy="1025921"/>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23328" y="907122"/>
            <a:ext cx="3464989" cy="2359620"/>
          </a:xfrm>
        </p:spPr>
        <p:txBody>
          <a:bodyPr anchor="b" anchorCtr="0"/>
          <a:lstStyle>
            <a:lvl1pPr>
              <a:defRPr sz="15333">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4132615"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12275236" y="2"/>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4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4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4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45" marR="0" lvl="2" indent="-120645" algn="l" defTabSz="121914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2301137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D47BFF-EB9B-48D5-85DC-0693B2A46311}"/>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C48C6DC-682E-4721-829A-31576897B293}"/>
              </a:ext>
            </a:extLst>
          </p:cNvPr>
          <p:cNvSpPr>
            <a:spLocks noGrp="1"/>
          </p:cNvSpPr>
          <p:nvPr>
            <p:ph type="ftr" sz="quarter" idx="10"/>
          </p:nvPr>
        </p:nvSpPr>
        <p:spPr/>
        <p:txBody>
          <a:bodyPr/>
          <a:lstStyle/>
          <a:p>
            <a:pPr>
              <a:tabLst>
                <a:tab pos="989013" algn="l"/>
              </a:tabLst>
            </a:pPr>
            <a:r>
              <a:rPr lang="fr-FR"/>
              <a:t>| [Insert document title] | [Insert date]</a:t>
            </a:r>
          </a:p>
        </p:txBody>
      </p:sp>
      <p:sp>
        <p:nvSpPr>
          <p:cNvPr id="6" name="Rectangle 5"/>
          <p:cNvSpPr/>
          <p:nvPr userDrawn="1"/>
        </p:nvSpPr>
        <p:spPr bwMode="auto">
          <a:xfrm>
            <a:off x="3156970" y="31043"/>
            <a:ext cx="5879548" cy="259200"/>
          </a:xfrm>
          <a:prstGeom prst="rect">
            <a:avLst/>
          </a:prstGeom>
          <a:solidFill>
            <a:schemeClr val="accent6">
              <a:lumMod val="40000"/>
              <a:lumOff val="60000"/>
            </a:schemeClr>
          </a:solidFill>
          <a:ln w="38100" cap="flat" cmpd="sng" algn="ctr">
            <a:solidFill>
              <a:srgbClr val="FF0000"/>
            </a:solid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a:spcAft>
                <a:spcPts val="450"/>
              </a:spcAft>
            </a:pPr>
            <a:r>
              <a:rPr lang="en-GB" sz="1400" dirty="0">
                <a:solidFill>
                  <a:srgbClr val="000000"/>
                </a:solidFill>
                <a:cs typeface="Arial"/>
              </a:rPr>
              <a:t>Confidential </a:t>
            </a:r>
            <a:r>
              <a:rPr lang="en-GB" sz="1400" b="0" i="1" dirty="0">
                <a:solidFill>
                  <a:srgbClr val="000000"/>
                </a:solidFill>
                <a:cs typeface="Arial"/>
              </a:rPr>
              <a:t>(NGET &amp; Ofgem)</a:t>
            </a:r>
            <a:endParaRPr lang="en-GB" sz="1800" b="0" i="1" dirty="0">
              <a:solidFill>
                <a:srgbClr val="000000"/>
              </a:solidFill>
              <a:cs typeface="Arial"/>
            </a:endParaRPr>
          </a:p>
        </p:txBody>
      </p:sp>
    </p:spTree>
    <p:extLst>
      <p:ext uri="{BB962C8B-B14F-4D97-AF65-F5344CB8AC3E}">
        <p14:creationId xmlns:p14="http://schemas.microsoft.com/office/powerpoint/2010/main" val="423861101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171355" y="1411201"/>
            <a:ext cx="3436199"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7" name="Text Placeholder 3">
            <a:extLst>
              <a:ext uri="{FF2B5EF4-FFF2-40B4-BE49-F238E27FC236}">
                <a16:creationId xmlns:a16="http://schemas.microsoft.com/office/drawing/2014/main" id="{30296C7D-4998-43C3-A68E-A9F4AFC7DBB9}"/>
              </a:ext>
            </a:extLst>
          </p:cNvPr>
          <p:cNvSpPr>
            <a:spLocks noGrp="1"/>
          </p:cNvSpPr>
          <p:nvPr>
            <p:ph type="body" sz="quarter" idx="19"/>
          </p:nvPr>
        </p:nvSpPr>
        <p:spPr>
          <a:xfrm>
            <a:off x="4379084"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3">
            <a:extLst>
              <a:ext uri="{FF2B5EF4-FFF2-40B4-BE49-F238E27FC236}">
                <a16:creationId xmlns:a16="http://schemas.microsoft.com/office/drawing/2014/main" id="{FD11B3BD-BF31-4BBD-BF46-6431C9CDC5EE}"/>
              </a:ext>
            </a:extLst>
          </p:cNvPr>
          <p:cNvSpPr>
            <a:spLocks noGrp="1"/>
          </p:cNvSpPr>
          <p:nvPr>
            <p:ph type="body" sz="quarter" idx="16"/>
          </p:nvPr>
        </p:nvSpPr>
        <p:spPr>
          <a:xfrm>
            <a:off x="576000" y="1411201"/>
            <a:ext cx="3456000" cy="1877437"/>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Footer Placeholder 2">
            <a:extLst>
              <a:ext uri="{FF2B5EF4-FFF2-40B4-BE49-F238E27FC236}">
                <a16:creationId xmlns:a16="http://schemas.microsoft.com/office/drawing/2014/main" id="{2A28C172-F8CF-46F7-804C-835BAF38DD6B}"/>
              </a:ext>
            </a:extLst>
          </p:cNvPr>
          <p:cNvSpPr>
            <a:spLocks noGrp="1"/>
          </p:cNvSpPr>
          <p:nvPr>
            <p:ph type="ftr" sz="quarter" idx="20"/>
          </p:nvPr>
        </p:nvSpPr>
        <p:spPr/>
        <p:txBody>
          <a:bodyPr/>
          <a:lstStyle/>
          <a:p>
            <a:pPr>
              <a:tabLst>
                <a:tab pos="989013" algn="l"/>
              </a:tabLst>
            </a:pPr>
            <a:r>
              <a:rPr lang="fr-FR"/>
              <a:t>| [Insert document title] | [Insert date]</a:t>
            </a:r>
          </a:p>
        </p:txBody>
      </p:sp>
      <p:sp>
        <p:nvSpPr>
          <p:cNvPr id="13" name="Rectangle 12"/>
          <p:cNvSpPr/>
          <p:nvPr userDrawn="1"/>
        </p:nvSpPr>
        <p:spPr bwMode="auto">
          <a:xfrm>
            <a:off x="3156970" y="31043"/>
            <a:ext cx="5879548" cy="259200"/>
          </a:xfrm>
          <a:prstGeom prst="rect">
            <a:avLst/>
          </a:prstGeom>
          <a:solidFill>
            <a:schemeClr val="accent6">
              <a:lumMod val="40000"/>
              <a:lumOff val="60000"/>
            </a:schemeClr>
          </a:solidFill>
          <a:ln w="38100" cap="flat" cmpd="sng" algn="ctr">
            <a:solidFill>
              <a:srgbClr val="FF0000"/>
            </a:solidFill>
            <a:prstDash val="solid"/>
            <a:round/>
            <a:headEnd type="none" w="med" len="med"/>
            <a:tailEnd type="none" w="med" len="med"/>
          </a:ln>
          <a:effectLst/>
        </p:spPr>
        <p:txBody>
          <a:bodyPr vert="horz" wrap="square" lIns="91434" tIns="45718" rIns="91434" bIns="45718" numCol="1" rtlCol="0" anchor="ctr" anchorCtr="0" compatLnSpc="1">
            <a:prstTxWarp prst="textNoShape">
              <a:avLst/>
            </a:prstTxWarp>
          </a:bodyPr>
          <a:lstStyle/>
          <a:p>
            <a:pPr algn="ctr">
              <a:spcAft>
                <a:spcPts val="450"/>
              </a:spcAft>
            </a:pPr>
            <a:r>
              <a:rPr lang="en-GB" sz="1400" dirty="0">
                <a:solidFill>
                  <a:srgbClr val="000000"/>
                </a:solidFill>
                <a:cs typeface="Arial"/>
              </a:rPr>
              <a:t>Confidential </a:t>
            </a:r>
            <a:r>
              <a:rPr lang="en-GB" sz="1400" b="0" i="1" dirty="0">
                <a:solidFill>
                  <a:srgbClr val="000000"/>
                </a:solidFill>
                <a:cs typeface="Arial"/>
              </a:rPr>
              <a:t>(NGET &amp; Ofgem)</a:t>
            </a:r>
            <a:endParaRPr lang="en-GB" sz="1800" b="0" i="1" dirty="0">
              <a:solidFill>
                <a:srgbClr val="000000"/>
              </a:solidFill>
              <a:cs typeface="Arial"/>
            </a:endParaRPr>
          </a:p>
        </p:txBody>
      </p:sp>
    </p:spTree>
    <p:extLst>
      <p:ext uri="{BB962C8B-B14F-4D97-AF65-F5344CB8AC3E}">
        <p14:creationId xmlns:p14="http://schemas.microsoft.com/office/powerpoint/2010/main" val="301942144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34" y="1411289"/>
            <a:ext cx="7247465" cy="188477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989013" algn="l"/>
              </a:tabLst>
            </a:pPr>
            <a:r>
              <a:rPr lang="fr-FR"/>
              <a:t>| [Insert document title] | [Insert date]</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9317572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576000" y="1411200"/>
            <a:ext cx="11040000" cy="4605251"/>
          </a:xfrm>
          <a:prstGeom prst="rect">
            <a:avLst/>
          </a:prstGeom>
        </p:spPr>
        <p:txBody>
          <a:bodyPr>
            <a:noAutofit/>
          </a:bodyPr>
          <a:lstStyle>
            <a:lvl1pPr>
              <a:defRPr>
                <a:solidFill>
                  <a:schemeClr val="accent1"/>
                </a:solidFill>
              </a:defRPr>
            </a:lvl1pPr>
          </a:lstStyle>
          <a:p>
            <a:r>
              <a:rPr lang="en-GB"/>
              <a:t> </a:t>
            </a:r>
          </a:p>
        </p:txBody>
      </p:sp>
      <p:sp>
        <p:nvSpPr>
          <p:cNvPr id="5" name="Footer Placeholder 4">
            <a:extLst>
              <a:ext uri="{FF2B5EF4-FFF2-40B4-BE49-F238E27FC236}">
                <a16:creationId xmlns:a16="http://schemas.microsoft.com/office/drawing/2014/main" id="{03D600AF-67DA-4103-ADCF-D04CEE1258D5}"/>
              </a:ext>
            </a:extLst>
          </p:cNvPr>
          <p:cNvSpPr>
            <a:spLocks noGrp="1"/>
          </p:cNvSpPr>
          <p:nvPr>
            <p:ph type="ftr" sz="quarter" idx="16"/>
          </p:nvPr>
        </p:nvSpPr>
        <p:spPr/>
        <p:txBody>
          <a:bodyPr/>
          <a:lstStyle/>
          <a:p>
            <a:pPr>
              <a:tabLst>
                <a:tab pos="989013" algn="l"/>
              </a:tabLst>
            </a:pPr>
            <a:r>
              <a:rPr lang="fr-FR"/>
              <a:t>| [Insert document title] | [Insert date]</a:t>
            </a:r>
          </a:p>
        </p:txBody>
      </p:sp>
      <p:sp>
        <p:nvSpPr>
          <p:cNvPr id="11" name="Guidance note">
            <a:extLst>
              <a:ext uri="{FF2B5EF4-FFF2-40B4-BE49-F238E27FC236}">
                <a16:creationId xmlns:a16="http://schemas.microsoft.com/office/drawing/2014/main" id="{E500F763-0BC0-4580-A71D-6F0F9287C7D7}"/>
              </a:ext>
            </a:extLst>
          </p:cNvPr>
          <p:cNvSpPr/>
          <p:nvPr userDrawn="1"/>
        </p:nvSpPr>
        <p:spPr>
          <a:xfrm>
            <a:off x="12275233" y="48037"/>
            <a:ext cx="2706315" cy="99603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91440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8696496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4" name="Title 3">
            <a:extLst>
              <a:ext uri="{FF2B5EF4-FFF2-40B4-BE49-F238E27FC236}">
                <a16:creationId xmlns:a16="http://schemas.microsoft.com/office/drawing/2014/main" id="{F2A5F86E-6E6F-45E1-A5F2-EB10374201F5}"/>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5" name="Group 34"/>
          <p:cNvGrpSpPr/>
          <p:nvPr userDrawn="1"/>
        </p:nvGrpSpPr>
        <p:grpSpPr>
          <a:xfrm>
            <a:off x="568761" y="6133626"/>
            <a:ext cx="2188087" cy="401519"/>
            <a:chOff x="2910342" y="325575"/>
            <a:chExt cx="5928968" cy="1249653"/>
          </a:xfrm>
        </p:grpSpPr>
        <p:sp>
          <p:nvSpPr>
            <p:cNvPr id="36" name="Freeform: Shape 35"/>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8" name="Freeform: Shape 3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9" name="Freeform: Shape 3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3" name="Freeform: Shape 4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4" name="Freeform: Shape 4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7" name="Freeform: Shape 46"/>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48" name="Freeform: Shape 47"/>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49" name="Freeform: Shape 4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50" name="Freeform: Shape 4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51" name="Freeform: Shape 5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2" name="Freeform: Shape 5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3" name="Freeform: Shape 5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54" name="Freeform: Shape 5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5" name="Freeform: Shape 5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6" name="Freeform: Shape 5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57" name="Freeform: Shape 5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8" name="Freeform: Shape 5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Tree>
    <p:extLst>
      <p:ext uri="{BB962C8B-B14F-4D97-AF65-F5344CB8AC3E}">
        <p14:creationId xmlns:p14="http://schemas.microsoft.com/office/powerpoint/2010/main" val="298691506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pic>
        <p:nvPicPr>
          <p:cNvPr id="30" name="Graphic 29">
            <a:extLst>
              <a:ext uri="{FF2B5EF4-FFF2-40B4-BE49-F238E27FC236}">
                <a16:creationId xmlns:a16="http://schemas.microsoft.com/office/drawing/2014/main" id="{8FC637FA-B805-44DF-B633-71443FECF1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1" y="303495"/>
            <a:ext cx="2625724" cy="582935"/>
          </a:xfrm>
          <a:prstGeom prst="rect">
            <a:avLst/>
          </a:prstGeom>
        </p:spPr>
      </p:pic>
    </p:spTree>
    <p:extLst>
      <p:ext uri="{BB962C8B-B14F-4D97-AF65-F5344CB8AC3E}">
        <p14:creationId xmlns:p14="http://schemas.microsoft.com/office/powerpoint/2010/main" val="101766293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549568EC-7896-49C6-B633-53DD6583724E}"/>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6" name="Group 35"/>
          <p:cNvGrpSpPr/>
          <p:nvPr userDrawn="1"/>
        </p:nvGrpSpPr>
        <p:grpSpPr>
          <a:xfrm>
            <a:off x="568761" y="6133626"/>
            <a:ext cx="2540000" cy="401519"/>
            <a:chOff x="2910342" y="325575"/>
            <a:chExt cx="5928968" cy="1249653"/>
          </a:xfrm>
        </p:grpSpPr>
        <p:sp>
          <p:nvSpPr>
            <p:cNvPr id="38" name="Freeform: Shape 3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9" name="Freeform: Shape 3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42" name="Freeform: Shape 4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8" name="Freeform: Shape 47"/>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pic>
        <p:nvPicPr>
          <p:cNvPr id="62" name="Graphic 61">
            <a:extLst>
              <a:ext uri="{FF2B5EF4-FFF2-40B4-BE49-F238E27FC236}">
                <a16:creationId xmlns:a16="http://schemas.microsoft.com/office/drawing/2014/main" id="{C72F7E97-1443-4A2B-A03E-9D78C5DD4B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1" y="303495"/>
            <a:ext cx="2625724" cy="582935"/>
          </a:xfrm>
          <a:prstGeom prst="rect">
            <a:avLst/>
          </a:prstGeom>
        </p:spPr>
      </p:pic>
      <p:sp>
        <p:nvSpPr>
          <p:cNvPr id="29" name="Round Diagonal Corner Rectangle 4">
            <a:extLst>
              <a:ext uri="{FF2B5EF4-FFF2-40B4-BE49-F238E27FC236}">
                <a16:creationId xmlns:a16="http://schemas.microsoft.com/office/drawing/2014/main" id="{87F5CE5A-52B7-48EE-90F8-13ED9583F3B7}"/>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1645303920"/>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1D9830BC-D2EF-4C82-9C84-9290ADDEF629}"/>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
        <p:nvSpPr>
          <p:cNvPr id="29" name="Round Diagonal Corner Rectangle 4">
            <a:extLst>
              <a:ext uri="{FF2B5EF4-FFF2-40B4-BE49-F238E27FC236}">
                <a16:creationId xmlns:a16="http://schemas.microsoft.com/office/drawing/2014/main" id="{CEC8B8EF-BA1E-473C-9371-5D822E3B124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2" name="Picture 31"/>
          <p:cNvPicPr>
            <a:picLocks noChangeAspect="1"/>
          </p:cNvPicPr>
          <p:nvPr userDrawn="1"/>
        </p:nvPicPr>
        <p:blipFill>
          <a:blip r:embed="rId2"/>
          <a:stretch>
            <a:fillRect/>
          </a:stretch>
        </p:blipFill>
        <p:spPr>
          <a:xfrm>
            <a:off x="-3171" y="357188"/>
            <a:ext cx="2351667" cy="522000"/>
          </a:xfrm>
          <a:prstGeom prst="rect">
            <a:avLst/>
          </a:prstGeom>
        </p:spPr>
      </p:pic>
    </p:spTree>
    <p:extLst>
      <p:ext uri="{BB962C8B-B14F-4D97-AF65-F5344CB8AC3E}">
        <p14:creationId xmlns:p14="http://schemas.microsoft.com/office/powerpoint/2010/main" val="467816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1318651" algn="l"/>
              </a:tabLst>
            </a:pPr>
            <a:r>
              <a:rPr lang="fr-FR"/>
              <a:t>| [Insert document title] | [Insert date]</a:t>
            </a:r>
            <a:endParaRPr lang="fr-FR" dirty="0"/>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4" y="1424517"/>
            <a:ext cx="7392828" cy="2502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12275233" y="1"/>
            <a:ext cx="2706315" cy="2781137"/>
            <a:chOff x="3528102" y="847657"/>
            <a:chExt cx="2029736" cy="2085853"/>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49248433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586817" y="2571750"/>
            <a:ext cx="5231896" cy="553998"/>
          </a:xfrm>
        </p:spPr>
        <p:txBody>
          <a:bodyPr/>
          <a:lstStyle>
            <a:lvl1pPr>
              <a:spcAft>
                <a:spcPts val="0"/>
              </a:spcAft>
              <a:defRPr sz="1800">
                <a:solidFill>
                  <a:schemeClr val="bg1"/>
                </a:solidFill>
              </a:defRPr>
            </a:lvl1pPr>
            <a:lvl2pPr>
              <a:defRPr sz="1800">
                <a:solidFill>
                  <a:schemeClr val="bg1"/>
                </a:solidFill>
              </a:defRPr>
            </a:lvl2pPr>
          </a:lstStyle>
          <a:p>
            <a:pPr lvl="0"/>
            <a:r>
              <a:rPr lang="en-US"/>
              <a:t>Name</a:t>
            </a:r>
          </a:p>
          <a:p>
            <a:pPr lvl="1"/>
            <a:r>
              <a:rPr lang="en-US"/>
              <a:t>Date</a:t>
            </a:r>
            <a:endParaRPr lang="en-GB"/>
          </a:p>
        </p:txBody>
      </p:sp>
      <p:sp>
        <p:nvSpPr>
          <p:cNvPr id="40" name="Picture Placeholder 39">
            <a:extLst>
              <a:ext uri="{FF2B5EF4-FFF2-40B4-BE49-F238E27FC236}">
                <a16:creationId xmlns:a16="http://schemas.microsoft.com/office/drawing/2014/main" id="{4CE6A32C-CD06-49C3-AFB5-EFD7B362214F}"/>
              </a:ext>
            </a:extLst>
          </p:cNvPr>
          <p:cNvSpPr>
            <a:spLocks noGrp="1" noChangeAspect="1"/>
          </p:cNvSpPr>
          <p:nvPr>
            <p:ph type="pic" sz="quarter" idx="11" hasCustomPrompt="1"/>
          </p:nvPr>
        </p:nvSpPr>
        <p:spPr bwMode="gray">
          <a:xfrm>
            <a:off x="6875377" y="0"/>
            <a:ext cx="5316625" cy="3327400"/>
          </a:xfrm>
          <a:custGeom>
            <a:avLst/>
            <a:gdLst>
              <a:gd name="connsiteX0" fmla="*/ 0 w 3987469"/>
              <a:gd name="connsiteY0" fmla="*/ 0 h 3327400"/>
              <a:gd name="connsiteX1" fmla="*/ 3987469 w 3987469"/>
              <a:gd name="connsiteY1" fmla="*/ 0 h 3327400"/>
              <a:gd name="connsiteX2" fmla="*/ 3987469 w 3987469"/>
              <a:gd name="connsiteY2" fmla="*/ 2667331 h 3327400"/>
              <a:gd name="connsiteX3" fmla="*/ 3327400 w 3987469"/>
              <a:gd name="connsiteY3" fmla="*/ 3327400 h 3327400"/>
            </a:gdLst>
            <a:ahLst/>
            <a:cxnLst>
              <a:cxn ang="0">
                <a:pos x="connsiteX0" y="connsiteY0"/>
              </a:cxn>
              <a:cxn ang="0">
                <a:pos x="connsiteX1" y="connsiteY1"/>
              </a:cxn>
              <a:cxn ang="0">
                <a:pos x="connsiteX2" y="connsiteY2"/>
              </a:cxn>
              <a:cxn ang="0">
                <a:pos x="connsiteX3" y="connsiteY3"/>
              </a:cxn>
            </a:cxnLst>
            <a:rect l="l" t="t" r="r" b="b"/>
            <a:pathLst>
              <a:path w="3987469" h="3327400">
                <a:moveTo>
                  <a:pt x="0" y="0"/>
                </a:moveTo>
                <a:lnTo>
                  <a:pt x="3987469" y="0"/>
                </a:lnTo>
                <a:lnTo>
                  <a:pt x="3987469" y="2667331"/>
                </a:lnTo>
                <a:lnTo>
                  <a:pt x="3327400" y="33274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gn="ctr">
              <a:defRPr/>
            </a:lvl1pPr>
          </a:lstStyle>
          <a:p>
            <a:r>
              <a:rPr lang="en-US"/>
              <a:t> </a:t>
            </a:r>
            <a:endParaRPr lang="en-GB"/>
          </a:p>
        </p:txBody>
      </p:sp>
      <p:sp>
        <p:nvSpPr>
          <p:cNvPr id="41" name="Picture Placeholder 40">
            <a:extLst>
              <a:ext uri="{FF2B5EF4-FFF2-40B4-BE49-F238E27FC236}">
                <a16:creationId xmlns:a16="http://schemas.microsoft.com/office/drawing/2014/main" id="{A6BE9F3D-7630-4ED0-8A55-EF85C1A0D8F4}"/>
              </a:ext>
            </a:extLst>
          </p:cNvPr>
          <p:cNvSpPr>
            <a:spLocks noGrp="1" noChangeAspect="1"/>
          </p:cNvSpPr>
          <p:nvPr>
            <p:ph type="pic" sz="quarter" idx="12" hasCustomPrompt="1"/>
          </p:nvPr>
        </p:nvSpPr>
        <p:spPr bwMode="gray">
          <a:xfrm>
            <a:off x="4004872" y="3530262"/>
            <a:ext cx="8187128" cy="3327739"/>
          </a:xfrm>
          <a:custGeom>
            <a:avLst/>
            <a:gdLst>
              <a:gd name="connsiteX0" fmla="*/ 3327739 w 6140346"/>
              <a:gd name="connsiteY0" fmla="*/ 0 h 3327739"/>
              <a:gd name="connsiteX1" fmla="*/ 6140346 w 6140346"/>
              <a:gd name="connsiteY1" fmla="*/ 2812607 h 3327739"/>
              <a:gd name="connsiteX2" fmla="*/ 6140346 w 6140346"/>
              <a:gd name="connsiteY2" fmla="*/ 3327739 h 3327739"/>
              <a:gd name="connsiteX3" fmla="*/ 0 w 6140346"/>
              <a:gd name="connsiteY3" fmla="*/ 3327739 h 3327739"/>
            </a:gdLst>
            <a:ahLst/>
            <a:cxnLst>
              <a:cxn ang="0">
                <a:pos x="connsiteX0" y="connsiteY0"/>
              </a:cxn>
              <a:cxn ang="0">
                <a:pos x="connsiteX1" y="connsiteY1"/>
              </a:cxn>
              <a:cxn ang="0">
                <a:pos x="connsiteX2" y="connsiteY2"/>
              </a:cxn>
              <a:cxn ang="0">
                <a:pos x="connsiteX3" y="connsiteY3"/>
              </a:cxn>
            </a:cxnLst>
            <a:rect l="l" t="t" r="r" b="b"/>
            <a:pathLst>
              <a:path w="6140346" h="3327739">
                <a:moveTo>
                  <a:pt x="3327739" y="0"/>
                </a:moveTo>
                <a:lnTo>
                  <a:pt x="6140346" y="2812607"/>
                </a:lnTo>
                <a:lnTo>
                  <a:pt x="6140346" y="3327739"/>
                </a:lnTo>
                <a:lnTo>
                  <a:pt x="0" y="332773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 </a:t>
            </a:r>
            <a:endParaRPr lang="en-GB"/>
          </a:p>
        </p:txBody>
      </p:sp>
      <p:sp>
        <p:nvSpPr>
          <p:cNvPr id="37" name="Picture Placeholder 12">
            <a:extLst>
              <a:ext uri="{FF2B5EF4-FFF2-40B4-BE49-F238E27FC236}">
                <a16:creationId xmlns:a16="http://schemas.microsoft.com/office/drawing/2014/main" id="{249160C1-B1F7-49FF-8654-DF16DE47AF08}"/>
              </a:ext>
            </a:extLst>
          </p:cNvPr>
          <p:cNvSpPr>
            <a:spLocks noGrp="1" noChangeAspect="1"/>
          </p:cNvSpPr>
          <p:nvPr>
            <p:ph type="pic" sz="quarter" idx="13" hasCustomPrompt="1"/>
          </p:nvPr>
        </p:nvSpPr>
        <p:spPr bwMode="gray">
          <a:xfrm>
            <a:off x="8584927" y="2452280"/>
            <a:ext cx="2596800" cy="1947600"/>
          </a:xfrm>
          <a:prstGeom prst="flowChartDecision">
            <a:avLst/>
          </a:prstGeom>
          <a:solidFill>
            <a:schemeClr val="bg1"/>
          </a:solidFill>
        </p:spPr>
        <p:txBody>
          <a:bodyPr>
            <a:noAutofit/>
          </a:bodyPr>
          <a:lstStyle>
            <a:lvl1pPr>
              <a:defRPr sz="1400"/>
            </a:lvl1pPr>
          </a:lstStyle>
          <a:p>
            <a:r>
              <a:rPr lang="en-US"/>
              <a:t> </a:t>
            </a:r>
            <a:endParaRPr lang="en-GB"/>
          </a:p>
        </p:txBody>
      </p:sp>
      <p:sp>
        <p:nvSpPr>
          <p:cNvPr id="35" name="Title 3">
            <a:extLst>
              <a:ext uri="{FF2B5EF4-FFF2-40B4-BE49-F238E27FC236}">
                <a16:creationId xmlns:a16="http://schemas.microsoft.com/office/drawing/2014/main" id="{CA4E558A-A36F-41DB-9D1C-8A9CE926E9F2}"/>
              </a:ext>
            </a:extLst>
          </p:cNvPr>
          <p:cNvSpPr>
            <a:spLocks noGrp="1"/>
          </p:cNvSpPr>
          <p:nvPr>
            <p:ph type="title"/>
          </p:nvPr>
        </p:nvSpPr>
        <p:spPr>
          <a:xfrm>
            <a:off x="586819" y="1417313"/>
            <a:ext cx="5270000" cy="369332"/>
          </a:xfrm>
        </p:spPr>
        <p:txBody>
          <a:bodyPr/>
          <a:lstStyle>
            <a:lvl1pPr>
              <a:lnSpc>
                <a:spcPct val="80000"/>
              </a:lnSpc>
              <a:defRPr sz="3200">
                <a:solidFill>
                  <a:schemeClr val="bg1"/>
                </a:solidFill>
              </a:defRPr>
            </a:lvl1pPr>
          </a:lstStyle>
          <a:p>
            <a:r>
              <a:rPr lang="en-US"/>
              <a:t>Click to edit Master title style</a:t>
            </a:r>
            <a:endParaRPr lang="en-GB"/>
          </a:p>
        </p:txBody>
      </p:sp>
      <p:grpSp>
        <p:nvGrpSpPr>
          <p:cNvPr id="38" name="Group 37"/>
          <p:cNvGrpSpPr/>
          <p:nvPr userDrawn="1"/>
        </p:nvGrpSpPr>
        <p:grpSpPr>
          <a:xfrm>
            <a:off x="568761" y="6133626"/>
            <a:ext cx="2540000" cy="401519"/>
            <a:chOff x="2910342" y="325575"/>
            <a:chExt cx="5928968" cy="1249653"/>
          </a:xfrm>
        </p:grpSpPr>
        <p:sp>
          <p:nvSpPr>
            <p:cNvPr id="39" name="Freeform: Shape 3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42" name="Freeform: Shape 41"/>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43" name="Freeform: Shape 42"/>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4" name="Freeform: Shape 43"/>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45" name="Freeform: Shape 44"/>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46" name="Freeform: Shape 45"/>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7" name="Freeform: Shape 46"/>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49" name="Freeform: Shape 48"/>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50" name="Freeform: Shape 49"/>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1" name="Freeform: Shape 50"/>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52" name="Freeform: Shape 51"/>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53" name="Freeform: Shape 52"/>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4" name="Freeform: Shape 53"/>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55" name="Freeform: Shape 54"/>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56" name="Freeform: Shape 55"/>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7" name="Freeform: Shape 56"/>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58" name="Freeform: Shape 57"/>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pic>
        <p:nvPicPr>
          <p:cNvPr id="29" name="Graphic 28">
            <a:extLst>
              <a:ext uri="{FF2B5EF4-FFF2-40B4-BE49-F238E27FC236}">
                <a16:creationId xmlns:a16="http://schemas.microsoft.com/office/drawing/2014/main" id="{059473A8-6883-41A4-A23D-DD1B1D5F50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0" y="303495"/>
            <a:ext cx="1743772" cy="582935"/>
          </a:xfrm>
          <a:prstGeom prst="rect">
            <a:avLst/>
          </a:prstGeom>
        </p:spPr>
      </p:pic>
      <p:sp>
        <p:nvSpPr>
          <p:cNvPr id="30" name="Round Diagonal Corner Rectangle 4">
            <a:extLst>
              <a:ext uri="{FF2B5EF4-FFF2-40B4-BE49-F238E27FC236}">
                <a16:creationId xmlns:a16="http://schemas.microsoft.com/office/drawing/2014/main" id="{57E0544E-0101-471C-ACC7-BD597E5BCFAE}"/>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495360895"/>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6" name="Group 25"/>
          <p:cNvGrpSpPr/>
          <p:nvPr userDrawn="1"/>
        </p:nvGrpSpPr>
        <p:grpSpPr>
          <a:xfrm>
            <a:off x="568761" y="6133626"/>
            <a:ext cx="2540000" cy="401519"/>
            <a:chOff x="2910342" y="325575"/>
            <a:chExt cx="5928968" cy="1249653"/>
          </a:xfrm>
        </p:grpSpPr>
        <p:sp>
          <p:nvSpPr>
            <p:cNvPr id="27" name="Freeform: Shape 26"/>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28" name="Freeform: Shape 27"/>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29" name="Freeform: Shape 28"/>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1" name="Freeform: Shape 30"/>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5" name="Freeform: Shape 34"/>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6" name="Freeform: Shape 35"/>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37" name="Freeform: Shape 36"/>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2" name="Freeform: Shape 61"/>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63" name="Freeform: Shape 62"/>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5" name="Freeform: Shape 64"/>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66" name="Freeform: Shape 65"/>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7" name="Freeform: Shape 66"/>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
        <p:nvSpPr>
          <p:cNvPr id="39" name="Round Diagonal Corner Rectangle 4">
            <a:extLst>
              <a:ext uri="{FF2B5EF4-FFF2-40B4-BE49-F238E27FC236}">
                <a16:creationId xmlns:a16="http://schemas.microsoft.com/office/drawing/2014/main" id="{F9165663-BF58-46EF-B3DC-0074C1C16B3C}"/>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02206450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pic>
        <p:nvPicPr>
          <p:cNvPr id="39" name="Graphic 38">
            <a:extLst>
              <a:ext uri="{FF2B5EF4-FFF2-40B4-BE49-F238E27FC236}">
                <a16:creationId xmlns:a16="http://schemas.microsoft.com/office/drawing/2014/main" id="{CDB012FC-6F5E-4773-A9A9-508871AE11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24682134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pic>
        <p:nvPicPr>
          <p:cNvPr id="39" name="Graphic 38">
            <a:extLst>
              <a:ext uri="{FF2B5EF4-FFF2-40B4-BE49-F238E27FC236}">
                <a16:creationId xmlns:a16="http://schemas.microsoft.com/office/drawing/2014/main" id="{87724E65-2B53-4366-B770-73083FC3AD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1" y="303495"/>
            <a:ext cx="2625724" cy="582935"/>
          </a:xfrm>
          <a:prstGeom prst="rect">
            <a:avLst/>
          </a:prstGeom>
        </p:spPr>
      </p:pic>
      <p:sp>
        <p:nvSpPr>
          <p:cNvPr id="40" name="Round Diagonal Corner Rectangle 4">
            <a:extLst>
              <a:ext uri="{FF2B5EF4-FFF2-40B4-BE49-F238E27FC236}">
                <a16:creationId xmlns:a16="http://schemas.microsoft.com/office/drawing/2014/main" id="{8CEA045E-A87B-4469-A789-0B95D1052D03}"/>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1567419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8" name="Group 27"/>
          <p:cNvGrpSpPr/>
          <p:nvPr userDrawn="1"/>
        </p:nvGrpSpPr>
        <p:grpSpPr>
          <a:xfrm>
            <a:off x="568761" y="6133626"/>
            <a:ext cx="2540000" cy="401519"/>
            <a:chOff x="2910342" y="325575"/>
            <a:chExt cx="5928968" cy="1249653"/>
          </a:xfrm>
        </p:grpSpPr>
        <p:sp>
          <p:nvSpPr>
            <p:cNvPr id="29" name="Freeform: Shape 28"/>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30" name="Freeform: Shape 29"/>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2" name="Freeform: Shape 31"/>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3" name="Freeform: Shape 32"/>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4" name="Freeform: Shape 33"/>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
        <p:nvSpPr>
          <p:cNvPr id="40" name="Round Diagonal Corner Rectangle 4">
            <a:extLst>
              <a:ext uri="{FF2B5EF4-FFF2-40B4-BE49-F238E27FC236}">
                <a16:creationId xmlns:a16="http://schemas.microsoft.com/office/drawing/2014/main" id="{11A5033A-EBCF-4E8C-B1A9-EE8B023E8BCD}"/>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7" name="Picture 26"/>
          <p:cNvPicPr>
            <a:picLocks noChangeAspect="1"/>
          </p:cNvPicPr>
          <p:nvPr userDrawn="1"/>
        </p:nvPicPr>
        <p:blipFill>
          <a:blip r:embed="rId2"/>
          <a:stretch>
            <a:fillRect/>
          </a:stretch>
        </p:blipFill>
        <p:spPr>
          <a:xfrm>
            <a:off x="-3171" y="357188"/>
            <a:ext cx="2351667" cy="522000"/>
          </a:xfrm>
          <a:prstGeom prst="rect">
            <a:avLst/>
          </a:prstGeom>
        </p:spPr>
      </p:pic>
    </p:spTree>
    <p:extLst>
      <p:ext uri="{BB962C8B-B14F-4D97-AF65-F5344CB8AC3E}">
        <p14:creationId xmlns:p14="http://schemas.microsoft.com/office/powerpoint/2010/main" val="4174371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Capital Delivery">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601107" y="3044280"/>
            <a:ext cx="5255711" cy="769441"/>
          </a:xfrm>
        </p:spPr>
        <p:txBody>
          <a:bodyPr/>
          <a:lstStyle>
            <a:lvl1pPr>
              <a:spcAft>
                <a:spcPts val="0"/>
              </a:spcAft>
              <a:defRPr lang="en-US" sz="3200" b="1" dirty="0" smtClean="0">
                <a:solidFill>
                  <a:schemeClr val="bg1"/>
                </a:solidFill>
                <a:latin typeface="+mj-lt"/>
                <a:ea typeface="+mj-ea"/>
                <a:cs typeface="+mj-cs"/>
              </a:defRPr>
            </a:lvl1pPr>
            <a:lvl2pPr>
              <a:spcAft>
                <a:spcPts val="0"/>
              </a:spcAft>
              <a:defRPr lang="en-GB" sz="1800"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550307" y="1052527"/>
            <a:ext cx="3464989" cy="1769715"/>
          </a:xfrm>
        </p:spPr>
        <p:txBody>
          <a:bodyPr anchor="b" anchorCtr="0"/>
          <a:lstStyle>
            <a:lvl1pPr>
              <a:defRPr sz="11500">
                <a:solidFill>
                  <a:schemeClr val="bg1"/>
                </a:solidFill>
              </a:defRPr>
            </a:lvl1pPr>
          </a:lstStyle>
          <a:p>
            <a:pPr lvl="0"/>
            <a:r>
              <a:rPr lang="en-US"/>
              <a:t>##</a:t>
            </a:r>
            <a:endParaRPr lang="en-GB"/>
          </a:p>
        </p:txBody>
      </p:sp>
      <p:sp>
        <p:nvSpPr>
          <p:cNvPr id="38" name="Picture Placeholder 37">
            <a:extLst>
              <a:ext uri="{FF2B5EF4-FFF2-40B4-BE49-F238E27FC236}">
                <a16:creationId xmlns:a16="http://schemas.microsoft.com/office/drawing/2014/main" id="{09CC1F6E-8547-404B-8A3D-7CD83974A0BC}"/>
              </a:ext>
            </a:extLst>
          </p:cNvPr>
          <p:cNvSpPr>
            <a:spLocks noGrp="1"/>
          </p:cNvSpPr>
          <p:nvPr>
            <p:ph type="pic" sz="quarter" idx="18" hasCustomPrompt="1"/>
          </p:nvPr>
        </p:nvSpPr>
        <p:spPr bwMode="gray">
          <a:xfrm>
            <a:off x="5403600" y="6368"/>
            <a:ext cx="6788400" cy="6851632"/>
          </a:xfrm>
          <a:custGeom>
            <a:avLst/>
            <a:gdLst>
              <a:gd name="connsiteX0" fmla="*/ 2375514 w 5091300"/>
              <a:gd name="connsiteY0" fmla="*/ 0 h 6851632"/>
              <a:gd name="connsiteX1" fmla="*/ 5091300 w 5091300"/>
              <a:gd name="connsiteY1" fmla="*/ 0 h 6851632"/>
              <a:gd name="connsiteX2" fmla="*/ 5091300 w 5091300"/>
              <a:gd name="connsiteY2" fmla="*/ 6851632 h 6851632"/>
              <a:gd name="connsiteX3" fmla="*/ 4476116 w 5091300"/>
              <a:gd name="connsiteY3" fmla="*/ 6851632 h 6851632"/>
              <a:gd name="connsiteX4" fmla="*/ 0 w 5091300"/>
              <a:gd name="connsiteY4" fmla="*/ 2375516 h 6851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1300" h="6851632">
                <a:moveTo>
                  <a:pt x="2375514" y="0"/>
                </a:moveTo>
                <a:lnTo>
                  <a:pt x="5091300" y="0"/>
                </a:lnTo>
                <a:lnTo>
                  <a:pt x="5091300" y="6851632"/>
                </a:lnTo>
                <a:lnTo>
                  <a:pt x="4476116" y="6851632"/>
                </a:lnTo>
                <a:lnTo>
                  <a:pt x="0" y="2375516"/>
                </a:lnTo>
                <a:close/>
              </a:path>
            </a:pathLst>
          </a:custGeom>
          <a:solidFill>
            <a:schemeClr val="bg1"/>
          </a:solidFill>
        </p:spPr>
        <p:txBody>
          <a:bodyPr wrap="square">
            <a:noAutofit/>
          </a:bodyPr>
          <a:lstStyle/>
          <a:p>
            <a:r>
              <a:rPr lang="en-US"/>
              <a:t> </a:t>
            </a:r>
            <a:endParaRPr lang="en-GB"/>
          </a:p>
        </p:txBody>
      </p:sp>
      <p:grpSp>
        <p:nvGrpSpPr>
          <p:cNvPr id="27" name="Group 26"/>
          <p:cNvGrpSpPr/>
          <p:nvPr userDrawn="1"/>
        </p:nvGrpSpPr>
        <p:grpSpPr>
          <a:xfrm>
            <a:off x="568761" y="6133626"/>
            <a:ext cx="2540000" cy="401519"/>
            <a:chOff x="2910342" y="325575"/>
            <a:chExt cx="5928968" cy="1249653"/>
          </a:xfrm>
        </p:grpSpPr>
        <p:sp>
          <p:nvSpPr>
            <p:cNvPr id="28" name="Freeform: Shape 27"/>
            <p:cNvSpPr/>
            <p:nvPr/>
          </p:nvSpPr>
          <p:spPr>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29" name="Freeform: Shape 28"/>
            <p:cNvSpPr/>
            <p:nvPr/>
          </p:nvSpPr>
          <p:spPr>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30" name="Freeform: Shape 29"/>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1" name="Freeform: Shape 30"/>
            <p:cNvSpPr/>
            <p:nvPr/>
          </p:nvSpPr>
          <p:spPr>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32" name="Freeform: Shape 31"/>
            <p:cNvSpPr/>
            <p:nvPr/>
          </p:nvSpPr>
          <p:spPr>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33" name="Freeform: Shape 32"/>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5" name="Freeform: Shape 34"/>
            <p:cNvSpPr/>
            <p:nvPr/>
          </p:nvSpPr>
          <p:spPr>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36" name="Freeform: Shape 35"/>
            <p:cNvSpPr/>
            <p:nvPr/>
          </p:nvSpPr>
          <p:spPr>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37" name="Freeform: Shape 36"/>
            <p:cNvSpPr/>
            <p:nvPr/>
          </p:nvSpPr>
          <p:spPr>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59" name="Freeform: Shape 58"/>
            <p:cNvSpPr/>
            <p:nvPr/>
          </p:nvSpPr>
          <p:spPr>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60" name="Freeform: Shape 59"/>
            <p:cNvSpPr/>
            <p:nvPr/>
          </p:nvSpPr>
          <p:spPr>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61" name="Freeform: Shape 60"/>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2" name="Freeform: Shape 61"/>
            <p:cNvSpPr/>
            <p:nvPr/>
          </p:nvSpPr>
          <p:spPr>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3" name="Freeform: Shape 62"/>
            <p:cNvSpPr/>
            <p:nvPr/>
          </p:nvSpPr>
          <p:spPr>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64" name="Freeform: Shape 63"/>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5" name="Freeform: Shape 64"/>
            <p:cNvSpPr/>
            <p:nvPr/>
          </p:nvSpPr>
          <p:spPr>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66" name="Freeform: Shape 65"/>
            <p:cNvSpPr/>
            <p:nvPr/>
          </p:nvSpPr>
          <p:spPr>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67" name="Freeform: Shape 66"/>
            <p:cNvSpPr/>
            <p:nvPr/>
          </p:nvSpPr>
          <p:spPr>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68" name="Freeform: Shape 67"/>
            <p:cNvSpPr/>
            <p:nvPr/>
          </p:nvSpPr>
          <p:spPr>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pic>
        <p:nvPicPr>
          <p:cNvPr id="39" name="Graphic 38">
            <a:extLst>
              <a:ext uri="{FF2B5EF4-FFF2-40B4-BE49-F238E27FC236}">
                <a16:creationId xmlns:a16="http://schemas.microsoft.com/office/drawing/2014/main" id="{A3532B68-E55F-4BD0-A158-E8EF4BE55C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30" y="303495"/>
            <a:ext cx="1743772" cy="582935"/>
          </a:xfrm>
          <a:prstGeom prst="rect">
            <a:avLst/>
          </a:prstGeom>
        </p:spPr>
      </p:pic>
      <p:sp>
        <p:nvSpPr>
          <p:cNvPr id="40" name="Round Diagonal Corner Rectangle 4">
            <a:extLst>
              <a:ext uri="{FF2B5EF4-FFF2-40B4-BE49-F238E27FC236}">
                <a16:creationId xmlns:a16="http://schemas.microsoft.com/office/drawing/2014/main" id="{D3A1E4EA-0077-42A5-956F-3A4718FA49A8}"/>
              </a:ext>
            </a:extLst>
          </p:cNvPr>
          <p:cNvSpPr/>
          <p:nvPr userDrawn="1"/>
        </p:nvSpPr>
        <p:spPr>
          <a:xfrm>
            <a:off x="12275234" y="0"/>
            <a:ext cx="2707513" cy="1931758"/>
          </a:xfrm>
          <a:prstGeom prst="rect">
            <a:avLst/>
          </a:prstGeom>
          <a:solidFill>
            <a:sysClr val="window" lastClr="FFFFFF">
              <a:lumMod val="95000"/>
            </a:sysClr>
          </a:solidFill>
          <a:ln w="6350" cap="flat" cmpd="sng" algn="ctr">
            <a:noFill/>
            <a:prstDash val="solid"/>
            <a:miter lim="800000"/>
          </a:ln>
          <a:effectLst/>
        </p:spPr>
        <p:txBody>
          <a:bodyPr wrap="square" lIns="42138" tIns="42138" rIns="42138" bIns="42138" rtlCol="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33148212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091BDE-8D32-45BA-8B05-DD4216B1638A}"/>
              </a:ext>
            </a:extLst>
          </p:cNvPr>
          <p:cNvGrpSpPr/>
          <p:nvPr userDrawn="1"/>
        </p:nvGrpSpPr>
        <p:grpSpPr bwMode="black">
          <a:xfrm>
            <a:off x="2806700" y="2909034"/>
            <a:ext cx="6578600" cy="1039932"/>
            <a:chOff x="2910342" y="325575"/>
            <a:chExt cx="5928968" cy="1249653"/>
          </a:xfrm>
        </p:grpSpPr>
        <p:sp>
          <p:nvSpPr>
            <p:cNvPr id="5" name="Freeform: Shape 4">
              <a:extLst>
                <a:ext uri="{FF2B5EF4-FFF2-40B4-BE49-F238E27FC236}">
                  <a16:creationId xmlns:a16="http://schemas.microsoft.com/office/drawing/2014/main" id="{A57378A6-C5A9-4A2C-B31B-EA15D5A0FE13}"/>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1800"/>
            </a:p>
          </p:txBody>
        </p:sp>
        <p:sp>
          <p:nvSpPr>
            <p:cNvPr id="6" name="Freeform: Shape 5">
              <a:extLst>
                <a:ext uri="{FF2B5EF4-FFF2-40B4-BE49-F238E27FC236}">
                  <a16:creationId xmlns:a16="http://schemas.microsoft.com/office/drawing/2014/main" id="{AE02F4F1-BC64-4B71-9E4E-AFA3BA5D9284}"/>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1800"/>
            </a:p>
          </p:txBody>
        </p:sp>
        <p:sp>
          <p:nvSpPr>
            <p:cNvPr id="7" name="Freeform: Shape 6">
              <a:extLst>
                <a:ext uri="{FF2B5EF4-FFF2-40B4-BE49-F238E27FC236}">
                  <a16:creationId xmlns:a16="http://schemas.microsoft.com/office/drawing/2014/main" id="{F17A2B2C-D6F2-4479-9425-86B568230B87}"/>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8" name="Freeform: Shape 7">
              <a:extLst>
                <a:ext uri="{FF2B5EF4-FFF2-40B4-BE49-F238E27FC236}">
                  <a16:creationId xmlns:a16="http://schemas.microsoft.com/office/drawing/2014/main" id="{2011773E-597C-481D-B648-114EC7522986}"/>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9" name="Freeform: Shape 8">
              <a:extLst>
                <a:ext uri="{FF2B5EF4-FFF2-40B4-BE49-F238E27FC236}">
                  <a16:creationId xmlns:a16="http://schemas.microsoft.com/office/drawing/2014/main" id="{D28185BD-C34B-4E50-90A0-42A4AABFD6F8}"/>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10" name="Freeform: Shape 9">
              <a:extLst>
                <a:ext uri="{FF2B5EF4-FFF2-40B4-BE49-F238E27FC236}">
                  <a16:creationId xmlns:a16="http://schemas.microsoft.com/office/drawing/2014/main" id="{C469029C-5A60-4376-BC7D-F118160FFE0E}"/>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11" name="Freeform: Shape 10">
              <a:extLst>
                <a:ext uri="{FF2B5EF4-FFF2-40B4-BE49-F238E27FC236}">
                  <a16:creationId xmlns:a16="http://schemas.microsoft.com/office/drawing/2014/main" id="{F08901CA-EBBA-48C9-A455-39FED58F1C74}"/>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1800"/>
            </a:p>
          </p:txBody>
        </p:sp>
        <p:sp>
          <p:nvSpPr>
            <p:cNvPr id="12" name="Freeform: Shape 11">
              <a:extLst>
                <a:ext uri="{FF2B5EF4-FFF2-40B4-BE49-F238E27FC236}">
                  <a16:creationId xmlns:a16="http://schemas.microsoft.com/office/drawing/2014/main" id="{E3D44C5A-5300-472D-9CB9-D76132F9DEE9}"/>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1800"/>
            </a:p>
          </p:txBody>
        </p:sp>
        <p:sp>
          <p:nvSpPr>
            <p:cNvPr id="13" name="Freeform: Shape 12">
              <a:extLst>
                <a:ext uri="{FF2B5EF4-FFF2-40B4-BE49-F238E27FC236}">
                  <a16:creationId xmlns:a16="http://schemas.microsoft.com/office/drawing/2014/main" id="{D3A8FA55-DAA9-461E-9FED-A9A1B659EA7A}"/>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1800"/>
            </a:p>
          </p:txBody>
        </p:sp>
        <p:sp>
          <p:nvSpPr>
            <p:cNvPr id="14" name="Freeform: Shape 13">
              <a:extLst>
                <a:ext uri="{FF2B5EF4-FFF2-40B4-BE49-F238E27FC236}">
                  <a16:creationId xmlns:a16="http://schemas.microsoft.com/office/drawing/2014/main" id="{74610353-9575-4653-839D-B8325BE73337}"/>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1800"/>
            </a:p>
          </p:txBody>
        </p:sp>
        <p:sp>
          <p:nvSpPr>
            <p:cNvPr id="15" name="Freeform: Shape 14">
              <a:extLst>
                <a:ext uri="{FF2B5EF4-FFF2-40B4-BE49-F238E27FC236}">
                  <a16:creationId xmlns:a16="http://schemas.microsoft.com/office/drawing/2014/main" id="{B21885C5-7DDB-4A16-922D-087FA03AE3A9}"/>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1800"/>
            </a:p>
          </p:txBody>
        </p:sp>
        <p:sp>
          <p:nvSpPr>
            <p:cNvPr id="16" name="Freeform: Shape 15">
              <a:extLst>
                <a:ext uri="{FF2B5EF4-FFF2-40B4-BE49-F238E27FC236}">
                  <a16:creationId xmlns:a16="http://schemas.microsoft.com/office/drawing/2014/main" id="{00B5B5E7-4134-45F5-B9B2-F95F687266C2}"/>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17" name="Freeform: Shape 16">
              <a:extLst>
                <a:ext uri="{FF2B5EF4-FFF2-40B4-BE49-F238E27FC236}">
                  <a16:creationId xmlns:a16="http://schemas.microsoft.com/office/drawing/2014/main" id="{C831FF1B-C914-46E6-BBAB-45FCEF2DDEC6}"/>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18" name="Freeform: Shape 17">
              <a:extLst>
                <a:ext uri="{FF2B5EF4-FFF2-40B4-BE49-F238E27FC236}">
                  <a16:creationId xmlns:a16="http://schemas.microsoft.com/office/drawing/2014/main" id="{64338027-A927-4C3D-AF95-4646D340421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1800"/>
            </a:p>
          </p:txBody>
        </p:sp>
        <p:sp>
          <p:nvSpPr>
            <p:cNvPr id="19" name="Freeform: Shape 18">
              <a:extLst>
                <a:ext uri="{FF2B5EF4-FFF2-40B4-BE49-F238E27FC236}">
                  <a16:creationId xmlns:a16="http://schemas.microsoft.com/office/drawing/2014/main" id="{704EA4F8-DD37-473D-9F06-72E6DF74F66B}"/>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20" name="Freeform: Shape 19">
              <a:extLst>
                <a:ext uri="{FF2B5EF4-FFF2-40B4-BE49-F238E27FC236}">
                  <a16:creationId xmlns:a16="http://schemas.microsoft.com/office/drawing/2014/main" id="{96486B9F-0ACD-42EC-8AD3-D7C9EE2BF62A}"/>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1800"/>
            </a:p>
          </p:txBody>
        </p:sp>
        <p:sp>
          <p:nvSpPr>
            <p:cNvPr id="21" name="Freeform: Shape 20">
              <a:extLst>
                <a:ext uri="{FF2B5EF4-FFF2-40B4-BE49-F238E27FC236}">
                  <a16:creationId xmlns:a16="http://schemas.microsoft.com/office/drawing/2014/main" id="{1A96A062-93F0-4915-9B7C-6CB09526FC4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1800"/>
            </a:p>
          </p:txBody>
        </p:sp>
        <p:sp>
          <p:nvSpPr>
            <p:cNvPr id="22" name="Freeform: Shape 21">
              <a:extLst>
                <a:ext uri="{FF2B5EF4-FFF2-40B4-BE49-F238E27FC236}">
                  <a16:creationId xmlns:a16="http://schemas.microsoft.com/office/drawing/2014/main" id="{6F5C7FBC-AB52-40CB-921A-5ACB3377FDD1}"/>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1800"/>
            </a:p>
          </p:txBody>
        </p:sp>
        <p:sp>
          <p:nvSpPr>
            <p:cNvPr id="23" name="Freeform: Shape 22">
              <a:extLst>
                <a:ext uri="{FF2B5EF4-FFF2-40B4-BE49-F238E27FC236}">
                  <a16:creationId xmlns:a16="http://schemas.microsoft.com/office/drawing/2014/main" id="{D81DC520-5E27-419C-8EC0-F520CA9211F2}"/>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1800"/>
            </a:p>
          </p:txBody>
        </p:sp>
      </p:grpSp>
    </p:spTree>
    <p:extLst>
      <p:ext uri="{BB962C8B-B14F-4D97-AF65-F5344CB8AC3E}">
        <p14:creationId xmlns:p14="http://schemas.microsoft.com/office/powerpoint/2010/main" val="3082590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1800" y="1416667"/>
            <a:ext cx="11328000" cy="4605251"/>
          </a:xfrm>
          <a:prstGeom prst="rect">
            <a:avLst/>
          </a:prstGeom>
        </p:spPr>
        <p:txBody>
          <a:bodyPr>
            <a:noAutofit/>
          </a:bodyPr>
          <a:lstStyle>
            <a:lvl1pPr>
              <a:defRPr>
                <a:solidFill>
                  <a:schemeClr val="accent1"/>
                </a:solidFill>
              </a:defRPr>
            </a:lvl1pPr>
          </a:lstStyle>
          <a:p>
            <a:r>
              <a:rPr lang="en-GB" dirty="0"/>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endParaRPr lang="fr-FR" dirty="0"/>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12275233" y="1"/>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Insert a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Format the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Update existing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96353450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l="7480" t="27066" r="32612"/>
          <a:stretch/>
        </p:blipFill>
        <p:spPr>
          <a:xfrm flipV="1">
            <a:off x="5334000" y="1856146"/>
            <a:ext cx="6858000" cy="5001855"/>
          </a:xfrm>
          <a:prstGeom prst="rect">
            <a:avLst/>
          </a:prstGeom>
        </p:spPr>
      </p:pic>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1021" y="6178549"/>
            <a:ext cx="1881099" cy="386768"/>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1" y="1411818"/>
            <a:ext cx="5378452" cy="1157385"/>
          </a:xfrm>
        </p:spPr>
        <p:txBody>
          <a:bodyPr anchor="t" anchorCtr="0"/>
          <a:lstStyle>
            <a:lvl1pPr>
              <a:lnSpc>
                <a:spcPct val="80000"/>
              </a:lnSpc>
              <a:defRPr sz="4267">
                <a:solidFill>
                  <a:schemeClr val="bg1"/>
                </a:solidFill>
              </a:defRPr>
            </a:lvl1pPr>
          </a:lstStyle>
          <a:p>
            <a:r>
              <a:rPr lang="en-US"/>
              <a:t>Click to edit Master title style</a:t>
            </a:r>
            <a:endParaRPr lang="en-GB" dirty="0"/>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261" y="3467400"/>
            <a:ext cx="5378452" cy="697563"/>
          </a:xfrm>
        </p:spPr>
        <p:txBody>
          <a:bodyPr/>
          <a:lstStyle>
            <a:lvl1pPr>
              <a:spcAft>
                <a:spcPts val="0"/>
              </a:spcAft>
              <a:defRPr>
                <a:solidFill>
                  <a:schemeClr val="bg1"/>
                </a:solidFill>
              </a:defRPr>
            </a:lvl1pPr>
            <a:lvl2pPr>
              <a:defRPr>
                <a:solidFill>
                  <a:schemeClr val="bg1"/>
                </a:solidFill>
              </a:defRPr>
            </a:lvl2pPr>
          </a:lstStyle>
          <a:p>
            <a:pPr lvl="0"/>
            <a:r>
              <a:rPr lang="en-US" dirty="0"/>
              <a:t>Name</a:t>
            </a:r>
          </a:p>
          <a:p>
            <a:pPr lvl="1"/>
            <a:r>
              <a:rPr lang="en-US" dirty="0"/>
              <a:t>Date</a:t>
            </a:r>
            <a:endParaRPr lang="en-GB" dirty="0"/>
          </a:p>
        </p:txBody>
      </p:sp>
    </p:spTree>
    <p:extLst>
      <p:ext uri="{BB962C8B-B14F-4D97-AF65-F5344CB8AC3E}">
        <p14:creationId xmlns:p14="http://schemas.microsoft.com/office/powerpoint/2010/main" val="315947360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440259" y="3382038"/>
            <a:ext cx="3365500" cy="1025921"/>
          </a:xfrm>
        </p:spPr>
        <p:txBody>
          <a:bodyPr/>
          <a:lstStyle>
            <a:lvl1pPr>
              <a:spcAft>
                <a:spcPts val="0"/>
              </a:spcAft>
              <a:defRPr lang="en-US" sz="4267" b="1" dirty="0" smtClean="0">
                <a:solidFill>
                  <a:schemeClr val="bg1"/>
                </a:solidFill>
                <a:latin typeface="+mj-lt"/>
                <a:ea typeface="+mj-ea"/>
                <a:cs typeface="+mj-cs"/>
              </a:defRPr>
            </a:lvl1pPr>
            <a:lvl2pPr>
              <a:spcAft>
                <a:spcPts val="0"/>
              </a:spcAft>
              <a:defRPr lang="en-GB" sz="2400" b="0" dirty="0">
                <a:solidFill>
                  <a:schemeClr val="bg1"/>
                </a:solidFill>
                <a:latin typeface="+mj-lt"/>
                <a:ea typeface="+mj-ea"/>
                <a:cs typeface="+mj-cs"/>
              </a:defRPr>
            </a:lvl2pPr>
          </a:lstStyle>
          <a:p>
            <a:pPr lvl="0"/>
            <a:r>
              <a:rPr lang="en-US" dirty="0"/>
              <a:t>Title</a:t>
            </a:r>
          </a:p>
          <a:p>
            <a:pPr lvl="1"/>
            <a:r>
              <a:rPr lang="en-US" dirty="0"/>
              <a:t>Sub heading</a:t>
            </a:r>
            <a:endParaRPr lang="en-GB" dirty="0"/>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1021" y="6178549"/>
            <a:ext cx="1881099" cy="386768"/>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423328" y="907121"/>
            <a:ext cx="3464989" cy="2359620"/>
          </a:xfrm>
        </p:spPr>
        <p:txBody>
          <a:bodyPr anchor="b" anchorCtr="0"/>
          <a:lstStyle>
            <a:lvl1pPr>
              <a:defRPr sz="15333">
                <a:solidFill>
                  <a:schemeClr val="bg1"/>
                </a:solidFill>
              </a:defRPr>
            </a:lvl1pPr>
          </a:lstStyle>
          <a:p>
            <a:pPr lvl="0"/>
            <a:r>
              <a:rPr lang="en-US" dirty="0"/>
              <a:t>1</a:t>
            </a:r>
            <a:endParaRPr lang="en-GB" dirty="0"/>
          </a:p>
        </p:txBody>
      </p:sp>
      <p:pic>
        <p:nvPicPr>
          <p:cNvPr id="14" name="Picture 13"/>
          <p:cNvPicPr>
            <a:picLocks noChangeAspect="1"/>
          </p:cNvPicPr>
          <p:nvPr userDrawn="1"/>
        </p:nvPicPr>
        <p:blipFill rotWithShape="1">
          <a:blip r:embed="rId4"/>
          <a:srcRect r="23305" b="53486"/>
          <a:stretch/>
        </p:blipFill>
        <p:spPr>
          <a:xfrm>
            <a:off x="5855432" y="2771098"/>
            <a:ext cx="6336569" cy="4086903"/>
          </a:xfrm>
          <a:prstGeom prst="rect">
            <a:avLst/>
          </a:prstGeom>
        </p:spPr>
      </p:pic>
    </p:spTree>
    <p:extLst>
      <p:ext uri="{BB962C8B-B14F-4D97-AF65-F5344CB8AC3E}">
        <p14:creationId xmlns:p14="http://schemas.microsoft.com/office/powerpoint/2010/main" val="7035545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340861" y="6371168"/>
            <a:ext cx="851140" cy="486833"/>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800" smtClean="0"/>
              <a:pPr/>
              <a:t>‹#›</a:t>
            </a:fld>
            <a:endParaRPr lang="en-GB" sz="800" dirty="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806700" y="2735713"/>
            <a:ext cx="6578600" cy="1386576"/>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2400" dirty="0"/>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2400" dirty="0"/>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2400" dirty="0"/>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2400" dirty="0"/>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2400" dirty="0"/>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2400" dirty="0"/>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2400" dirty="0"/>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2400" dirty="0"/>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2400" dirty="0"/>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2400" dirty="0"/>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2400" dirty="0"/>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2400" dirty="0"/>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2400" dirty="0"/>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2400" dirty="0"/>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2400" dirty="0"/>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2400" dirty="0"/>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2400" dirty="0"/>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2400" dirty="0"/>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2400" dirty="0"/>
            </a:p>
          </p:txBody>
        </p:sp>
      </p:grpSp>
    </p:spTree>
    <p:extLst>
      <p:ext uri="{BB962C8B-B14F-4D97-AF65-F5344CB8AC3E}">
        <p14:creationId xmlns:p14="http://schemas.microsoft.com/office/powerpoint/2010/main" val="402677495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A2E84-FF65-45D0-93C2-019D4F588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BA243-DD64-48EF-9275-08FF1A1EAA78}"/>
              </a:ext>
            </a:extLst>
          </p:cNvPr>
          <p:cNvSpPr>
            <a:spLocks noGrp="1"/>
          </p:cNvSpPr>
          <p:nvPr>
            <p:ph idx="1"/>
          </p:nvPr>
        </p:nvSpPr>
        <p:spPr>
          <a:xfrm>
            <a:off x="430374" y="1411818"/>
            <a:ext cx="11331253" cy="25029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C328E364-946A-4B62-886C-FF6FF226428C}"/>
              </a:ext>
            </a:extLst>
          </p:cNvPr>
          <p:cNvSpPr>
            <a:spLocks noGrp="1"/>
          </p:cNvSpPr>
          <p:nvPr>
            <p:ph type="ftr" sz="quarter" idx="10"/>
          </p:nvPr>
        </p:nvSpPr>
        <p:spPr/>
        <p:txBody>
          <a:bodyPr/>
          <a:lstStyle/>
          <a:p>
            <a:pPr>
              <a:tabLst>
                <a:tab pos="1318651" algn="l"/>
              </a:tabLst>
            </a:pPr>
            <a:r>
              <a:rPr lang="fr-FR"/>
              <a:t>| [Insert document title] | [Insert date]</a:t>
            </a:r>
          </a:p>
        </p:txBody>
      </p:sp>
    </p:spTree>
    <p:extLst>
      <p:ext uri="{BB962C8B-B14F-4D97-AF65-F5344CB8AC3E}">
        <p14:creationId xmlns:p14="http://schemas.microsoft.com/office/powerpoint/2010/main" val="23277538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303685" y="1416051"/>
            <a:ext cx="3436199" cy="4605867"/>
          </a:xfrm>
          <a:solidFill>
            <a:schemeClr val="bg1">
              <a:lumMod val="95000"/>
            </a:schemeClr>
          </a:solidFill>
        </p:spPr>
        <p:txBody>
          <a:bodyPr anchor="ctr">
            <a:noAutofit/>
          </a:bodyPr>
          <a:lstStyle>
            <a:lvl1pPr algn="ctr">
              <a:defRPr/>
            </a:lvl1pPr>
          </a:lstStyle>
          <a:p>
            <a:r>
              <a:rPr lang="en-GB" dirty="0"/>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432001" y="1416667"/>
            <a:ext cx="3456319" cy="25029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4368800" y="1416667"/>
            <a:ext cx="3456000" cy="2502993"/>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14" name="Group 13">
            <a:extLst>
              <a:ext uri="{FF2B5EF4-FFF2-40B4-BE49-F238E27FC236}">
                <a16:creationId xmlns:a16="http://schemas.microsoft.com/office/drawing/2014/main" id="{566203AC-F147-41C5-B406-E8249CBBDB54}"/>
              </a:ext>
            </a:extLst>
          </p:cNvPr>
          <p:cNvGrpSpPr/>
          <p:nvPr userDrawn="1"/>
        </p:nvGrpSpPr>
        <p:grpSpPr>
          <a:xfrm>
            <a:off x="12275233" y="1"/>
            <a:ext cx="2706315" cy="2781137"/>
            <a:chOff x="3528102" y="847657"/>
            <a:chExt cx="2029736" cy="2085853"/>
          </a:xfrm>
        </p:grpSpPr>
        <p:sp>
          <p:nvSpPr>
            <p:cNvPr id="15" name="Guidance note">
              <a:extLst>
                <a:ext uri="{FF2B5EF4-FFF2-40B4-BE49-F238E27FC236}">
                  <a16:creationId xmlns:a16="http://schemas.microsoft.com/office/drawing/2014/main" id="{464C2E21-214C-4806-9F3E-C69A825582DD}"/>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6" name="Group 15">
              <a:extLst>
                <a:ext uri="{FF2B5EF4-FFF2-40B4-BE49-F238E27FC236}">
                  <a16:creationId xmlns:a16="http://schemas.microsoft.com/office/drawing/2014/main" id="{DE56EF6B-B396-42F9-B229-E1E18A219AB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7" name="Picture 3">
                <a:extLst>
                  <a:ext uri="{FF2B5EF4-FFF2-40B4-BE49-F238E27FC236}">
                    <a16:creationId xmlns:a16="http://schemas.microsoft.com/office/drawing/2014/main" id="{8EB1562C-2ED4-4AC8-AFE4-22D14FADB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E1BE0287-66BC-469E-9977-A30B88F00C15}"/>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23" name="Round Diagonal Corner Rectangle 4">
            <a:extLst>
              <a:ext uri="{FF2B5EF4-FFF2-40B4-BE49-F238E27FC236}">
                <a16:creationId xmlns:a16="http://schemas.microsoft.com/office/drawing/2014/main" id="{529E9B37-4CA4-410B-848A-FE86FF6F9510}"/>
              </a:ext>
            </a:extLst>
          </p:cNvPr>
          <p:cNvSpPr/>
          <p:nvPr userDrawn="1"/>
        </p:nvSpPr>
        <p:spPr>
          <a:xfrm>
            <a:off x="12275234" y="2853769"/>
            <a:ext cx="2707513" cy="2821899"/>
          </a:xfrm>
          <a:prstGeom prst="rect">
            <a:avLst/>
          </a:prstGeom>
          <a:solidFill>
            <a:sysClr val="window" lastClr="FFFFFF">
              <a:lumMod val="95000"/>
            </a:sysClr>
          </a:solidFill>
          <a:ln w="6350" cap="flat" cmpd="sng" algn="ctr">
            <a:noFill/>
            <a:prstDash val="solid"/>
            <a:miter lim="800000"/>
          </a:ln>
          <a:effectLst/>
        </p:spPr>
        <p:txBody>
          <a:bodyPr wrap="square" lIns="56184" tIns="56184" rIns="56184" bIns="56184" rtlCol="0" anchor="t" anchorCtr="0">
            <a:spAutoFit/>
          </a:bodyPr>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917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pdating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Delete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the image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Go to ‘Format’ tab</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‘Crop’</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Right-click on the page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78627675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18" Type="http://schemas.openxmlformats.org/officeDocument/2006/relationships/image" Target="../media/image7.emf"/><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oleObject" Target="../embeddings/oleObject2.bin"/><Relationship Id="rId2" Type="http://schemas.openxmlformats.org/officeDocument/2006/relationships/slideLayout" Target="../slideLayouts/slideLayout11.xml"/><Relationship Id="rId16" Type="http://schemas.openxmlformats.org/officeDocument/2006/relationships/tags" Target="../tags/tag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ags" Target="../tags/tag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ags" Target="../tags/tag6.xml"/><Relationship Id="rId3" Type="http://schemas.openxmlformats.org/officeDocument/2006/relationships/slideLayout" Target="../slideLayouts/slideLayout24.xml"/><Relationship Id="rId21" Type="http://schemas.openxmlformats.org/officeDocument/2006/relationships/image" Target="../media/image7.emf"/><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vmlDrawing" Target="../drawings/vmlDrawing3.vml"/><Relationship Id="rId2" Type="http://schemas.openxmlformats.org/officeDocument/2006/relationships/slideLayout" Target="../slideLayouts/slideLayout23.xml"/><Relationship Id="rId16" Type="http://schemas.openxmlformats.org/officeDocument/2006/relationships/theme" Target="../theme/theme3.xml"/><Relationship Id="rId20" Type="http://schemas.openxmlformats.org/officeDocument/2006/relationships/oleObject" Target="../embeddings/oleObject3.bin"/><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ags" Target="../tags/tag7.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5FB5E17-00EB-47B0-8725-FCF93154B6B0}"/>
              </a:ext>
            </a:extLst>
          </p:cNvPr>
          <p:cNvGraphicFramePr>
            <a:graphicFrameLocks noChangeAspect="1"/>
          </p:cNvGraphicFramePr>
          <p:nvPr userDrawn="1">
            <p:custDataLst>
              <p:tags r:id="rId12"/>
            </p:custDataLst>
            <p:extLst>
              <p:ext uri="{D42A27DB-BD31-4B8C-83A1-F6EECF244321}">
                <p14:modId xmlns:p14="http://schemas.microsoft.com/office/powerpoint/2010/main" val="2933924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4" imgW="270" imgH="270" progId="TCLayout.ActiveDocument.1">
                  <p:embed/>
                </p:oleObj>
              </mc:Choice>
              <mc:Fallback>
                <p:oleObj name="think-cell Slide" r:id="rId14" imgW="270" imgH="270" progId="TCLayout.ActiveDocument.1">
                  <p:embed/>
                  <p:pic>
                    <p:nvPicPr>
                      <p:cNvPr id="4" name="Object 3" hidden="1">
                        <a:extLst>
                          <a:ext uri="{FF2B5EF4-FFF2-40B4-BE49-F238E27FC236}">
                            <a16:creationId xmlns:a16="http://schemas.microsoft.com/office/drawing/2014/main" id="{55FB5E17-00EB-47B0-8725-FCF93154B6B0}"/>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650C678-CC1E-4A33-8D35-4F9A3F5CAF03}"/>
              </a:ext>
            </a:extLst>
          </p:cNvPr>
          <p:cNvSpPr/>
          <p:nvPr userDrawn="1">
            <p:custDataLst>
              <p:tags r:id="rId13"/>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a:spcAft>
                <a:spcPts val="450"/>
              </a:spcAft>
            </a:pPr>
            <a:endParaRPr lang="en-US" sz="3200" b="1" i="0" baseline="0" dirty="0" err="1">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2790" name="Rectangle 5"/>
          <p:cNvSpPr>
            <a:spLocks noGrp="1" noChangeArrowheads="1"/>
          </p:cNvSpPr>
          <p:nvPr>
            <p:ph type="title"/>
          </p:nvPr>
        </p:nvSpPr>
        <p:spPr bwMode="auto">
          <a:xfrm>
            <a:off x="430373" y="356765"/>
            <a:ext cx="11329827"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dirty="0"/>
          </a:p>
        </p:txBody>
      </p:sp>
      <p:sp>
        <p:nvSpPr>
          <p:cNvPr id="32791" name="Rectangle 3"/>
          <p:cNvSpPr>
            <a:spLocks noGrp="1" noChangeArrowheads="1"/>
          </p:cNvSpPr>
          <p:nvPr>
            <p:ph type="body" idx="1"/>
          </p:nvPr>
        </p:nvSpPr>
        <p:spPr bwMode="auto">
          <a:xfrm>
            <a:off x="430374" y="1411818"/>
            <a:ext cx="11331253" cy="480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Heading 1</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7" name="Slide Number Placeholder 5"/>
          <p:cNvSpPr txBox="1">
            <a:spLocks/>
          </p:cNvSpPr>
          <p:nvPr/>
        </p:nvSpPr>
        <p:spPr>
          <a:xfrm>
            <a:off x="11049250" y="6320502"/>
            <a:ext cx="712377" cy="22576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467" smtClean="0">
                <a:solidFill>
                  <a:schemeClr val="accent1"/>
                </a:solidFill>
              </a:rPr>
              <a:pPr/>
              <a:t>‹#›</a:t>
            </a:fld>
            <a:endParaRPr lang="en-GB" sz="1467" dirty="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646451" y="6320502"/>
            <a:ext cx="9593887" cy="225767"/>
          </a:xfrm>
          <a:prstGeom prst="rect">
            <a:avLst/>
          </a:prstGeom>
        </p:spPr>
        <p:txBody>
          <a:bodyPr wrap="square" lIns="0" tIns="0" rIns="0" bIns="0" anchor="b">
            <a:spAutoFit/>
          </a:bodyPr>
          <a:lstStyle>
            <a:lvl1pPr algn="l">
              <a:defRPr lang="en-GB" sz="1467" b="0" dirty="0">
                <a:solidFill>
                  <a:schemeClr val="accent1"/>
                </a:solidFill>
                <a:latin typeface="+mn-lt"/>
                <a:ea typeface="+mn-ea"/>
              </a:defRPr>
            </a:lvl1pPr>
          </a:lstStyle>
          <a:p>
            <a:pPr>
              <a:tabLst>
                <a:tab pos="1318651"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430374" y="6320501"/>
            <a:ext cx="1216077" cy="22576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1318651" algn="l"/>
              </a:tabLst>
            </a:pPr>
            <a:r>
              <a:rPr lang="fr-FR" sz="1467" b="1" dirty="0"/>
              <a:t>National Grid </a:t>
            </a:r>
          </a:p>
        </p:txBody>
      </p:sp>
    </p:spTree>
    <p:extLst>
      <p:ext uri="{BB962C8B-B14F-4D97-AF65-F5344CB8AC3E}">
        <p14:creationId xmlns:p14="http://schemas.microsoft.com/office/powerpoint/2010/main" val="831940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700" r:id="rId9"/>
  </p:sldLayoutIdLst>
  <p:transition>
    <p:fade/>
  </p:transition>
  <p:hf sldNum="0" hdr="0" dt="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143"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286"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430"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573"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p:bodyStyle>
    <p:otherStyle>
      <a:defPPr>
        <a:defRPr lang="en-GB"/>
      </a:defPPr>
      <a:lvl1pPr marL="0" indent="0" algn="l" rtl="0" eaLnBrk="1" fontAlgn="base" hangingPunct="1">
        <a:spcBef>
          <a:spcPct val="0"/>
        </a:spcBef>
        <a:spcAft>
          <a:spcPts val="800"/>
        </a:spcAft>
        <a:buClr>
          <a:schemeClr val="tx1"/>
        </a:buClr>
        <a:buFontTx/>
        <a:buNone/>
        <a:defRPr sz="1600" b="1">
          <a:solidFill>
            <a:schemeClr val="accent1"/>
          </a:solidFill>
          <a:latin typeface="+mn-lt"/>
          <a:ea typeface="+mn-ea"/>
          <a:cs typeface="+mn-cs"/>
        </a:defRPr>
      </a:lvl1pPr>
      <a:lvl2pPr marL="0" indent="0" algn="l" rtl="0" eaLnBrk="1" fontAlgn="base" hangingPunct="1">
        <a:spcBef>
          <a:spcPct val="0"/>
        </a:spcBef>
        <a:spcAft>
          <a:spcPts val="800"/>
        </a:spcAft>
        <a:buClr>
          <a:schemeClr val="tx1"/>
        </a:buClr>
        <a:buFontTx/>
        <a:buNone/>
        <a:defRPr sz="1600">
          <a:solidFill>
            <a:schemeClr val="tx1"/>
          </a:solidFill>
          <a:latin typeface="+mn-lt"/>
          <a:ea typeface="+mn-ea"/>
        </a:defRPr>
      </a:lvl2pPr>
      <a:lvl3pPr marL="239994"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3pPr>
      <a:lvl4pPr marL="479988"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4pPr>
      <a:lvl5pPr marL="719982" indent="-239994"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5pPr>
      <a:lvl6pPr marL="239994" indent="-239994" algn="l" rtl="0" eaLnBrk="1" fontAlgn="base" hangingPunct="1">
        <a:spcBef>
          <a:spcPct val="0"/>
        </a:spcBef>
        <a:spcAft>
          <a:spcPts val="800"/>
        </a:spcAft>
        <a:buClr>
          <a:schemeClr val="accent1"/>
        </a:buClr>
        <a:buFont typeface="+mj-lt"/>
        <a:buAutoNum type="arabicPeriod"/>
        <a:defRPr sz="1600">
          <a:solidFill>
            <a:schemeClr val="tx1"/>
          </a:solidFill>
          <a:latin typeface="+mn-lt"/>
          <a:ea typeface="+mn-ea"/>
        </a:defRPr>
      </a:lvl6pPr>
      <a:lvl7pPr marL="479988" indent="-239994" algn="l" rtl="0" eaLnBrk="1" fontAlgn="base" hangingPunct="1">
        <a:spcBef>
          <a:spcPct val="0"/>
        </a:spcBef>
        <a:spcAft>
          <a:spcPts val="800"/>
        </a:spcAft>
        <a:buClr>
          <a:schemeClr val="accent1"/>
        </a:buClr>
        <a:buFont typeface="+mj-lt"/>
        <a:buAutoNum type="alphaLcPeriod"/>
        <a:defRPr sz="1600">
          <a:solidFill>
            <a:schemeClr val="tx1"/>
          </a:solidFill>
          <a:latin typeface="+mn-lt"/>
          <a:ea typeface="+mn-ea"/>
        </a:defRPr>
      </a:lvl7pPr>
      <a:lvl8pPr marL="719982" indent="-239994" algn="l" rtl="0" eaLnBrk="1" fontAlgn="base" hangingPunct="1">
        <a:spcBef>
          <a:spcPct val="0"/>
        </a:spcBef>
        <a:spcAft>
          <a:spcPts val="8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800"/>
        </a:spcAft>
        <a:buClr>
          <a:schemeClr val="tx1"/>
        </a:buClr>
        <a:buFontTx/>
        <a:buNone/>
        <a:defRPr sz="16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5"/>
            </p:custDataLst>
            <p:extLst>
              <p:ext uri="{D42A27DB-BD31-4B8C-83A1-F6EECF244321}">
                <p14:modId xmlns:p14="http://schemas.microsoft.com/office/powerpoint/2010/main" val="2883100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17" imgW="270" imgH="270" progId="TCLayout.ActiveDocument.1">
                  <p:embed/>
                </p:oleObj>
              </mc:Choice>
              <mc:Fallback>
                <p:oleObj name="think-cell Slide" r:id="rId17" imgW="270" imgH="270" progId="TCLayout.ActiveDocument.1">
                  <p:embed/>
                  <p:pic>
                    <p:nvPicPr>
                      <p:cNvPr id="4" name="Object 3" hidden="1"/>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16"/>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lvl="0" indent="0" algn="l" eaLnBrk="1">
              <a:lnSpc>
                <a:spcPct val="100000"/>
              </a:lnSpc>
              <a:spcBef>
                <a:spcPct val="0"/>
              </a:spcBef>
              <a:spcAft>
                <a:spcPct val="0"/>
              </a:spcAft>
            </a:pPr>
            <a:endParaRPr lang="en-US" sz="2400" b="1" i="0" baseline="0" dirty="0">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2790" name="Rectangle 5"/>
          <p:cNvSpPr>
            <a:spLocks noGrp="1" noChangeArrowheads="1"/>
          </p:cNvSpPr>
          <p:nvPr>
            <p:ph type="title"/>
          </p:nvPr>
        </p:nvSpPr>
        <p:spPr bwMode="auto">
          <a:xfrm>
            <a:off x="430373" y="356766"/>
            <a:ext cx="11329827" cy="574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0375" y="1411818"/>
            <a:ext cx="11331253" cy="42267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11049252" y="6320503"/>
            <a:ext cx="712377" cy="22576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467" smtClean="0">
                <a:solidFill>
                  <a:schemeClr val="accent1"/>
                </a:solidFill>
              </a:rPr>
              <a:pPr/>
              <a:t>‹#›</a:t>
            </a:fld>
            <a:endParaRPr lang="en-GB" sz="1467">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646452" y="6320503"/>
            <a:ext cx="9593887" cy="225767"/>
          </a:xfrm>
          <a:prstGeom prst="rect">
            <a:avLst/>
          </a:prstGeom>
        </p:spPr>
        <p:txBody>
          <a:bodyPr wrap="square" lIns="0" tIns="0" rIns="0" bIns="0" anchor="b">
            <a:spAutoFit/>
          </a:bodyPr>
          <a:lstStyle>
            <a:lvl1pPr algn="l">
              <a:defRPr lang="en-GB" sz="1467" b="0" dirty="0">
                <a:solidFill>
                  <a:schemeClr val="accent1"/>
                </a:solidFill>
                <a:latin typeface="+mn-lt"/>
                <a:ea typeface="+mn-ea"/>
              </a:defRPr>
            </a:lvl1pPr>
          </a:lstStyle>
          <a:p>
            <a:pPr>
              <a:tabLst>
                <a:tab pos="1318618" algn="l"/>
              </a:tabLst>
            </a:pPr>
            <a:r>
              <a:rPr lang="fr-FR"/>
              <a:t>| [</a:t>
            </a:r>
            <a:r>
              <a:rPr lang="fr-FR" err="1"/>
              <a:t>Title</a:t>
            </a:r>
            <a:r>
              <a:rPr lang="fr-FR"/>
              <a:t>] |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430375" y="6320502"/>
            <a:ext cx="1216077" cy="22576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1318618" algn="l"/>
              </a:tabLst>
            </a:pPr>
            <a:r>
              <a:rPr lang="fr-FR" sz="1467" b="1"/>
              <a:t>National Grid </a:t>
            </a:r>
          </a:p>
        </p:txBody>
      </p:sp>
      <p:sp>
        <p:nvSpPr>
          <p:cNvPr id="8" name="Rectangle 7"/>
          <p:cNvSpPr/>
          <p:nvPr userDrawn="1"/>
        </p:nvSpPr>
        <p:spPr bwMode="auto">
          <a:xfrm>
            <a:off x="9003146" y="73895"/>
            <a:ext cx="2757054" cy="623455"/>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r">
              <a:spcAft>
                <a:spcPts val="450"/>
              </a:spcAft>
            </a:pPr>
            <a:r>
              <a:rPr lang="en-GB" sz="1400" b="1">
                <a:solidFill>
                  <a:schemeClr val="accent3"/>
                </a:solidFill>
                <a:latin typeface="+mn-lt"/>
                <a:cs typeface="Arial"/>
              </a:rPr>
              <a:t>Strictly Confidential</a:t>
            </a:r>
          </a:p>
        </p:txBody>
      </p:sp>
    </p:spTree>
    <p:extLst>
      <p:ext uri="{BB962C8B-B14F-4D97-AF65-F5344CB8AC3E}">
        <p14:creationId xmlns:p14="http://schemas.microsoft.com/office/powerpoint/2010/main" val="73816557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800" b="1">
          <a:solidFill>
            <a:srgbClr val="0079C1"/>
          </a:solidFill>
          <a:latin typeface="Arial" charset="0"/>
          <a:ea typeface="ＭＳ Ｐゴシック" pitchFamily="48" charset="-128"/>
        </a:defRPr>
      </a:lvl2pPr>
      <a:lvl3pPr algn="l" rtl="0" eaLnBrk="1" fontAlgn="base" hangingPunct="1">
        <a:spcBef>
          <a:spcPct val="0"/>
        </a:spcBef>
        <a:spcAft>
          <a:spcPct val="0"/>
        </a:spcAft>
        <a:defRPr sz="2800" b="1">
          <a:solidFill>
            <a:srgbClr val="0079C1"/>
          </a:solidFill>
          <a:latin typeface="Arial" charset="0"/>
          <a:ea typeface="ＭＳ Ｐゴシック" pitchFamily="48" charset="-128"/>
        </a:defRPr>
      </a:lvl3pPr>
      <a:lvl4pPr algn="l" rtl="0" eaLnBrk="1" fontAlgn="base" hangingPunct="1">
        <a:spcBef>
          <a:spcPct val="0"/>
        </a:spcBef>
        <a:spcAft>
          <a:spcPct val="0"/>
        </a:spcAft>
        <a:defRPr sz="2800" b="1">
          <a:solidFill>
            <a:srgbClr val="0079C1"/>
          </a:solidFill>
          <a:latin typeface="Arial" charset="0"/>
          <a:ea typeface="ＭＳ Ｐゴシック" pitchFamily="48" charset="-128"/>
        </a:defRPr>
      </a:lvl4pPr>
      <a:lvl5pPr algn="l" rtl="0" eaLnBrk="1" fontAlgn="base" hangingPunct="1">
        <a:spcBef>
          <a:spcPct val="0"/>
        </a:spcBef>
        <a:spcAft>
          <a:spcPct val="0"/>
        </a:spcAft>
        <a:defRPr sz="2800" b="1">
          <a:solidFill>
            <a:srgbClr val="0079C1"/>
          </a:solidFill>
          <a:latin typeface="Arial" charset="0"/>
          <a:ea typeface="ＭＳ Ｐゴシック" pitchFamily="48" charset="-128"/>
        </a:defRPr>
      </a:lvl5pPr>
      <a:lvl6pPr marL="457131" algn="l" rtl="0" eaLnBrk="1" fontAlgn="base" hangingPunct="1">
        <a:spcBef>
          <a:spcPct val="0"/>
        </a:spcBef>
        <a:spcAft>
          <a:spcPct val="0"/>
        </a:spcAft>
        <a:defRPr sz="2800" b="1">
          <a:solidFill>
            <a:srgbClr val="0079C1"/>
          </a:solidFill>
          <a:latin typeface="Arial" charset="0"/>
          <a:ea typeface="ＭＳ Ｐゴシック" pitchFamily="48" charset="-128"/>
        </a:defRPr>
      </a:lvl6pPr>
      <a:lvl7pPr marL="914264" algn="l" rtl="0" eaLnBrk="1" fontAlgn="base" hangingPunct="1">
        <a:spcBef>
          <a:spcPct val="0"/>
        </a:spcBef>
        <a:spcAft>
          <a:spcPct val="0"/>
        </a:spcAft>
        <a:defRPr sz="2800" b="1">
          <a:solidFill>
            <a:srgbClr val="0079C1"/>
          </a:solidFill>
          <a:latin typeface="Arial" charset="0"/>
          <a:ea typeface="ＭＳ Ｐゴシック" pitchFamily="48" charset="-128"/>
        </a:defRPr>
      </a:lvl7pPr>
      <a:lvl8pPr marL="1371396" algn="l" rtl="0" eaLnBrk="1" fontAlgn="base" hangingPunct="1">
        <a:spcBef>
          <a:spcPct val="0"/>
        </a:spcBef>
        <a:spcAft>
          <a:spcPct val="0"/>
        </a:spcAft>
        <a:defRPr sz="2800" b="1">
          <a:solidFill>
            <a:srgbClr val="0079C1"/>
          </a:solidFill>
          <a:latin typeface="Arial" charset="0"/>
          <a:ea typeface="ＭＳ Ｐゴシック" pitchFamily="48" charset="-128"/>
        </a:defRPr>
      </a:lvl8pPr>
      <a:lvl9pPr marL="1828528" algn="l" rtl="0" eaLnBrk="1" fontAlgn="base" hangingPunct="1">
        <a:spcBef>
          <a:spcPct val="0"/>
        </a:spcBef>
        <a:spcAft>
          <a:spcPct val="0"/>
        </a:spcAft>
        <a:defRPr sz="28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6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1800">
          <a:solidFill>
            <a:schemeClr val="tx1"/>
          </a:solidFill>
          <a:latin typeface="+mn-lt"/>
          <a:ea typeface="+mn-ea"/>
        </a:defRPr>
      </a:lvl2pPr>
      <a:lvl3pPr marL="359982" indent="-359982" algn="l" rtl="0" eaLnBrk="1" fontAlgn="base" hangingPunct="1">
        <a:spcBef>
          <a:spcPct val="0"/>
        </a:spcBef>
        <a:spcAft>
          <a:spcPts val="1600"/>
        </a:spcAft>
        <a:buClr>
          <a:schemeClr val="accent1"/>
        </a:buClr>
        <a:buFont typeface="Arial" panose="020B0604020202020204" pitchFamily="34" charset="0"/>
        <a:buChar char="•"/>
        <a:defRPr sz="1800">
          <a:solidFill>
            <a:schemeClr val="tx1"/>
          </a:solidFill>
          <a:latin typeface="+mn-lt"/>
          <a:ea typeface="+mn-ea"/>
        </a:defRPr>
      </a:lvl3pPr>
      <a:lvl4pPr marL="719965" indent="-359982" algn="l" rtl="0" eaLnBrk="1" fontAlgn="base" hangingPunct="1">
        <a:spcBef>
          <a:spcPct val="0"/>
        </a:spcBef>
        <a:spcAft>
          <a:spcPts val="1600"/>
        </a:spcAft>
        <a:buClr>
          <a:schemeClr val="accent1"/>
        </a:buClr>
        <a:buFont typeface="Arial" panose="020B0604020202020204" pitchFamily="34" charset="0"/>
        <a:buChar char="-"/>
        <a:defRPr sz="1800">
          <a:solidFill>
            <a:schemeClr val="tx1"/>
          </a:solidFill>
          <a:latin typeface="+mn-lt"/>
          <a:ea typeface="+mn-ea"/>
        </a:defRPr>
      </a:lvl4pPr>
      <a:lvl5pPr marL="1079946" indent="-359982" algn="l" rtl="0" eaLnBrk="1" fontAlgn="base" hangingPunct="1">
        <a:spcBef>
          <a:spcPct val="0"/>
        </a:spcBef>
        <a:spcAft>
          <a:spcPts val="1600"/>
        </a:spcAft>
        <a:buClr>
          <a:schemeClr val="accent1"/>
        </a:buClr>
        <a:buFont typeface="Arial" panose="020B0604020202020204" pitchFamily="34" charset="0"/>
        <a:buChar char="◦"/>
        <a:defRPr sz="1800">
          <a:solidFill>
            <a:schemeClr val="tx1"/>
          </a:solidFill>
          <a:latin typeface="+mn-lt"/>
          <a:ea typeface="+mn-ea"/>
        </a:defRPr>
      </a:lvl5pPr>
      <a:lvl6pPr marL="0" indent="-359982" algn="l" rtl="0" eaLnBrk="1" fontAlgn="base" hangingPunct="1">
        <a:spcBef>
          <a:spcPct val="0"/>
        </a:spcBef>
        <a:spcAft>
          <a:spcPts val="1600"/>
        </a:spcAft>
        <a:buClr>
          <a:schemeClr val="accent1"/>
        </a:buClr>
        <a:buFont typeface="+mj-lt"/>
        <a:buAutoNum type="arabicPeriod"/>
        <a:defRPr sz="1800">
          <a:solidFill>
            <a:schemeClr val="tx1"/>
          </a:solidFill>
          <a:latin typeface="+mn-lt"/>
          <a:ea typeface="+mn-ea"/>
        </a:defRPr>
      </a:lvl6pPr>
      <a:lvl7pPr marL="719965" indent="-359982" algn="l" rtl="0" eaLnBrk="1" fontAlgn="base" hangingPunct="1">
        <a:spcBef>
          <a:spcPct val="0"/>
        </a:spcBef>
        <a:spcAft>
          <a:spcPts val="1600"/>
        </a:spcAft>
        <a:buClr>
          <a:schemeClr val="accent1"/>
        </a:buClr>
        <a:buFont typeface="+mj-lt"/>
        <a:buAutoNum type="alphaLcPeriod"/>
        <a:defRPr sz="1800">
          <a:solidFill>
            <a:schemeClr val="tx1"/>
          </a:solidFill>
          <a:latin typeface="+mn-lt"/>
          <a:ea typeface="+mn-ea"/>
        </a:defRPr>
      </a:lvl7pPr>
      <a:lvl8pPr marL="1079946" indent="-359982" algn="l" rtl="0" eaLnBrk="1" fontAlgn="base" hangingPunct="1">
        <a:spcBef>
          <a:spcPct val="0"/>
        </a:spcBef>
        <a:spcAft>
          <a:spcPts val="1600"/>
        </a:spcAft>
        <a:buClr>
          <a:schemeClr val="accent1"/>
        </a:buClr>
        <a:buFont typeface="+mj-lt"/>
        <a:buAutoNum type="romanLcPeriod"/>
        <a:defRPr sz="1800">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800"/>
        </a:spcAft>
        <a:buClr>
          <a:schemeClr val="tx1"/>
        </a:buClr>
        <a:buFontTx/>
        <a:buNone/>
        <a:defRPr sz="1600" b="1">
          <a:solidFill>
            <a:schemeClr val="accent1"/>
          </a:solidFill>
          <a:latin typeface="+mn-lt"/>
          <a:ea typeface="+mn-ea"/>
          <a:cs typeface="+mn-cs"/>
        </a:defRPr>
      </a:lvl1pPr>
      <a:lvl2pPr marL="0" indent="0" algn="l" rtl="0" eaLnBrk="1" fontAlgn="base" hangingPunct="1">
        <a:spcBef>
          <a:spcPct val="0"/>
        </a:spcBef>
        <a:spcAft>
          <a:spcPts val="800"/>
        </a:spcAft>
        <a:buClr>
          <a:schemeClr val="tx1"/>
        </a:buClr>
        <a:buFontTx/>
        <a:buNone/>
        <a:defRPr sz="1600">
          <a:solidFill>
            <a:schemeClr val="tx1"/>
          </a:solidFill>
          <a:latin typeface="+mn-lt"/>
          <a:ea typeface="+mn-ea"/>
        </a:defRPr>
      </a:lvl2pPr>
      <a:lvl3pPr marL="239989" indent="-239989"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3pPr>
      <a:lvl4pPr marL="479976" indent="-239989"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4pPr>
      <a:lvl5pPr marL="719965" indent="-239989"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5pPr>
      <a:lvl6pPr marL="239989" indent="-239989" algn="l" rtl="0" eaLnBrk="1" fontAlgn="base" hangingPunct="1">
        <a:spcBef>
          <a:spcPct val="0"/>
        </a:spcBef>
        <a:spcAft>
          <a:spcPts val="800"/>
        </a:spcAft>
        <a:buClr>
          <a:schemeClr val="accent1"/>
        </a:buClr>
        <a:buFont typeface="+mj-lt"/>
        <a:buAutoNum type="arabicPeriod"/>
        <a:defRPr sz="1600">
          <a:solidFill>
            <a:schemeClr val="tx1"/>
          </a:solidFill>
          <a:latin typeface="+mn-lt"/>
          <a:ea typeface="+mn-ea"/>
        </a:defRPr>
      </a:lvl6pPr>
      <a:lvl7pPr marL="479976" indent="-239989" algn="l" rtl="0" eaLnBrk="1" fontAlgn="base" hangingPunct="1">
        <a:spcBef>
          <a:spcPct val="0"/>
        </a:spcBef>
        <a:spcAft>
          <a:spcPts val="800"/>
        </a:spcAft>
        <a:buClr>
          <a:schemeClr val="accent1"/>
        </a:buClr>
        <a:buFont typeface="+mj-lt"/>
        <a:buAutoNum type="alphaLcPeriod"/>
        <a:defRPr sz="1600">
          <a:solidFill>
            <a:schemeClr val="tx1"/>
          </a:solidFill>
          <a:latin typeface="+mn-lt"/>
          <a:ea typeface="+mn-ea"/>
        </a:defRPr>
      </a:lvl7pPr>
      <a:lvl8pPr marL="719965" indent="-239989" algn="l" rtl="0" eaLnBrk="1" fontAlgn="base" hangingPunct="1">
        <a:spcBef>
          <a:spcPct val="0"/>
        </a:spcBef>
        <a:spcAft>
          <a:spcPts val="8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800"/>
        </a:spcAft>
        <a:buClr>
          <a:schemeClr val="tx1"/>
        </a:buClr>
        <a:buFontTx/>
        <a:buNone/>
        <a:defRPr sz="16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4">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4D45D99-0530-408C-BB02-97D90970DD4E}"/>
              </a:ext>
            </a:extLst>
          </p:cNvPr>
          <p:cNvGraphicFramePr>
            <a:graphicFrameLocks noChangeAspect="1"/>
          </p:cNvGraphicFramePr>
          <p:nvPr userDrawn="1">
            <p:custDataLst>
              <p:tags r:id="rId18"/>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3074" name="think-cell Slide" r:id="rId20" imgW="270" imgH="270" progId="TCLayout.ActiveDocument.1">
                  <p:embed/>
                </p:oleObj>
              </mc:Choice>
              <mc:Fallback>
                <p:oleObj name="think-cell Slide" r:id="rId20" imgW="270" imgH="270" progId="TCLayout.ActiveDocument.1">
                  <p:embed/>
                  <p:pic>
                    <p:nvPicPr>
                      <p:cNvPr id="4" name="Object 3" hidden="1">
                        <a:extLst>
                          <a:ext uri="{FF2B5EF4-FFF2-40B4-BE49-F238E27FC236}">
                            <a16:creationId xmlns:a16="http://schemas.microsoft.com/office/drawing/2014/main" id="{B4D45D99-0530-408C-BB02-97D90970DD4E}"/>
                          </a:ext>
                        </a:extLst>
                      </p:cNvPr>
                      <p:cNvPicPr/>
                      <p:nvPr/>
                    </p:nvPicPr>
                    <p:blipFill>
                      <a:blip r:embed="rId21"/>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3888537-1184-4B64-A5BE-E3FFC802DBB6}"/>
              </a:ext>
            </a:extLst>
          </p:cNvPr>
          <p:cNvSpPr/>
          <p:nvPr userDrawn="1">
            <p:custDataLst>
              <p:tags r:id="rId19"/>
            </p:custDataLst>
          </p:nvPr>
        </p:nvSpPr>
        <p:spPr bwMode="auto">
          <a:xfrm>
            <a:off x="0" y="0"/>
            <a:ext cx="211667" cy="158750"/>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a:spcAft>
                <a:spcPts val="450"/>
              </a:spcAft>
            </a:pPr>
            <a:endParaRPr lang="en-US" sz="2400" b="1" i="0" baseline="0" dirty="0" err="1">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2790" name="Rectangle 5"/>
          <p:cNvSpPr>
            <a:spLocks noGrp="1" noChangeArrowheads="1"/>
          </p:cNvSpPr>
          <p:nvPr>
            <p:ph type="title"/>
          </p:nvPr>
        </p:nvSpPr>
        <p:spPr bwMode="auto">
          <a:xfrm>
            <a:off x="575735" y="361387"/>
            <a:ext cx="11040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575735" y="1412481"/>
            <a:ext cx="11040533"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10896852" y="6352054"/>
            <a:ext cx="712377" cy="169277"/>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100" smtClean="0">
                <a:solidFill>
                  <a:schemeClr val="accent1"/>
                </a:solidFill>
              </a:rPr>
              <a:pPr/>
              <a:t>‹#›</a:t>
            </a:fld>
            <a:endParaRPr lang="en-GB" sz="1100">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791811" y="6352054"/>
            <a:ext cx="8730140" cy="169277"/>
          </a:xfrm>
          <a:prstGeom prst="rect">
            <a:avLst/>
          </a:prstGeom>
        </p:spPr>
        <p:txBody>
          <a:bodyPr wrap="square" lIns="0" tIns="0" rIns="0" bIns="0" anchor="b">
            <a:spAutoFit/>
          </a:bodyPr>
          <a:lstStyle>
            <a:lvl1pPr algn="l">
              <a:defRPr lang="en-GB" sz="1100" b="0" dirty="0">
                <a:solidFill>
                  <a:schemeClr val="accent1"/>
                </a:solidFill>
                <a:latin typeface="+mn-lt"/>
                <a:ea typeface="+mn-ea"/>
              </a:defRPr>
            </a:lvl1pPr>
          </a:lstStyle>
          <a:p>
            <a:pPr>
              <a:tabLst>
                <a:tab pos="989013"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userDrawn="1"/>
        </p:nvSpPr>
        <p:spPr>
          <a:xfrm>
            <a:off x="575734" y="6352054"/>
            <a:ext cx="1216077"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sz="1100" b="1"/>
              <a:t>National Grid </a:t>
            </a:r>
          </a:p>
        </p:txBody>
      </p:sp>
    </p:spTree>
    <p:extLst>
      <p:ext uri="{BB962C8B-B14F-4D97-AF65-F5344CB8AC3E}">
        <p14:creationId xmlns:p14="http://schemas.microsoft.com/office/powerpoint/2010/main" val="2074098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ransition>
    <p:fade/>
  </p:transition>
  <p:hf sldNum="0" hdr="0" dt="0"/>
  <p:txStyles>
    <p:title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200"/>
        </a:spcAft>
        <a:buClr>
          <a:schemeClr val="tx1"/>
        </a:buClr>
        <a:buFontTx/>
        <a:buNone/>
        <a:defRPr sz="1800" b="1">
          <a:solidFill>
            <a:schemeClr val="accent1"/>
          </a:solidFill>
          <a:latin typeface="+mn-lt"/>
          <a:ea typeface="+mn-ea"/>
          <a:cs typeface="+mn-cs"/>
        </a:defRPr>
      </a:lvl1pPr>
      <a:lvl2pPr marL="0" indent="0" algn="l" rtl="0" eaLnBrk="1" fontAlgn="base" hangingPunct="1">
        <a:spcBef>
          <a:spcPct val="0"/>
        </a:spcBef>
        <a:spcAft>
          <a:spcPts val="1200"/>
        </a:spcAft>
        <a:buClr>
          <a:schemeClr val="tx1"/>
        </a:buClr>
        <a:buFontTx/>
        <a:buNone/>
        <a:defRPr sz="1600">
          <a:solidFill>
            <a:schemeClr val="tx1"/>
          </a:solidFill>
          <a:latin typeface="+mn-lt"/>
          <a:ea typeface="+mn-ea"/>
        </a:defRPr>
      </a:lvl2pPr>
      <a:lvl3pPr marL="27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3pPr>
      <a:lvl4pPr marL="54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4pPr>
      <a:lvl5pPr marL="810000" indent="-270000" algn="l" rtl="0" eaLnBrk="1" fontAlgn="base" hangingPunct="1">
        <a:spcBef>
          <a:spcPct val="0"/>
        </a:spcBef>
        <a:spcAft>
          <a:spcPts val="1200"/>
        </a:spcAft>
        <a:buClr>
          <a:schemeClr val="accent1"/>
        </a:buClr>
        <a:buFont typeface="Arial" panose="020B0604020202020204" pitchFamily="34" charset="0"/>
        <a:buChar char="◦"/>
        <a:defRPr sz="1600">
          <a:solidFill>
            <a:schemeClr val="tx1"/>
          </a:solidFill>
          <a:latin typeface="+mn-lt"/>
          <a:ea typeface="+mn-ea"/>
        </a:defRPr>
      </a:lvl5pPr>
      <a:lvl6pPr marL="0" indent="-270000" algn="l" rtl="0" eaLnBrk="1" fontAlgn="base" hangingPunct="1">
        <a:spcBef>
          <a:spcPct val="0"/>
        </a:spcBef>
        <a:spcAft>
          <a:spcPts val="1200"/>
        </a:spcAft>
        <a:buClr>
          <a:schemeClr val="accent1"/>
        </a:buClr>
        <a:buFont typeface="+mj-lt"/>
        <a:buAutoNum type="arabicPeriod"/>
        <a:defRPr sz="1600">
          <a:solidFill>
            <a:schemeClr val="tx1"/>
          </a:solidFill>
          <a:latin typeface="+mn-lt"/>
          <a:ea typeface="+mn-ea"/>
        </a:defRPr>
      </a:lvl6pPr>
      <a:lvl7pPr marL="540000" indent="-270000" algn="l" rtl="0" eaLnBrk="1" fontAlgn="base" hangingPunct="1">
        <a:spcBef>
          <a:spcPct val="0"/>
        </a:spcBef>
        <a:spcAft>
          <a:spcPts val="1200"/>
        </a:spcAft>
        <a:buClr>
          <a:schemeClr val="accent1"/>
        </a:buClr>
        <a:buFont typeface="+mj-lt"/>
        <a:buAutoNum type="alphaLcPeriod"/>
        <a:defRPr sz="1600">
          <a:solidFill>
            <a:schemeClr val="tx1"/>
          </a:solidFill>
          <a:latin typeface="+mn-lt"/>
          <a:ea typeface="+mn-ea"/>
        </a:defRPr>
      </a:lvl7pPr>
      <a:lvl8pPr marL="810000" indent="-270000" algn="l" rtl="0" eaLnBrk="1" fontAlgn="base" hangingPunct="1">
        <a:spcBef>
          <a:spcPct val="0"/>
        </a:spcBef>
        <a:spcAft>
          <a:spcPts val="12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1200"/>
        </a:spcAft>
        <a:buClr>
          <a:schemeClr val="tx1"/>
        </a:buClr>
        <a:buFontTx/>
        <a:buNone/>
        <a:defRPr sz="2400">
          <a:solidFill>
            <a:schemeClr val="accent1"/>
          </a:solidFill>
          <a:latin typeface="+mn-lt"/>
          <a:ea typeface="+mn-ea"/>
        </a:defRPr>
      </a:lvl9pPr>
    </p:bodyStyle>
    <p:otherStyle>
      <a:defPPr>
        <a:defRPr lang="en-GB"/>
      </a:defPPr>
      <a:lvl1pPr marL="0" indent="0" algn="l" rtl="0" eaLnBrk="1" fontAlgn="base" hangingPunct="1">
        <a:spcBef>
          <a:spcPct val="0"/>
        </a:spcBef>
        <a:spcAft>
          <a:spcPts val="600"/>
        </a:spcAft>
        <a:buClr>
          <a:schemeClr val="tx1"/>
        </a:buClr>
        <a:buFontTx/>
        <a:buNone/>
        <a:defRPr sz="1200" b="1">
          <a:solidFill>
            <a:schemeClr val="accent1"/>
          </a:solidFill>
          <a:latin typeface="+mn-lt"/>
          <a:ea typeface="+mn-ea"/>
          <a:cs typeface="+mn-cs"/>
        </a:defRPr>
      </a:lvl1pPr>
      <a:lvl2pPr marL="0" indent="0" algn="l" rtl="0" eaLnBrk="1" fontAlgn="base" hangingPunct="1">
        <a:spcBef>
          <a:spcPct val="0"/>
        </a:spcBef>
        <a:spcAft>
          <a:spcPts val="600"/>
        </a:spcAft>
        <a:buClr>
          <a:schemeClr val="tx1"/>
        </a:buClr>
        <a:buFontTx/>
        <a:buNone/>
        <a:defRPr sz="1200">
          <a:solidFill>
            <a:schemeClr val="tx1"/>
          </a:solidFill>
          <a:latin typeface="+mn-lt"/>
          <a:ea typeface="+mn-ea"/>
        </a:defRPr>
      </a:lvl2pPr>
      <a:lvl3pPr marL="18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3pPr>
      <a:lvl4pPr marL="36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4pPr>
      <a:lvl5pPr marL="540000" indent="-180000" algn="l" rtl="0" eaLnBrk="1" fontAlgn="base" hangingPunct="1">
        <a:spcBef>
          <a:spcPct val="0"/>
        </a:spcBef>
        <a:spcAft>
          <a:spcPts val="600"/>
        </a:spcAft>
        <a:buClr>
          <a:schemeClr val="accent1"/>
        </a:buClr>
        <a:buFont typeface="Arial" panose="020B0604020202020204" pitchFamily="34" charset="0"/>
        <a:buChar char="◦"/>
        <a:defRPr sz="1200">
          <a:solidFill>
            <a:schemeClr val="tx1"/>
          </a:solidFill>
          <a:latin typeface="+mn-lt"/>
          <a:ea typeface="+mn-ea"/>
        </a:defRPr>
      </a:lvl5pPr>
      <a:lvl6pPr marL="180000" indent="-180000" algn="l" rtl="0" eaLnBrk="1" fontAlgn="base" hangingPunct="1">
        <a:spcBef>
          <a:spcPct val="0"/>
        </a:spcBef>
        <a:spcAft>
          <a:spcPts val="600"/>
        </a:spcAft>
        <a:buClr>
          <a:schemeClr val="accent1"/>
        </a:buClr>
        <a:buFont typeface="+mj-lt"/>
        <a:buAutoNum type="arabicPeriod"/>
        <a:defRPr sz="1200">
          <a:solidFill>
            <a:schemeClr val="tx1"/>
          </a:solidFill>
          <a:latin typeface="+mn-lt"/>
          <a:ea typeface="+mn-ea"/>
        </a:defRPr>
      </a:lvl6pPr>
      <a:lvl7pPr marL="360000" indent="-180000" algn="l" rtl="0" eaLnBrk="1" fontAlgn="base" hangingPunct="1">
        <a:spcBef>
          <a:spcPct val="0"/>
        </a:spcBef>
        <a:spcAft>
          <a:spcPts val="600"/>
        </a:spcAft>
        <a:buClr>
          <a:schemeClr val="accent1"/>
        </a:buClr>
        <a:buFont typeface="+mj-lt"/>
        <a:buAutoNum type="alphaLcPeriod"/>
        <a:defRPr sz="1200">
          <a:solidFill>
            <a:schemeClr val="tx1"/>
          </a:solidFill>
          <a:latin typeface="+mn-lt"/>
          <a:ea typeface="+mn-ea"/>
        </a:defRPr>
      </a:lvl7pPr>
      <a:lvl8pPr marL="540000" indent="-180000" algn="l" rtl="0" eaLnBrk="1" fontAlgn="base" hangingPunct="1">
        <a:spcBef>
          <a:spcPct val="0"/>
        </a:spcBef>
        <a:spcAft>
          <a:spcPts val="600"/>
        </a:spcAft>
        <a:buClr>
          <a:schemeClr val="accent1"/>
        </a:buClr>
        <a:buFont typeface="+mj-lt"/>
        <a:buAutoNum type="romanLcPeriod"/>
        <a:defRPr sz="1200">
          <a:solidFill>
            <a:schemeClr val="tx1"/>
          </a:solidFill>
          <a:latin typeface="+mn-lt"/>
          <a:ea typeface="+mn-ea"/>
        </a:defRPr>
      </a:lvl8pPr>
      <a:lvl9pPr marL="0" indent="0" algn="l" rtl="0" eaLnBrk="1" fontAlgn="base" hangingPunct="1">
        <a:spcBef>
          <a:spcPct val="0"/>
        </a:spcBef>
        <a:spcAft>
          <a:spcPts val="600"/>
        </a:spcAft>
        <a:buClr>
          <a:schemeClr val="tx1"/>
        </a:buClr>
        <a:buFontTx/>
        <a:buNone/>
        <a:defRPr sz="1200">
          <a:solidFill>
            <a:schemeClr val="accent2"/>
          </a:solidFill>
          <a:latin typeface="+mn-lt"/>
          <a:ea typeface="+mn-ea"/>
        </a:defRPr>
      </a:lvl9pPr>
    </p:otherStyle>
  </p:txStyles>
  <p:extLst>
    <p:ext uri="{27BBF7A9-308A-43DC-89C8-2F10F3537804}">
      <p15:sldGuideLst xmlns:p15="http://schemas.microsoft.com/office/powerpoint/2012/main">
        <p15:guide id="2" pos="3689">
          <p15:clr>
            <a:srgbClr val="F26B43"/>
          </p15:clr>
        </p15:guide>
        <p15:guide id="4" pos="7317">
          <p15:clr>
            <a:srgbClr val="F26B43"/>
          </p15:clr>
        </p15:guide>
        <p15:guide id="6" orient="horz" pos="3793">
          <p15:clr>
            <a:srgbClr val="F26B43"/>
          </p15:clr>
        </p15:guide>
        <p15:guide id="8" pos="363">
          <p15:clr>
            <a:srgbClr val="F26B43"/>
          </p15:clr>
        </p15:guide>
        <p15:guide id="13" pos="3991">
          <p15:clr>
            <a:srgbClr val="F26B43"/>
          </p15:clr>
        </p15:guide>
        <p15:guide id="14" orient="horz" pos="414">
          <p15:clr>
            <a:srgbClr val="F26B43"/>
          </p15:clr>
        </p15:guide>
        <p15:guide id="15" orient="horz" pos="889">
          <p15:clr>
            <a:srgbClr val="F26B43"/>
          </p15:clr>
        </p15:guide>
        <p15:guide id="16" pos="2752">
          <p15:clr>
            <a:srgbClr val="F26B43"/>
          </p15:clr>
        </p15:guide>
        <p15:guide id="17" pos="5140">
          <p15:clr>
            <a:srgbClr val="F26B43"/>
          </p15:clr>
        </p15:guide>
        <p15:guide id="18" pos="4928">
          <p15:clr>
            <a:srgbClr val="F26B43"/>
          </p15:clr>
        </p15:guide>
        <p15:guide id="19" pos="2540">
          <p15:clr>
            <a:srgbClr val="F26B43"/>
          </p15:clr>
        </p15:guide>
        <p15:guide id="20" orient="horz" pos="399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D45AD27-21E5-40F3-A091-F6B24EBCD7B9}"/>
              </a:ext>
            </a:extLst>
          </p:cNvPr>
          <p:cNvGraphicFramePr>
            <a:graphicFrameLocks noChangeAspect="1"/>
          </p:cNvGraphicFramePr>
          <p:nvPr>
            <p:custDataLst>
              <p:tags r:id="rId2"/>
            </p:custDataLst>
            <p:extLst>
              <p:ext uri="{D42A27DB-BD31-4B8C-83A1-F6EECF244321}">
                <p14:modId xmlns:p14="http://schemas.microsoft.com/office/powerpoint/2010/main" val="292554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270" imgH="270" progId="TCLayout.ActiveDocument.1">
                  <p:embed/>
                </p:oleObj>
              </mc:Choice>
              <mc:Fallback>
                <p:oleObj name="think-cell Slide" r:id="rId5" imgW="270" imgH="270" progId="TCLayout.ActiveDocument.1">
                  <p:embed/>
                  <p:pic>
                    <p:nvPicPr>
                      <p:cNvPr id="5" name="Object 4" hidden="1">
                        <a:extLst>
                          <a:ext uri="{FF2B5EF4-FFF2-40B4-BE49-F238E27FC236}">
                            <a16:creationId xmlns:a16="http://schemas.microsoft.com/office/drawing/2014/main" id="{AD45AD27-21E5-40F3-A091-F6B24EBCD7B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D99E379-FB92-4811-B586-1CDFD89FD3E3}"/>
              </a:ext>
            </a:extLst>
          </p:cNvPr>
          <p:cNvSpPr/>
          <p:nvPr>
            <p:custDataLst>
              <p:tags r:id="rId3"/>
            </p:custDataLst>
          </p:nvPr>
        </p:nvSpPr>
        <p:spPr bwMode="auto">
          <a:xfrm>
            <a:off x="0" y="0"/>
            <a:ext cx="158750" cy="158750"/>
          </a:xfrm>
          <a:prstGeom prst="rect">
            <a:avLst/>
          </a:prstGeom>
          <a:solidFill>
            <a:schemeClr val="accent1"/>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Aft>
                <a:spcPts val="450"/>
              </a:spcAft>
            </a:pPr>
            <a:endParaRPr lang="en-US" sz="2800" b="1" dirty="0" err="1">
              <a:solidFill>
                <a:schemeClr val="bg1"/>
              </a:solidFill>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2" name="Title 1">
            <a:extLst>
              <a:ext uri="{FF2B5EF4-FFF2-40B4-BE49-F238E27FC236}">
                <a16:creationId xmlns:a16="http://schemas.microsoft.com/office/drawing/2014/main" id="{256268D1-38FA-4247-9673-30691D60BDEB}"/>
              </a:ext>
            </a:extLst>
          </p:cNvPr>
          <p:cNvSpPr>
            <a:spLocks noGrp="1"/>
          </p:cNvSpPr>
          <p:nvPr>
            <p:ph type="title"/>
          </p:nvPr>
        </p:nvSpPr>
        <p:spPr>
          <a:xfrm>
            <a:off x="440260" y="1082040"/>
            <a:ext cx="8025559" cy="1487163"/>
          </a:xfrm>
        </p:spPr>
        <p:txBody>
          <a:bodyPr/>
          <a:lstStyle/>
          <a:p>
            <a:r>
              <a:rPr lang="en-US" sz="4000" dirty="0"/>
              <a:t>Lessons learned from Uri and Potential SSWG cases </a:t>
            </a:r>
            <a:br>
              <a:rPr lang="en-US" sz="4000" dirty="0"/>
            </a:br>
            <a:br>
              <a:rPr lang="en-US" sz="4000" dirty="0"/>
            </a:br>
            <a:r>
              <a:rPr lang="en-US" sz="2800" dirty="0"/>
              <a:t>Joint PLWG and SAWG meeting</a:t>
            </a:r>
            <a:endParaRPr lang="en-US" dirty="0"/>
          </a:p>
        </p:txBody>
      </p:sp>
      <p:sp>
        <p:nvSpPr>
          <p:cNvPr id="3" name="Text Placeholder 2">
            <a:extLst>
              <a:ext uri="{FF2B5EF4-FFF2-40B4-BE49-F238E27FC236}">
                <a16:creationId xmlns:a16="http://schemas.microsoft.com/office/drawing/2014/main" id="{57D185FB-353B-40E0-B66C-E9EE917C0492}"/>
              </a:ext>
            </a:extLst>
          </p:cNvPr>
          <p:cNvSpPr>
            <a:spLocks noGrp="1"/>
          </p:cNvSpPr>
          <p:nvPr>
            <p:ph type="body" sz="quarter" idx="10"/>
          </p:nvPr>
        </p:nvSpPr>
        <p:spPr>
          <a:xfrm>
            <a:off x="440260" y="3490260"/>
            <a:ext cx="5378452" cy="1846659"/>
          </a:xfrm>
        </p:spPr>
        <p:txBody>
          <a:bodyPr/>
          <a:lstStyle/>
          <a:p>
            <a:r>
              <a:rPr lang="en-US" dirty="0"/>
              <a:t>September 17, 2021</a:t>
            </a:r>
          </a:p>
          <a:p>
            <a:endParaRPr lang="en-US" dirty="0"/>
          </a:p>
          <a:p>
            <a:r>
              <a:rPr lang="en-US" dirty="0"/>
              <a:t>Kevin Hanson</a:t>
            </a:r>
          </a:p>
          <a:p>
            <a:r>
              <a:rPr lang="en-US" i="1" dirty="0"/>
              <a:t>Principal Analyst</a:t>
            </a:r>
          </a:p>
          <a:p>
            <a:endParaRPr lang="en-US" dirty="0"/>
          </a:p>
        </p:txBody>
      </p:sp>
    </p:spTree>
    <p:extLst>
      <p:ext uri="{BB962C8B-B14F-4D97-AF65-F5344CB8AC3E}">
        <p14:creationId xmlns:p14="http://schemas.microsoft.com/office/powerpoint/2010/main" val="278636494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538FB1-119A-4CDD-86CB-ABD34748FB04}"/>
              </a:ext>
            </a:extLst>
          </p:cNvPr>
          <p:cNvSpPr>
            <a:spLocks noGrp="1"/>
          </p:cNvSpPr>
          <p:nvPr>
            <p:ph type="body" sz="quarter" idx="15"/>
          </p:nvPr>
        </p:nvSpPr>
        <p:spPr>
          <a:xfrm>
            <a:off x="440259" y="3382038"/>
            <a:ext cx="3365500" cy="1313308"/>
          </a:xfrm>
        </p:spPr>
        <p:txBody>
          <a:bodyPr/>
          <a:lstStyle/>
          <a:p>
            <a:r>
              <a:rPr lang="en-US" dirty="0"/>
              <a:t>Examples for MISO</a:t>
            </a:r>
          </a:p>
        </p:txBody>
      </p:sp>
      <p:sp>
        <p:nvSpPr>
          <p:cNvPr id="5" name="Text Placeholder 4">
            <a:extLst>
              <a:ext uri="{FF2B5EF4-FFF2-40B4-BE49-F238E27FC236}">
                <a16:creationId xmlns:a16="http://schemas.microsoft.com/office/drawing/2014/main" id="{40AAE06A-E44F-4146-A447-2D56067B9B1F}"/>
              </a:ext>
            </a:extLst>
          </p:cNvPr>
          <p:cNvSpPr>
            <a:spLocks noGrp="1"/>
          </p:cNvSpPr>
          <p:nvPr>
            <p:ph type="body" sz="quarter" idx="17"/>
          </p:nvPr>
        </p:nvSpPr>
        <p:spPr/>
        <p:txBody>
          <a:bodyPr/>
          <a:lstStyle/>
          <a:p>
            <a:endParaRPr lang="en-US" dirty="0"/>
          </a:p>
        </p:txBody>
      </p:sp>
      <p:sp>
        <p:nvSpPr>
          <p:cNvPr id="3" name="Footer Placeholder 2">
            <a:extLst>
              <a:ext uri="{FF2B5EF4-FFF2-40B4-BE49-F238E27FC236}">
                <a16:creationId xmlns:a16="http://schemas.microsoft.com/office/drawing/2014/main" id="{A37597D3-A832-4741-9A40-55D5BF465C6F}"/>
              </a:ext>
            </a:extLst>
          </p:cNvPr>
          <p:cNvSpPr>
            <a:spLocks noGrp="1"/>
          </p:cNvSpPr>
          <p:nvPr>
            <p:ph type="ftr" sz="quarter" idx="4294967295"/>
          </p:nvPr>
        </p:nvSpPr>
        <p:spPr>
          <a:xfrm>
            <a:off x="2597150" y="6319838"/>
            <a:ext cx="9594850" cy="227012"/>
          </a:xfrm>
        </p:spPr>
        <p:txBody>
          <a:bodyPr/>
          <a:lstStyle/>
          <a:p>
            <a:pPr>
              <a:tabLst>
                <a:tab pos="1318651" algn="l"/>
              </a:tabLst>
            </a:pPr>
            <a:r>
              <a:rPr lang="fr-FR"/>
              <a:t>| US Offshore Wind - 24 June 2019</a:t>
            </a:r>
            <a:endParaRPr lang="fr-FR" dirty="0"/>
          </a:p>
        </p:txBody>
      </p:sp>
    </p:spTree>
    <p:extLst>
      <p:ext uri="{BB962C8B-B14F-4D97-AF65-F5344CB8AC3E}">
        <p14:creationId xmlns:p14="http://schemas.microsoft.com/office/powerpoint/2010/main" val="1529549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CFD4-6CF6-4195-94C1-0F5D0AE711C4}"/>
              </a:ext>
            </a:extLst>
          </p:cNvPr>
          <p:cNvSpPr>
            <a:spLocks noGrp="1"/>
          </p:cNvSpPr>
          <p:nvPr>
            <p:ph type="title"/>
          </p:nvPr>
        </p:nvSpPr>
        <p:spPr/>
        <p:txBody>
          <a:bodyPr/>
          <a:lstStyle/>
          <a:p>
            <a:r>
              <a:rPr lang="en-US" dirty="0"/>
              <a:t>Projects Midwest ISO has done to improve the planning process</a:t>
            </a:r>
          </a:p>
        </p:txBody>
      </p:sp>
      <p:sp>
        <p:nvSpPr>
          <p:cNvPr id="4" name="Content Placeholder 3">
            <a:extLst>
              <a:ext uri="{FF2B5EF4-FFF2-40B4-BE49-F238E27FC236}">
                <a16:creationId xmlns:a16="http://schemas.microsoft.com/office/drawing/2014/main" id="{AB903BA2-AEC2-47B8-AA53-0CF4C7E9BA71}"/>
              </a:ext>
            </a:extLst>
          </p:cNvPr>
          <p:cNvSpPr>
            <a:spLocks noGrp="1"/>
          </p:cNvSpPr>
          <p:nvPr>
            <p:ph idx="1"/>
          </p:nvPr>
        </p:nvSpPr>
        <p:spPr>
          <a:xfrm>
            <a:off x="193729" y="1411818"/>
            <a:ext cx="2053526" cy="2975173"/>
          </a:xfrm>
        </p:spPr>
        <p:txBody>
          <a:bodyPr/>
          <a:lstStyle/>
          <a:p>
            <a:pPr marL="457200" indent="-457200">
              <a:buAutoNum type="arabicParenR"/>
            </a:pPr>
            <a:r>
              <a:rPr lang="en-US" sz="2000" dirty="0"/>
              <a:t>Gas Studies</a:t>
            </a:r>
          </a:p>
          <a:p>
            <a:pPr marL="457200" indent="-457200">
              <a:buAutoNum type="arabicParenR"/>
            </a:pPr>
            <a:r>
              <a:rPr lang="en-US" sz="2000" dirty="0"/>
              <a:t>Added gas models into their planning process (</a:t>
            </a:r>
            <a:r>
              <a:rPr lang="en-US" sz="2000" dirty="0" err="1"/>
              <a:t>Plexos</a:t>
            </a:r>
            <a:r>
              <a:rPr lang="en-US" sz="2000" dirty="0"/>
              <a:t> and GPCM gas models)</a:t>
            </a:r>
          </a:p>
        </p:txBody>
      </p:sp>
      <p:sp>
        <p:nvSpPr>
          <p:cNvPr id="3" name="Footer Placeholder 2">
            <a:extLst>
              <a:ext uri="{FF2B5EF4-FFF2-40B4-BE49-F238E27FC236}">
                <a16:creationId xmlns:a16="http://schemas.microsoft.com/office/drawing/2014/main" id="{868B5EF2-1AB5-4584-82A9-BB9707F3D6A6}"/>
              </a:ext>
            </a:extLst>
          </p:cNvPr>
          <p:cNvSpPr>
            <a:spLocks noGrp="1"/>
          </p:cNvSpPr>
          <p:nvPr>
            <p:ph type="ftr" sz="quarter" idx="10"/>
          </p:nvPr>
        </p:nvSpPr>
        <p:spPr/>
        <p:txBody>
          <a:bodyPr/>
          <a:lstStyle/>
          <a:p>
            <a:pPr>
              <a:tabLst>
                <a:tab pos="1318651" algn="l"/>
              </a:tabLst>
            </a:pPr>
            <a:endParaRPr lang="fr-FR" dirty="0"/>
          </a:p>
        </p:txBody>
      </p:sp>
      <p:pic>
        <p:nvPicPr>
          <p:cNvPr id="5" name="Picture 4">
            <a:extLst>
              <a:ext uri="{FF2B5EF4-FFF2-40B4-BE49-F238E27FC236}">
                <a16:creationId xmlns:a16="http://schemas.microsoft.com/office/drawing/2014/main" id="{54ADA1BA-BD73-474E-8D25-03D7ED989749}"/>
              </a:ext>
            </a:extLst>
          </p:cNvPr>
          <p:cNvPicPr>
            <a:picLocks noChangeAspect="1"/>
          </p:cNvPicPr>
          <p:nvPr/>
        </p:nvPicPr>
        <p:blipFill>
          <a:blip r:embed="rId2"/>
          <a:stretch>
            <a:fillRect/>
          </a:stretch>
        </p:blipFill>
        <p:spPr>
          <a:xfrm>
            <a:off x="2442248" y="1025366"/>
            <a:ext cx="9317952" cy="5205950"/>
          </a:xfrm>
          <a:prstGeom prst="rect">
            <a:avLst/>
          </a:prstGeom>
        </p:spPr>
      </p:pic>
    </p:spTree>
    <p:extLst>
      <p:ext uri="{BB962C8B-B14F-4D97-AF65-F5344CB8AC3E}">
        <p14:creationId xmlns:p14="http://schemas.microsoft.com/office/powerpoint/2010/main" val="308629465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CFD4-6CF6-4195-94C1-0F5D0AE711C4}"/>
              </a:ext>
            </a:extLst>
          </p:cNvPr>
          <p:cNvSpPr>
            <a:spLocks noGrp="1"/>
          </p:cNvSpPr>
          <p:nvPr>
            <p:ph type="title"/>
          </p:nvPr>
        </p:nvSpPr>
        <p:spPr/>
        <p:txBody>
          <a:bodyPr/>
          <a:lstStyle/>
          <a:p>
            <a:r>
              <a:rPr lang="en-US" dirty="0"/>
              <a:t>Projects Midwest ISO has done to improve the planning process</a:t>
            </a:r>
          </a:p>
        </p:txBody>
      </p:sp>
      <p:sp>
        <p:nvSpPr>
          <p:cNvPr id="4" name="Content Placeholder 3">
            <a:extLst>
              <a:ext uri="{FF2B5EF4-FFF2-40B4-BE49-F238E27FC236}">
                <a16:creationId xmlns:a16="http://schemas.microsoft.com/office/drawing/2014/main" id="{AB903BA2-AEC2-47B8-AA53-0CF4C7E9BA71}"/>
              </a:ext>
            </a:extLst>
          </p:cNvPr>
          <p:cNvSpPr>
            <a:spLocks noGrp="1"/>
          </p:cNvSpPr>
          <p:nvPr>
            <p:ph idx="1"/>
          </p:nvPr>
        </p:nvSpPr>
        <p:spPr>
          <a:xfrm>
            <a:off x="193729" y="1411818"/>
            <a:ext cx="2053526" cy="3590727"/>
          </a:xfrm>
        </p:spPr>
        <p:txBody>
          <a:bodyPr/>
          <a:lstStyle/>
          <a:p>
            <a:pPr marL="457200" indent="-457200">
              <a:buAutoNum type="arabicParenR"/>
            </a:pPr>
            <a:r>
              <a:rPr lang="en-US" sz="2000" dirty="0"/>
              <a:t>Investigating pipeline contingency events</a:t>
            </a:r>
          </a:p>
          <a:p>
            <a:pPr marL="457200" indent="-457200">
              <a:buAutoNum type="arabicParenR"/>
            </a:pPr>
            <a:r>
              <a:rPr lang="en-US" sz="2000" dirty="0"/>
              <a:t>Support ongoing work at other agencies looking at Gas-Electric Risks</a:t>
            </a:r>
          </a:p>
        </p:txBody>
      </p:sp>
      <p:sp>
        <p:nvSpPr>
          <p:cNvPr id="3" name="Footer Placeholder 2">
            <a:extLst>
              <a:ext uri="{FF2B5EF4-FFF2-40B4-BE49-F238E27FC236}">
                <a16:creationId xmlns:a16="http://schemas.microsoft.com/office/drawing/2014/main" id="{868B5EF2-1AB5-4584-82A9-BB9707F3D6A6}"/>
              </a:ext>
            </a:extLst>
          </p:cNvPr>
          <p:cNvSpPr>
            <a:spLocks noGrp="1"/>
          </p:cNvSpPr>
          <p:nvPr>
            <p:ph type="ftr" sz="quarter" idx="10"/>
          </p:nvPr>
        </p:nvSpPr>
        <p:spPr/>
        <p:txBody>
          <a:bodyPr/>
          <a:lstStyle/>
          <a:p>
            <a:pPr>
              <a:tabLst>
                <a:tab pos="1318651" algn="l"/>
              </a:tabLst>
            </a:pPr>
            <a:endParaRPr lang="fr-FR" dirty="0"/>
          </a:p>
        </p:txBody>
      </p:sp>
      <p:pic>
        <p:nvPicPr>
          <p:cNvPr id="6" name="Picture 5">
            <a:extLst>
              <a:ext uri="{FF2B5EF4-FFF2-40B4-BE49-F238E27FC236}">
                <a16:creationId xmlns:a16="http://schemas.microsoft.com/office/drawing/2014/main" id="{3A263F48-1CF3-4CD8-8364-43A3715C0302}"/>
              </a:ext>
            </a:extLst>
          </p:cNvPr>
          <p:cNvPicPr>
            <a:picLocks noChangeAspect="1"/>
          </p:cNvPicPr>
          <p:nvPr/>
        </p:nvPicPr>
        <p:blipFill>
          <a:blip r:embed="rId2"/>
          <a:stretch>
            <a:fillRect/>
          </a:stretch>
        </p:blipFill>
        <p:spPr>
          <a:xfrm>
            <a:off x="2247255" y="931281"/>
            <a:ext cx="9636847" cy="5319091"/>
          </a:xfrm>
          <a:prstGeom prst="rect">
            <a:avLst/>
          </a:prstGeom>
        </p:spPr>
      </p:pic>
    </p:spTree>
    <p:extLst>
      <p:ext uri="{BB962C8B-B14F-4D97-AF65-F5344CB8AC3E}">
        <p14:creationId xmlns:p14="http://schemas.microsoft.com/office/powerpoint/2010/main" val="42459506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CFD4-6CF6-4195-94C1-0F5D0AE711C4}"/>
              </a:ext>
            </a:extLst>
          </p:cNvPr>
          <p:cNvSpPr>
            <a:spLocks noGrp="1"/>
          </p:cNvSpPr>
          <p:nvPr>
            <p:ph type="title"/>
          </p:nvPr>
        </p:nvSpPr>
        <p:spPr/>
        <p:txBody>
          <a:bodyPr/>
          <a:lstStyle/>
          <a:p>
            <a:r>
              <a:rPr lang="en-US" dirty="0"/>
              <a:t>Projects MISO has done to improve the non-planning process</a:t>
            </a:r>
          </a:p>
        </p:txBody>
      </p:sp>
      <p:sp>
        <p:nvSpPr>
          <p:cNvPr id="4" name="Content Placeholder 3">
            <a:extLst>
              <a:ext uri="{FF2B5EF4-FFF2-40B4-BE49-F238E27FC236}">
                <a16:creationId xmlns:a16="http://schemas.microsoft.com/office/drawing/2014/main" id="{AB903BA2-AEC2-47B8-AA53-0CF4C7E9BA71}"/>
              </a:ext>
            </a:extLst>
          </p:cNvPr>
          <p:cNvSpPr>
            <a:spLocks noGrp="1"/>
          </p:cNvSpPr>
          <p:nvPr>
            <p:ph idx="1"/>
          </p:nvPr>
        </p:nvSpPr>
        <p:spPr>
          <a:xfrm>
            <a:off x="193728" y="1411818"/>
            <a:ext cx="11046609" cy="4514056"/>
          </a:xfrm>
        </p:spPr>
        <p:txBody>
          <a:bodyPr/>
          <a:lstStyle/>
          <a:p>
            <a:pPr marL="457200" indent="-457200">
              <a:buAutoNum type="arabicParenR"/>
            </a:pPr>
            <a:r>
              <a:rPr lang="en-US" sz="2000" dirty="0"/>
              <a:t>MISO has improved communication &amp; situational awareness around pipeline activities and impacts to generators</a:t>
            </a:r>
          </a:p>
          <a:p>
            <a:pPr marL="457200" indent="-457200">
              <a:buAutoNum type="arabicParenR"/>
            </a:pPr>
            <a:r>
              <a:rPr lang="en-US" sz="2000" dirty="0"/>
              <a:t>MISO’s Gas Pipeline Notifications Website provides regional insight into pipeline operating conditions</a:t>
            </a:r>
          </a:p>
          <a:p>
            <a:pPr marL="457200" indent="-457200">
              <a:buAutoNum type="arabicParenR"/>
            </a:pPr>
            <a:r>
              <a:rPr lang="en-US" sz="2000" dirty="0"/>
              <a:t>Fuel Impact Report: At Risk Units</a:t>
            </a:r>
          </a:p>
          <a:p>
            <a:pPr marL="457200" indent="-457200">
              <a:buAutoNum type="arabicParenR"/>
            </a:pPr>
            <a:r>
              <a:rPr lang="en-US" sz="2000" dirty="0"/>
              <a:t>Control Room Electric/Gas Pipeline Real Time Display</a:t>
            </a:r>
          </a:p>
          <a:p>
            <a:pPr marL="457200" indent="-457200">
              <a:buAutoNum type="arabicParenR"/>
            </a:pPr>
            <a:r>
              <a:rPr lang="en-US" sz="2000" dirty="0"/>
              <a:t>Gas Usage Profiles Project</a:t>
            </a:r>
          </a:p>
          <a:p>
            <a:pPr marL="457200" indent="-457200">
              <a:buAutoNum type="arabicParenR"/>
            </a:pPr>
            <a:r>
              <a:rPr lang="en-US" sz="2000" dirty="0"/>
              <a:t>MISO Winter Generator Survey</a:t>
            </a:r>
          </a:p>
          <a:p>
            <a:pPr marL="457200" indent="-457200">
              <a:buAutoNum type="arabicParenR"/>
            </a:pPr>
            <a:r>
              <a:rPr lang="en-US" sz="2000" dirty="0"/>
              <a:t>Generator-Pipeline Database Upgrade</a:t>
            </a:r>
          </a:p>
          <a:p>
            <a:pPr marL="817191" lvl="2" indent="-457200">
              <a:buFont typeface="+mj-lt"/>
              <a:buAutoNum type="alphaLcParenR"/>
            </a:pPr>
            <a:r>
              <a:rPr lang="en-US" sz="1733" dirty="0"/>
              <a:t>MISO now has complete database of pipeline connections and dual fuel capability for all gas generators</a:t>
            </a:r>
          </a:p>
        </p:txBody>
      </p:sp>
      <p:sp>
        <p:nvSpPr>
          <p:cNvPr id="3" name="Footer Placeholder 2">
            <a:extLst>
              <a:ext uri="{FF2B5EF4-FFF2-40B4-BE49-F238E27FC236}">
                <a16:creationId xmlns:a16="http://schemas.microsoft.com/office/drawing/2014/main" id="{868B5EF2-1AB5-4584-82A9-BB9707F3D6A6}"/>
              </a:ext>
            </a:extLst>
          </p:cNvPr>
          <p:cNvSpPr>
            <a:spLocks noGrp="1"/>
          </p:cNvSpPr>
          <p:nvPr>
            <p:ph type="ftr" sz="quarter" idx="10"/>
          </p:nvPr>
        </p:nvSpPr>
        <p:spPr/>
        <p:txBody>
          <a:bodyPr/>
          <a:lstStyle/>
          <a:p>
            <a:pPr>
              <a:tabLst>
                <a:tab pos="1318651" algn="l"/>
              </a:tabLst>
            </a:pPr>
            <a:endParaRPr lang="fr-FR" dirty="0"/>
          </a:p>
        </p:txBody>
      </p:sp>
    </p:spTree>
    <p:extLst>
      <p:ext uri="{BB962C8B-B14F-4D97-AF65-F5344CB8AC3E}">
        <p14:creationId xmlns:p14="http://schemas.microsoft.com/office/powerpoint/2010/main" val="27221633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538FB1-119A-4CDD-86CB-ABD34748FB04}"/>
              </a:ext>
            </a:extLst>
          </p:cNvPr>
          <p:cNvSpPr>
            <a:spLocks noGrp="1"/>
          </p:cNvSpPr>
          <p:nvPr>
            <p:ph type="body" sz="quarter" idx="15"/>
          </p:nvPr>
        </p:nvSpPr>
        <p:spPr>
          <a:xfrm>
            <a:off x="440259" y="3382038"/>
            <a:ext cx="3365500" cy="1969963"/>
          </a:xfrm>
        </p:spPr>
        <p:txBody>
          <a:bodyPr/>
          <a:lstStyle/>
          <a:p>
            <a:r>
              <a:rPr lang="en-US" dirty="0"/>
              <a:t>Ideas Presented at SAWG</a:t>
            </a:r>
          </a:p>
        </p:txBody>
      </p:sp>
      <p:sp>
        <p:nvSpPr>
          <p:cNvPr id="5" name="Text Placeholder 4">
            <a:extLst>
              <a:ext uri="{FF2B5EF4-FFF2-40B4-BE49-F238E27FC236}">
                <a16:creationId xmlns:a16="http://schemas.microsoft.com/office/drawing/2014/main" id="{40AAE06A-E44F-4146-A447-2D56067B9B1F}"/>
              </a:ext>
            </a:extLst>
          </p:cNvPr>
          <p:cNvSpPr>
            <a:spLocks noGrp="1"/>
          </p:cNvSpPr>
          <p:nvPr>
            <p:ph type="body" sz="quarter" idx="17"/>
          </p:nvPr>
        </p:nvSpPr>
        <p:spPr/>
        <p:txBody>
          <a:bodyPr/>
          <a:lstStyle/>
          <a:p>
            <a:r>
              <a:rPr lang="en-US" dirty="0"/>
              <a:t>2</a:t>
            </a:r>
          </a:p>
        </p:txBody>
      </p:sp>
      <p:sp>
        <p:nvSpPr>
          <p:cNvPr id="3" name="Footer Placeholder 2">
            <a:extLst>
              <a:ext uri="{FF2B5EF4-FFF2-40B4-BE49-F238E27FC236}">
                <a16:creationId xmlns:a16="http://schemas.microsoft.com/office/drawing/2014/main" id="{A37597D3-A832-4741-9A40-55D5BF465C6F}"/>
              </a:ext>
            </a:extLst>
          </p:cNvPr>
          <p:cNvSpPr>
            <a:spLocks noGrp="1"/>
          </p:cNvSpPr>
          <p:nvPr>
            <p:ph type="ftr" sz="quarter" idx="4294967295"/>
          </p:nvPr>
        </p:nvSpPr>
        <p:spPr>
          <a:xfrm>
            <a:off x="2597150" y="6319838"/>
            <a:ext cx="9594850" cy="227012"/>
          </a:xfrm>
        </p:spPr>
        <p:txBody>
          <a:bodyPr/>
          <a:lstStyle/>
          <a:p>
            <a:pPr>
              <a:tabLst>
                <a:tab pos="1318651" algn="l"/>
              </a:tabLst>
            </a:pPr>
            <a:r>
              <a:rPr lang="fr-FR"/>
              <a:t>| US Offshore Wind - 24 June 2019</a:t>
            </a:r>
            <a:endParaRPr lang="fr-FR" dirty="0"/>
          </a:p>
        </p:txBody>
      </p:sp>
    </p:spTree>
    <p:extLst>
      <p:ext uri="{BB962C8B-B14F-4D97-AF65-F5344CB8AC3E}">
        <p14:creationId xmlns:p14="http://schemas.microsoft.com/office/powerpoint/2010/main" val="1311508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3B6FD4-B9C9-4856-A4CE-E30D7400801F}"/>
              </a:ext>
            </a:extLst>
          </p:cNvPr>
          <p:cNvSpPr>
            <a:spLocks noGrp="1"/>
          </p:cNvSpPr>
          <p:nvPr>
            <p:ph type="title"/>
          </p:nvPr>
        </p:nvSpPr>
        <p:spPr/>
        <p:txBody>
          <a:bodyPr/>
          <a:lstStyle/>
          <a:p>
            <a:r>
              <a:rPr lang="en-US" dirty="0"/>
              <a:t>Potential changes to the ERCOT Process initially made at the April 23, 2021 SAWG meeting</a:t>
            </a:r>
          </a:p>
        </p:txBody>
      </p:sp>
      <p:sp>
        <p:nvSpPr>
          <p:cNvPr id="4" name="Text Placeholder 4">
            <a:extLst>
              <a:ext uri="{FF2B5EF4-FFF2-40B4-BE49-F238E27FC236}">
                <a16:creationId xmlns:a16="http://schemas.microsoft.com/office/drawing/2014/main" id="{1B29700D-C563-41D4-83C4-5920FB68A1C6}"/>
              </a:ext>
            </a:extLst>
          </p:cNvPr>
          <p:cNvSpPr txBox="1">
            <a:spLocks/>
          </p:cNvSpPr>
          <p:nvPr/>
        </p:nvSpPr>
        <p:spPr>
          <a:xfrm>
            <a:off x="575734" y="1411289"/>
            <a:ext cx="8636846" cy="4431983"/>
          </a:xfrm>
          <a:prstGeom prst="rect">
            <a:avLst/>
          </a:prstGeom>
        </p:spPr>
        <p:txBody>
          <a:bodyPr/>
          <a:lstStyle>
            <a:lvl1pPr marL="0" indent="0" algn="l" rtl="0" eaLnBrk="1" fontAlgn="base" hangingPunct="1">
              <a:spcBef>
                <a:spcPct val="0"/>
              </a:spcBef>
              <a:spcAft>
                <a:spcPts val="1600"/>
              </a:spcAft>
              <a:buClr>
                <a:schemeClr val="tx1"/>
              </a:buClr>
              <a:buFontTx/>
              <a:buNone/>
              <a:defRPr sz="2400"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91"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982"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973" indent="-359991"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91"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982" indent="-359991"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973" indent="-359991"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200">
                <a:solidFill>
                  <a:schemeClr val="accent1"/>
                </a:solidFill>
                <a:latin typeface="+mn-lt"/>
                <a:ea typeface="+mn-ea"/>
              </a:defRPr>
            </a:lvl9pPr>
          </a:lstStyle>
          <a:p>
            <a:pPr marL="342900" indent="-342900">
              <a:buFont typeface="+mj-lt"/>
              <a:buAutoNum type="arabicParenR"/>
            </a:pPr>
            <a:r>
              <a:rPr lang="en-US" sz="1400" b="0" kern="0" dirty="0">
                <a:solidFill>
                  <a:srgbClr val="000000"/>
                </a:solidFill>
              </a:rPr>
              <a:t>Temperature impacts on generating capability, auxiliary loads on power plants, and load forecasts</a:t>
            </a:r>
          </a:p>
          <a:p>
            <a:pPr marL="702891" lvl="2" indent="-342900">
              <a:buFont typeface="+mj-lt"/>
              <a:buAutoNum type="alphaLcParenR"/>
            </a:pPr>
            <a:r>
              <a:rPr lang="en-US" sz="1200" b="0" kern="0" dirty="0">
                <a:solidFill>
                  <a:srgbClr val="000000"/>
                </a:solidFill>
              </a:rPr>
              <a:t>Capabilities of power plants with HSL and LSL capabilities every 10 degrees Fahrenheit from 0 to 130</a:t>
            </a:r>
          </a:p>
          <a:p>
            <a:pPr marL="702891" lvl="2" indent="-342900">
              <a:buFont typeface="+mj-lt"/>
              <a:buAutoNum type="alphaLcParenR"/>
            </a:pPr>
            <a:r>
              <a:rPr lang="en-US" sz="1200" b="0" kern="0" dirty="0">
                <a:solidFill>
                  <a:srgbClr val="000000"/>
                </a:solidFill>
              </a:rPr>
              <a:t>Auxiliary load at power plants at each 10 degrees as well</a:t>
            </a:r>
          </a:p>
          <a:p>
            <a:pPr marL="702891" lvl="2" indent="-342900">
              <a:buFont typeface="+mj-lt"/>
              <a:buAutoNum type="alphaLcParenR"/>
            </a:pPr>
            <a:r>
              <a:rPr lang="en-US" sz="1200" dirty="0">
                <a:solidFill>
                  <a:srgbClr val="000000"/>
                </a:solidFill>
              </a:rPr>
              <a:t>In CDR and SARA, each season would includes the span of historical temperatures from 1950 to 2021 (and ongoing) that have impact the ERCOT market. For instance, winter may be 0 to 90 degrees.</a:t>
            </a:r>
          </a:p>
          <a:p>
            <a:pPr marL="702891" lvl="2" indent="-342900">
              <a:buFont typeface="+mj-lt"/>
              <a:buAutoNum type="alphaLcParenR"/>
            </a:pPr>
            <a:r>
              <a:rPr lang="en-US" sz="1200" dirty="0">
                <a:solidFill>
                  <a:srgbClr val="000000"/>
                </a:solidFill>
              </a:rPr>
              <a:t>The weighting would be based on historical locational loads per the load forecasting team at ERCOT.</a:t>
            </a:r>
          </a:p>
          <a:p>
            <a:pPr marL="702891" lvl="2" indent="-342900">
              <a:buFont typeface="+mj-lt"/>
              <a:buAutoNum type="alphaLcParenR"/>
            </a:pPr>
            <a:r>
              <a:rPr lang="en-US" sz="1200" dirty="0">
                <a:solidFill>
                  <a:srgbClr val="000000"/>
                </a:solidFill>
              </a:rPr>
              <a:t>Load forecast using the temperatures and the historical weather year that represents the worst case scenarios</a:t>
            </a:r>
            <a:endParaRPr lang="en-US" sz="1200" b="0" kern="0" dirty="0">
              <a:solidFill>
                <a:srgbClr val="000000"/>
              </a:solidFill>
            </a:endParaRPr>
          </a:p>
          <a:p>
            <a:pPr marL="342900" indent="-342900">
              <a:buFont typeface="+mj-lt"/>
              <a:buAutoNum type="arabicParenR"/>
            </a:pPr>
            <a:r>
              <a:rPr lang="en-US" sz="1400" b="0" kern="0" dirty="0">
                <a:solidFill>
                  <a:srgbClr val="000000"/>
                </a:solidFill>
              </a:rPr>
              <a:t>Powerplant access to pipelines and types of natural gas contracts</a:t>
            </a:r>
          </a:p>
          <a:p>
            <a:pPr marL="702891" lvl="2" indent="-342900">
              <a:buFont typeface="+mj-lt"/>
              <a:buAutoNum type="alphaLcParenR"/>
            </a:pPr>
            <a:r>
              <a:rPr lang="en-US" sz="1200" b="0" kern="0" dirty="0">
                <a:solidFill>
                  <a:srgbClr val="000000"/>
                </a:solidFill>
              </a:rPr>
              <a:t>Number of pipelines to plants and type of contracts (Firm/Interruptible) available on those pipelines</a:t>
            </a:r>
          </a:p>
          <a:p>
            <a:pPr marL="702891" lvl="2" indent="-342900">
              <a:buFont typeface="+mj-lt"/>
              <a:buAutoNum type="alphaLcParenR"/>
            </a:pPr>
            <a:r>
              <a:rPr lang="en-US" sz="1200" dirty="0">
                <a:solidFill>
                  <a:srgbClr val="000000"/>
                </a:solidFill>
              </a:rPr>
              <a:t>IN CDR and SARA, incorporate details of percentage of gas power plants with none, one, or two or more pipelines with Firm contract capability</a:t>
            </a:r>
          </a:p>
          <a:p>
            <a:pPr marL="252909" lvl="1" indent="-342900">
              <a:buFont typeface="+mj-lt"/>
              <a:buAutoNum type="arabicParenR" startAt="2"/>
            </a:pPr>
            <a:endParaRPr lang="en-US" sz="900" kern="0" dirty="0">
              <a:solidFill>
                <a:srgbClr val="000000"/>
              </a:solidFill>
            </a:endParaRPr>
          </a:p>
          <a:p>
            <a:pPr marL="342900" lvl="1" indent="-342900">
              <a:buFont typeface="+mj-lt"/>
              <a:buAutoNum type="arabicParenR" startAt="2"/>
            </a:pPr>
            <a:endParaRPr lang="en-US" sz="1100" kern="0" dirty="0"/>
          </a:p>
          <a:p>
            <a:pPr marL="285750" indent="-285750">
              <a:buFont typeface="Wingdings" panose="05000000000000000000" pitchFamily="2" charset="2"/>
              <a:buChar char="§"/>
            </a:pPr>
            <a:endParaRPr lang="en-US" kern="0" dirty="0"/>
          </a:p>
        </p:txBody>
      </p:sp>
    </p:spTree>
    <p:extLst>
      <p:ext uri="{BB962C8B-B14F-4D97-AF65-F5344CB8AC3E}">
        <p14:creationId xmlns:p14="http://schemas.microsoft.com/office/powerpoint/2010/main" val="21554103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89DB9B-CDE1-44F8-ADFF-EA66B19D0C2C}"/>
              </a:ext>
            </a:extLst>
          </p:cNvPr>
          <p:cNvSpPr>
            <a:spLocks noGrp="1"/>
          </p:cNvSpPr>
          <p:nvPr>
            <p:ph type="title"/>
          </p:nvPr>
        </p:nvSpPr>
        <p:spPr/>
        <p:txBody>
          <a:bodyPr/>
          <a:lstStyle/>
          <a:p>
            <a:r>
              <a:rPr lang="en-US" sz="2400" dirty="0"/>
              <a:t>Example of topics for new SARA and CDR</a:t>
            </a:r>
          </a:p>
        </p:txBody>
      </p:sp>
      <p:pic>
        <p:nvPicPr>
          <p:cNvPr id="2" name="Picture 1">
            <a:extLst>
              <a:ext uri="{FF2B5EF4-FFF2-40B4-BE49-F238E27FC236}">
                <a16:creationId xmlns:a16="http://schemas.microsoft.com/office/drawing/2014/main" id="{A3763602-7BF3-42C9-A4E7-9EFBAC6E64B3}"/>
              </a:ext>
            </a:extLst>
          </p:cNvPr>
          <p:cNvPicPr>
            <a:picLocks noChangeAspect="1"/>
          </p:cNvPicPr>
          <p:nvPr/>
        </p:nvPicPr>
        <p:blipFill>
          <a:blip r:embed="rId2"/>
          <a:stretch>
            <a:fillRect/>
          </a:stretch>
        </p:blipFill>
        <p:spPr>
          <a:xfrm>
            <a:off x="1857906" y="793142"/>
            <a:ext cx="8474759" cy="5271715"/>
          </a:xfrm>
          <a:prstGeom prst="rect">
            <a:avLst/>
          </a:prstGeom>
        </p:spPr>
      </p:pic>
    </p:spTree>
    <p:extLst>
      <p:ext uri="{BB962C8B-B14F-4D97-AF65-F5344CB8AC3E}">
        <p14:creationId xmlns:p14="http://schemas.microsoft.com/office/powerpoint/2010/main" val="3730779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538FB1-119A-4CDD-86CB-ABD34748FB04}"/>
              </a:ext>
            </a:extLst>
          </p:cNvPr>
          <p:cNvSpPr>
            <a:spLocks noGrp="1"/>
          </p:cNvSpPr>
          <p:nvPr>
            <p:ph type="body" sz="quarter" idx="15"/>
          </p:nvPr>
        </p:nvSpPr>
        <p:spPr>
          <a:xfrm>
            <a:off x="440259" y="3382038"/>
            <a:ext cx="3365500" cy="2626616"/>
          </a:xfrm>
        </p:spPr>
        <p:txBody>
          <a:bodyPr/>
          <a:lstStyle/>
          <a:p>
            <a:r>
              <a:rPr lang="en-US" dirty="0"/>
              <a:t>Proposed Extreme Cases at PLWG</a:t>
            </a:r>
          </a:p>
        </p:txBody>
      </p:sp>
      <p:sp>
        <p:nvSpPr>
          <p:cNvPr id="5" name="Text Placeholder 4">
            <a:extLst>
              <a:ext uri="{FF2B5EF4-FFF2-40B4-BE49-F238E27FC236}">
                <a16:creationId xmlns:a16="http://schemas.microsoft.com/office/drawing/2014/main" id="{40AAE06A-E44F-4146-A447-2D56067B9B1F}"/>
              </a:ext>
            </a:extLst>
          </p:cNvPr>
          <p:cNvSpPr>
            <a:spLocks noGrp="1"/>
          </p:cNvSpPr>
          <p:nvPr>
            <p:ph type="body" sz="quarter" idx="17"/>
          </p:nvPr>
        </p:nvSpPr>
        <p:spPr/>
        <p:txBody>
          <a:bodyPr/>
          <a:lstStyle/>
          <a:p>
            <a:r>
              <a:rPr lang="en-US" dirty="0"/>
              <a:t>3</a:t>
            </a:r>
          </a:p>
        </p:txBody>
      </p:sp>
      <p:sp>
        <p:nvSpPr>
          <p:cNvPr id="3" name="Footer Placeholder 2">
            <a:extLst>
              <a:ext uri="{FF2B5EF4-FFF2-40B4-BE49-F238E27FC236}">
                <a16:creationId xmlns:a16="http://schemas.microsoft.com/office/drawing/2014/main" id="{A37597D3-A832-4741-9A40-55D5BF465C6F}"/>
              </a:ext>
            </a:extLst>
          </p:cNvPr>
          <p:cNvSpPr>
            <a:spLocks noGrp="1"/>
          </p:cNvSpPr>
          <p:nvPr>
            <p:ph type="ftr" sz="quarter" idx="4294967295"/>
          </p:nvPr>
        </p:nvSpPr>
        <p:spPr>
          <a:xfrm>
            <a:off x="2597150" y="6319838"/>
            <a:ext cx="9594850" cy="227012"/>
          </a:xfrm>
        </p:spPr>
        <p:txBody>
          <a:bodyPr/>
          <a:lstStyle/>
          <a:p>
            <a:pPr>
              <a:tabLst>
                <a:tab pos="1318651" algn="l"/>
              </a:tabLst>
            </a:pPr>
            <a:r>
              <a:rPr lang="fr-FR"/>
              <a:t>| US Offshore Wind - 24 June 2019</a:t>
            </a:r>
            <a:endParaRPr lang="fr-FR" dirty="0"/>
          </a:p>
        </p:txBody>
      </p:sp>
    </p:spTree>
    <p:extLst>
      <p:ext uri="{BB962C8B-B14F-4D97-AF65-F5344CB8AC3E}">
        <p14:creationId xmlns:p14="http://schemas.microsoft.com/office/powerpoint/2010/main" val="87198668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4FA3E-4C6B-4931-97AF-83EC1C04A595}"/>
              </a:ext>
            </a:extLst>
          </p:cNvPr>
          <p:cNvSpPr>
            <a:spLocks noGrp="1"/>
          </p:cNvSpPr>
          <p:nvPr>
            <p:ph type="title"/>
          </p:nvPr>
        </p:nvSpPr>
        <p:spPr/>
        <p:txBody>
          <a:bodyPr>
            <a:normAutofit/>
          </a:bodyPr>
          <a:lstStyle/>
          <a:p>
            <a:r>
              <a:rPr lang="en-US" sz="3600" dirty="0"/>
              <a:t>Proposed New Cases / Extreme Events</a:t>
            </a:r>
          </a:p>
        </p:txBody>
      </p:sp>
      <p:graphicFrame>
        <p:nvGraphicFramePr>
          <p:cNvPr id="4" name="Table 3">
            <a:extLst>
              <a:ext uri="{FF2B5EF4-FFF2-40B4-BE49-F238E27FC236}">
                <a16:creationId xmlns:a16="http://schemas.microsoft.com/office/drawing/2014/main" id="{75364190-C332-41D6-BC6C-BA3C2732ED42}"/>
              </a:ext>
            </a:extLst>
          </p:cNvPr>
          <p:cNvGraphicFramePr>
            <a:graphicFrameLocks noGrp="1"/>
          </p:cNvGraphicFramePr>
          <p:nvPr/>
        </p:nvGraphicFramePr>
        <p:xfrm>
          <a:off x="1190594" y="1690688"/>
          <a:ext cx="9810812" cy="4381907"/>
        </p:xfrm>
        <a:graphic>
          <a:graphicData uri="http://schemas.openxmlformats.org/drawingml/2006/table">
            <a:tbl>
              <a:tblPr firstRow="1" bandRow="1">
                <a:tableStyleId>{5C22544A-7EE6-4342-B048-85BDC9FD1C3A}</a:tableStyleId>
              </a:tblPr>
              <a:tblGrid>
                <a:gridCol w="3269477">
                  <a:extLst>
                    <a:ext uri="{9D8B030D-6E8A-4147-A177-3AD203B41FA5}">
                      <a16:colId xmlns:a16="http://schemas.microsoft.com/office/drawing/2014/main" val="1679219856"/>
                    </a:ext>
                  </a:extLst>
                </a:gridCol>
                <a:gridCol w="6541335">
                  <a:extLst>
                    <a:ext uri="{9D8B030D-6E8A-4147-A177-3AD203B41FA5}">
                      <a16:colId xmlns:a16="http://schemas.microsoft.com/office/drawing/2014/main" val="752319956"/>
                    </a:ext>
                  </a:extLst>
                </a:gridCol>
              </a:tblGrid>
              <a:tr h="470891">
                <a:tc>
                  <a:txBody>
                    <a:bodyPr/>
                    <a:lstStyle/>
                    <a:p>
                      <a:r>
                        <a:rPr lang="en-US" dirty="0"/>
                        <a:t>New Case</a:t>
                      </a:r>
                    </a:p>
                  </a:txBody>
                  <a:tcPr/>
                </a:tc>
                <a:tc>
                  <a:txBody>
                    <a:bodyPr/>
                    <a:lstStyle/>
                    <a:p>
                      <a:r>
                        <a:rPr lang="en-US" dirty="0"/>
                        <a:t>Case Description</a:t>
                      </a:r>
                    </a:p>
                  </a:txBody>
                  <a:tcPr/>
                </a:tc>
                <a:extLst>
                  <a:ext uri="{0D108BD9-81ED-4DB2-BD59-A6C34878D82A}">
                    <a16:rowId xmlns:a16="http://schemas.microsoft.com/office/drawing/2014/main" val="4222864045"/>
                  </a:ext>
                </a:extLst>
              </a:tr>
              <a:tr h="477432">
                <a:tc>
                  <a:txBody>
                    <a:bodyPr/>
                    <a:lstStyle/>
                    <a:p>
                      <a:r>
                        <a:rPr lang="en-US" dirty="0"/>
                        <a:t>Extreme cold</a:t>
                      </a:r>
                    </a:p>
                  </a:txBody>
                  <a:tcPr/>
                </a:tc>
                <a:tc>
                  <a:txBody>
                    <a:bodyPr/>
                    <a:lstStyle/>
                    <a:p>
                      <a:r>
                        <a:rPr lang="en-US" sz="1800" dirty="0"/>
                        <a:t>Statewide less than 20 degrees Fahrenheit</a:t>
                      </a:r>
                      <a:endParaRPr lang="en-US" dirty="0"/>
                    </a:p>
                  </a:txBody>
                  <a:tcPr/>
                </a:tc>
                <a:extLst>
                  <a:ext uri="{0D108BD9-81ED-4DB2-BD59-A6C34878D82A}">
                    <a16:rowId xmlns:a16="http://schemas.microsoft.com/office/drawing/2014/main" val="1372224641"/>
                  </a:ext>
                </a:extLst>
              </a:tr>
              <a:tr h="477432">
                <a:tc>
                  <a:txBody>
                    <a:bodyPr/>
                    <a:lstStyle/>
                    <a:p>
                      <a:r>
                        <a:rPr lang="en-US" sz="1800" dirty="0"/>
                        <a:t>Extreme heat </a:t>
                      </a:r>
                      <a:endParaRPr lang="en-US" dirty="0"/>
                    </a:p>
                  </a:txBody>
                  <a:tcPr/>
                </a:tc>
                <a:tc>
                  <a:txBody>
                    <a:bodyPr/>
                    <a:lstStyle/>
                    <a:p>
                      <a:r>
                        <a:rPr lang="en-US" sz="1800" dirty="0"/>
                        <a:t>Statewide greater than 105 degrees Fahrenheit</a:t>
                      </a:r>
                      <a:endParaRPr lang="en-US" dirty="0"/>
                    </a:p>
                  </a:txBody>
                  <a:tcPr/>
                </a:tc>
                <a:extLst>
                  <a:ext uri="{0D108BD9-81ED-4DB2-BD59-A6C34878D82A}">
                    <a16:rowId xmlns:a16="http://schemas.microsoft.com/office/drawing/2014/main" val="1684510890"/>
                  </a:ext>
                </a:extLst>
              </a:tr>
              <a:tr h="477432">
                <a:tc>
                  <a:txBody>
                    <a:bodyPr/>
                    <a:lstStyle/>
                    <a:p>
                      <a:r>
                        <a:rPr lang="en-US" sz="1800" dirty="0"/>
                        <a:t>Extreme drought </a:t>
                      </a:r>
                      <a:endParaRPr lang="en-US" dirty="0"/>
                    </a:p>
                  </a:txBody>
                  <a:tcPr/>
                </a:tc>
                <a:tc>
                  <a:txBody>
                    <a:bodyPr/>
                    <a:lstStyle/>
                    <a:p>
                      <a:r>
                        <a:rPr lang="en-US" sz="1800" dirty="0"/>
                        <a:t>Statewide extended lack of rainfall </a:t>
                      </a:r>
                      <a:endParaRPr lang="en-US" dirty="0"/>
                    </a:p>
                  </a:txBody>
                  <a:tcPr/>
                </a:tc>
                <a:extLst>
                  <a:ext uri="{0D108BD9-81ED-4DB2-BD59-A6C34878D82A}">
                    <a16:rowId xmlns:a16="http://schemas.microsoft.com/office/drawing/2014/main" val="1018346915"/>
                  </a:ext>
                </a:extLst>
              </a:tr>
              <a:tr h="477432">
                <a:tc>
                  <a:txBody>
                    <a:bodyPr/>
                    <a:lstStyle/>
                    <a:p>
                      <a:r>
                        <a:rPr lang="en-US" sz="1800" dirty="0"/>
                        <a:t>Extreme heat and drought </a:t>
                      </a:r>
                      <a:endParaRPr lang="en-US" dirty="0"/>
                    </a:p>
                  </a:txBody>
                  <a:tcPr/>
                </a:tc>
                <a:tc>
                  <a:txBody>
                    <a:bodyPr/>
                    <a:lstStyle/>
                    <a:p>
                      <a:r>
                        <a:rPr lang="en-US" sz="1800" dirty="0"/>
                        <a:t>Combination of extreme heat and drought scenarios</a:t>
                      </a:r>
                      <a:endParaRPr lang="en-US" dirty="0"/>
                    </a:p>
                  </a:txBody>
                  <a:tcPr/>
                </a:tc>
                <a:extLst>
                  <a:ext uri="{0D108BD9-81ED-4DB2-BD59-A6C34878D82A}">
                    <a16:rowId xmlns:a16="http://schemas.microsoft.com/office/drawing/2014/main" val="1561022850"/>
                  </a:ext>
                </a:extLst>
              </a:tr>
              <a:tr h="824060">
                <a:tc>
                  <a:txBody>
                    <a:bodyPr/>
                    <a:lstStyle/>
                    <a:p>
                      <a:r>
                        <a:rPr lang="en-US" sz="1800" dirty="0"/>
                        <a:t>Tornadoes</a:t>
                      </a:r>
                      <a:endParaRPr lang="en-US" dirty="0"/>
                    </a:p>
                  </a:txBody>
                  <a:tcPr/>
                </a:tc>
                <a:tc>
                  <a:txBody>
                    <a:bodyPr/>
                    <a:lstStyle/>
                    <a:p>
                      <a:r>
                        <a:rPr lang="en-US" sz="1800" dirty="0"/>
                        <a:t>More likely standalone in the North portion of the system</a:t>
                      </a:r>
                      <a:endParaRPr lang="en-US" dirty="0"/>
                    </a:p>
                  </a:txBody>
                  <a:tcPr/>
                </a:tc>
                <a:extLst>
                  <a:ext uri="{0D108BD9-81ED-4DB2-BD59-A6C34878D82A}">
                    <a16:rowId xmlns:a16="http://schemas.microsoft.com/office/drawing/2014/main" val="257598603"/>
                  </a:ext>
                </a:extLst>
              </a:tr>
              <a:tr h="1177228">
                <a:tc>
                  <a:txBody>
                    <a:bodyPr/>
                    <a:lstStyle/>
                    <a:p>
                      <a:r>
                        <a:rPr lang="en-US" sz="1800" dirty="0"/>
                        <a:t>Hurricanes/Tropical Storms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More likely on the coastal side of the system (e.g. Ike, Harvey)</a:t>
                      </a:r>
                    </a:p>
                    <a:p>
                      <a:endParaRPr lang="en-US" dirty="0"/>
                    </a:p>
                  </a:txBody>
                  <a:tcPr/>
                </a:tc>
                <a:extLst>
                  <a:ext uri="{0D108BD9-81ED-4DB2-BD59-A6C34878D82A}">
                    <a16:rowId xmlns:a16="http://schemas.microsoft.com/office/drawing/2014/main" val="3673776669"/>
                  </a:ext>
                </a:extLst>
              </a:tr>
            </a:tbl>
          </a:graphicData>
        </a:graphic>
      </p:graphicFrame>
    </p:spTree>
    <p:extLst>
      <p:ext uri="{BB962C8B-B14F-4D97-AF65-F5344CB8AC3E}">
        <p14:creationId xmlns:p14="http://schemas.microsoft.com/office/powerpoint/2010/main" val="295999027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EB1E-9601-4A63-8DA7-7BDB7FE46E5F}"/>
              </a:ext>
            </a:extLst>
          </p:cNvPr>
          <p:cNvSpPr>
            <a:spLocks noGrp="1"/>
          </p:cNvSpPr>
          <p:nvPr>
            <p:ph type="title"/>
          </p:nvPr>
        </p:nvSpPr>
        <p:spPr>
          <a:xfrm>
            <a:off x="838200" y="365125"/>
            <a:ext cx="10515600" cy="1325563"/>
          </a:xfrm>
        </p:spPr>
        <p:txBody>
          <a:bodyPr>
            <a:normAutofit/>
          </a:bodyPr>
          <a:lstStyle/>
          <a:p>
            <a:r>
              <a:rPr lang="en-US" sz="3600" dirty="0"/>
              <a:t>Extreme Winter Case</a:t>
            </a:r>
          </a:p>
        </p:txBody>
      </p:sp>
      <p:sp>
        <p:nvSpPr>
          <p:cNvPr id="3" name="Content Placeholder 2">
            <a:extLst>
              <a:ext uri="{FF2B5EF4-FFF2-40B4-BE49-F238E27FC236}">
                <a16:creationId xmlns:a16="http://schemas.microsoft.com/office/drawing/2014/main" id="{C239C099-EA77-492F-A08F-FB19AB4B25AB}"/>
              </a:ext>
            </a:extLst>
          </p:cNvPr>
          <p:cNvSpPr>
            <a:spLocks noGrp="1"/>
          </p:cNvSpPr>
          <p:nvPr>
            <p:ph idx="1"/>
          </p:nvPr>
        </p:nvSpPr>
        <p:spPr>
          <a:xfrm>
            <a:off x="838200" y="1482571"/>
            <a:ext cx="10515600" cy="4694392"/>
          </a:xfrm>
        </p:spPr>
        <p:txBody>
          <a:bodyPr>
            <a:normAutofit fontScale="25000" lnSpcReduction="20000"/>
          </a:bodyPr>
          <a:lstStyle/>
          <a:p>
            <a:pPr marL="342900" indent="-342900">
              <a:spcAft>
                <a:spcPts val="600"/>
              </a:spcAft>
              <a:buFont typeface="Arial" panose="020B0604020202020204" pitchFamily="34" charset="0"/>
              <a:buChar char="•"/>
            </a:pPr>
            <a:r>
              <a:rPr lang="en-US" sz="5600" dirty="0"/>
              <a:t>Early morning</a:t>
            </a:r>
          </a:p>
          <a:p>
            <a:pPr marL="342900" indent="-342900">
              <a:spcAft>
                <a:spcPts val="600"/>
              </a:spcAft>
              <a:buFont typeface="Arial" panose="020B0604020202020204" pitchFamily="34" charset="0"/>
              <a:buChar char="•"/>
            </a:pPr>
            <a:r>
              <a:rPr lang="en-US" sz="5600" dirty="0"/>
              <a:t>February 15, 2021 Weather Assumptions (99/1 Winter)</a:t>
            </a:r>
          </a:p>
          <a:p>
            <a:pPr marL="702891" lvl="2" indent="-342900">
              <a:spcAft>
                <a:spcPts val="600"/>
              </a:spcAft>
            </a:pPr>
            <a:r>
              <a:rPr lang="en-US" sz="4800" dirty="0"/>
              <a:t>Uses a forecast developed by ERCOT</a:t>
            </a:r>
          </a:p>
          <a:p>
            <a:pPr marL="702891" lvl="2" indent="-342900">
              <a:spcAft>
                <a:spcPts val="600"/>
              </a:spcAft>
            </a:pPr>
            <a:r>
              <a:rPr lang="en-US" sz="4800" dirty="0"/>
              <a:t>TSPs would develop the appropriate distribution of the load forecast</a:t>
            </a:r>
          </a:p>
          <a:p>
            <a:pPr marL="342900" indent="-342900">
              <a:spcAft>
                <a:spcPts val="600"/>
              </a:spcAft>
              <a:buFont typeface="Arial" panose="020B0604020202020204" pitchFamily="34" charset="0"/>
              <a:buChar char="•"/>
            </a:pPr>
            <a:r>
              <a:rPr lang="en-US" sz="5600" dirty="0"/>
              <a:t>Load would be not scaled down to match generation</a:t>
            </a:r>
          </a:p>
          <a:p>
            <a:pPr marL="342900" indent="-342900">
              <a:spcAft>
                <a:spcPts val="600"/>
              </a:spcAft>
              <a:buFont typeface="Arial" panose="020B0604020202020204" pitchFamily="34" charset="0"/>
              <a:buChar char="•"/>
            </a:pPr>
            <a:r>
              <a:rPr lang="en-US" sz="5600" dirty="0"/>
              <a:t>Solar generation at 0%</a:t>
            </a:r>
          </a:p>
          <a:p>
            <a:pPr marL="342900" indent="-342900">
              <a:spcAft>
                <a:spcPts val="600"/>
              </a:spcAft>
              <a:buFont typeface="Arial" panose="020B0604020202020204" pitchFamily="34" charset="0"/>
              <a:buChar char="•"/>
            </a:pPr>
            <a:r>
              <a:rPr lang="en-US" sz="5600" dirty="0"/>
              <a:t>Wind generation at 10%</a:t>
            </a:r>
          </a:p>
          <a:p>
            <a:pPr marL="342900" indent="-342900">
              <a:spcAft>
                <a:spcPts val="600"/>
              </a:spcAft>
              <a:buFont typeface="Arial" panose="020B0604020202020204" pitchFamily="34" charset="0"/>
              <a:buChar char="•"/>
            </a:pPr>
            <a:r>
              <a:rPr lang="en-US" sz="5600" dirty="0"/>
              <a:t>Storage at 0%</a:t>
            </a:r>
          </a:p>
          <a:p>
            <a:pPr marL="342900" indent="-342900">
              <a:spcAft>
                <a:spcPts val="600"/>
              </a:spcAft>
              <a:buFont typeface="Arial" panose="020B0604020202020204" pitchFamily="34" charset="0"/>
              <a:buChar char="•"/>
            </a:pPr>
            <a:r>
              <a:rPr lang="en-US" sz="5600" dirty="0"/>
              <a:t>Disable reactive capability for IRR units below 10% output</a:t>
            </a:r>
          </a:p>
          <a:p>
            <a:pPr marL="702891" lvl="2" indent="-342900">
              <a:spcAft>
                <a:spcPts val="600"/>
              </a:spcAft>
            </a:pPr>
            <a:r>
              <a:rPr lang="en-US" sz="4800" dirty="0"/>
              <a:t>Currently, no market exists for reactive services</a:t>
            </a:r>
          </a:p>
          <a:p>
            <a:pPr marL="342900" indent="-342900">
              <a:spcAft>
                <a:spcPts val="600"/>
              </a:spcAft>
              <a:buFont typeface="Arial" panose="020B0604020202020204" pitchFamily="34" charset="0"/>
              <a:buChar char="•"/>
            </a:pPr>
            <a:r>
              <a:rPr lang="en-US" sz="5600" dirty="0"/>
              <a:t>One study would be a G1N1 or GXN1 analysis, where the GX is a group of generation facilities in the same physical area or with a common failure mode (e.g., gas pipeline)</a:t>
            </a:r>
          </a:p>
          <a:p>
            <a:pPr marL="342900" indent="-342900">
              <a:spcAft>
                <a:spcPts val="600"/>
              </a:spcAft>
              <a:buFont typeface="Arial" panose="020B0604020202020204" pitchFamily="34" charset="0"/>
              <a:buChar char="•"/>
            </a:pPr>
            <a:r>
              <a:rPr lang="en-US" sz="5600" dirty="0"/>
              <a:t>Another study would be systemwide natural gas fired deration of XX% to be reflective of natural gas system not pressurized appropriately</a:t>
            </a:r>
          </a:p>
          <a:p>
            <a:pPr marL="342900" indent="-342900">
              <a:spcAft>
                <a:spcPts val="600"/>
              </a:spcAft>
              <a:buFont typeface="Arial" panose="020B0604020202020204" pitchFamily="34" charset="0"/>
              <a:buChar char="•"/>
            </a:pPr>
            <a:r>
              <a:rPr lang="en-US" sz="5600" dirty="0"/>
              <a:t>Demand response (voluntary and involuntary) may be needed</a:t>
            </a:r>
          </a:p>
          <a:p>
            <a:pPr marL="702891" lvl="2" indent="-342900">
              <a:spcAft>
                <a:spcPts val="600"/>
              </a:spcAft>
            </a:pPr>
            <a:r>
              <a:rPr lang="en-US" sz="4800" dirty="0"/>
              <a:t>Reduce large Industrial loads as necessary</a:t>
            </a:r>
          </a:p>
          <a:p>
            <a:pPr marL="702891" lvl="2" indent="-342900">
              <a:spcAft>
                <a:spcPts val="600"/>
              </a:spcAft>
            </a:pPr>
            <a:r>
              <a:rPr lang="en-US" sz="4800" dirty="0"/>
              <a:t>If still insufficient to solve the case, reduce other loads on their system</a:t>
            </a:r>
          </a:p>
          <a:p>
            <a:pPr marL="702891" lvl="2" indent="-342900">
              <a:spcAft>
                <a:spcPts val="600"/>
              </a:spcAft>
            </a:pPr>
            <a:r>
              <a:rPr lang="en-US" sz="4800" dirty="0"/>
              <a:t>Involuntary demand response can also be described as energy shortages</a:t>
            </a:r>
          </a:p>
          <a:p>
            <a:pPr marL="702891" lvl="2" indent="-342900">
              <a:spcAft>
                <a:spcPts val="600"/>
              </a:spcAft>
            </a:pPr>
            <a:r>
              <a:rPr lang="en-US" sz="4800" dirty="0"/>
              <a:t>Involuntary demand response would be allocated based on the ERCOT method</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1508717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9241B-F7AC-4CAE-8D41-F04B1EEABBA8}"/>
              </a:ext>
            </a:extLst>
          </p:cNvPr>
          <p:cNvSpPr>
            <a:spLocks noGrp="1"/>
          </p:cNvSpPr>
          <p:nvPr>
            <p:ph type="title"/>
          </p:nvPr>
        </p:nvSpPr>
        <p:spPr/>
        <p:txBody>
          <a:bodyPr/>
          <a:lstStyle/>
          <a:p>
            <a:r>
              <a:rPr lang="en-US" dirty="0"/>
              <a:t>How much load could there have been?</a:t>
            </a:r>
          </a:p>
        </p:txBody>
      </p:sp>
      <p:pic>
        <p:nvPicPr>
          <p:cNvPr id="2" name="Picture 1">
            <a:extLst>
              <a:ext uri="{FF2B5EF4-FFF2-40B4-BE49-F238E27FC236}">
                <a16:creationId xmlns:a16="http://schemas.microsoft.com/office/drawing/2014/main" id="{1BCB2302-D77E-4445-89F4-7F59E522BEB2}"/>
              </a:ext>
            </a:extLst>
          </p:cNvPr>
          <p:cNvPicPr>
            <a:picLocks noChangeAspect="1"/>
          </p:cNvPicPr>
          <p:nvPr/>
        </p:nvPicPr>
        <p:blipFill>
          <a:blip r:embed="rId2"/>
          <a:stretch>
            <a:fillRect/>
          </a:stretch>
        </p:blipFill>
        <p:spPr>
          <a:xfrm>
            <a:off x="2488076" y="1036212"/>
            <a:ext cx="9115455" cy="5252162"/>
          </a:xfrm>
          <a:prstGeom prst="rect">
            <a:avLst/>
          </a:prstGeom>
        </p:spPr>
      </p:pic>
      <p:sp>
        <p:nvSpPr>
          <p:cNvPr id="6" name="TextBox 5">
            <a:extLst>
              <a:ext uri="{FF2B5EF4-FFF2-40B4-BE49-F238E27FC236}">
                <a16:creationId xmlns:a16="http://schemas.microsoft.com/office/drawing/2014/main" id="{BF9BEEB4-7D92-437E-B82E-C0FBDCAB1557}"/>
              </a:ext>
            </a:extLst>
          </p:cNvPr>
          <p:cNvSpPr txBox="1"/>
          <p:nvPr/>
        </p:nvSpPr>
        <p:spPr bwMode="auto">
          <a:xfrm>
            <a:off x="430373" y="2088351"/>
            <a:ext cx="1750696" cy="1384995"/>
          </a:xfrm>
          <a:prstGeom prst="rect">
            <a:avLst/>
          </a:prstGeom>
          <a:noFill/>
          <a:ln w="50800">
            <a:solidFill>
              <a:srgbClr val="78A22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US" sz="1800" b="0" i="1" kern="0" dirty="0">
                <a:solidFill>
                  <a:schemeClr val="tx1"/>
                </a:solidFill>
                <a:latin typeface="+mn-lt"/>
                <a:ea typeface="+mn-ea"/>
              </a:rPr>
              <a:t>ERCOT estimated 76,819 MW for the February 2021 event</a:t>
            </a:r>
          </a:p>
        </p:txBody>
      </p:sp>
      <p:sp>
        <p:nvSpPr>
          <p:cNvPr id="7" name="TextBox 6">
            <a:extLst>
              <a:ext uri="{FF2B5EF4-FFF2-40B4-BE49-F238E27FC236}">
                <a16:creationId xmlns:a16="http://schemas.microsoft.com/office/drawing/2014/main" id="{B1E4A750-904A-48A8-B911-F8560A9E89AE}"/>
              </a:ext>
            </a:extLst>
          </p:cNvPr>
          <p:cNvSpPr txBox="1"/>
          <p:nvPr/>
        </p:nvSpPr>
        <p:spPr bwMode="auto">
          <a:xfrm>
            <a:off x="430373" y="4265826"/>
            <a:ext cx="1750696" cy="830997"/>
          </a:xfrm>
          <a:prstGeom prst="rect">
            <a:avLst/>
          </a:prstGeom>
          <a:noFill/>
          <a:ln w="50800">
            <a:solidFill>
              <a:srgbClr val="78A22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US" sz="1800" b="0" i="1" kern="0" dirty="0">
                <a:solidFill>
                  <a:schemeClr val="tx1"/>
                </a:solidFill>
                <a:latin typeface="+mn-lt"/>
                <a:ea typeface="+mn-ea"/>
              </a:rPr>
              <a:t>Winter 2011 event is not in the Top 15 days</a:t>
            </a:r>
          </a:p>
        </p:txBody>
      </p:sp>
    </p:spTree>
    <p:extLst>
      <p:ext uri="{BB962C8B-B14F-4D97-AF65-F5344CB8AC3E}">
        <p14:creationId xmlns:p14="http://schemas.microsoft.com/office/powerpoint/2010/main" val="404619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8EB1E-9601-4A63-8DA7-7BDB7FE46E5F}"/>
              </a:ext>
            </a:extLst>
          </p:cNvPr>
          <p:cNvSpPr>
            <a:spLocks noGrp="1"/>
          </p:cNvSpPr>
          <p:nvPr>
            <p:ph type="title"/>
          </p:nvPr>
        </p:nvSpPr>
        <p:spPr>
          <a:xfrm>
            <a:off x="838200" y="365125"/>
            <a:ext cx="10515600" cy="1325563"/>
          </a:xfrm>
        </p:spPr>
        <p:txBody>
          <a:bodyPr>
            <a:normAutofit/>
          </a:bodyPr>
          <a:lstStyle/>
          <a:p>
            <a:r>
              <a:rPr lang="en-US" sz="3600" dirty="0"/>
              <a:t>Extreme Heat and Drought Summer Case</a:t>
            </a:r>
          </a:p>
        </p:txBody>
      </p:sp>
      <p:sp>
        <p:nvSpPr>
          <p:cNvPr id="3" name="Content Placeholder 2">
            <a:extLst>
              <a:ext uri="{FF2B5EF4-FFF2-40B4-BE49-F238E27FC236}">
                <a16:creationId xmlns:a16="http://schemas.microsoft.com/office/drawing/2014/main" id="{C239C099-EA77-492F-A08F-FB19AB4B25AB}"/>
              </a:ext>
            </a:extLst>
          </p:cNvPr>
          <p:cNvSpPr>
            <a:spLocks noGrp="1"/>
          </p:cNvSpPr>
          <p:nvPr>
            <p:ph idx="1"/>
          </p:nvPr>
        </p:nvSpPr>
        <p:spPr>
          <a:xfrm>
            <a:off x="838200" y="1482571"/>
            <a:ext cx="10515600" cy="4694392"/>
          </a:xfrm>
        </p:spPr>
        <p:txBody>
          <a:bodyPr>
            <a:normAutofit/>
          </a:bodyPr>
          <a:lstStyle/>
          <a:p>
            <a:pPr marL="457200" indent="-457200">
              <a:spcAft>
                <a:spcPts val="600"/>
              </a:spcAft>
              <a:buFont typeface="Arial" panose="020B0604020202020204" pitchFamily="34" charset="0"/>
              <a:buChar char="•"/>
            </a:pPr>
            <a:r>
              <a:rPr lang="en-US" sz="1400" dirty="0"/>
              <a:t>Early evening</a:t>
            </a:r>
          </a:p>
          <a:p>
            <a:pPr marL="457200" indent="-457200">
              <a:spcAft>
                <a:spcPts val="600"/>
              </a:spcAft>
              <a:buFont typeface="Arial" panose="020B0604020202020204" pitchFamily="34" charset="0"/>
              <a:buChar char="•"/>
            </a:pPr>
            <a:r>
              <a:rPr lang="en-US" sz="1400" dirty="0"/>
              <a:t>August 2, 2011 Weather Assumptions (99/1 Summer)</a:t>
            </a:r>
          </a:p>
          <a:p>
            <a:pPr marL="702891" lvl="2" indent="-457200">
              <a:spcAft>
                <a:spcPts val="600"/>
              </a:spcAft>
            </a:pPr>
            <a:r>
              <a:rPr lang="en-US" sz="1200" dirty="0"/>
              <a:t>Uses a forecast developed by ERCOT</a:t>
            </a:r>
          </a:p>
          <a:p>
            <a:pPr marL="702891" lvl="2" indent="-457200">
              <a:spcAft>
                <a:spcPts val="600"/>
              </a:spcAft>
            </a:pPr>
            <a:r>
              <a:rPr lang="en-US" sz="1200" dirty="0"/>
              <a:t>TSPs would develop the appropriate distribution of the load forecast</a:t>
            </a:r>
          </a:p>
          <a:p>
            <a:pPr marL="457200" indent="-457200">
              <a:spcAft>
                <a:spcPts val="600"/>
              </a:spcAft>
              <a:buFont typeface="Arial" panose="020B0604020202020204" pitchFamily="34" charset="0"/>
              <a:buChar char="•"/>
            </a:pPr>
            <a:r>
              <a:rPr lang="en-US" sz="1400" dirty="0"/>
              <a:t>Load would be not scaled down to match generation</a:t>
            </a:r>
          </a:p>
          <a:p>
            <a:pPr marL="457200" indent="-457200">
              <a:spcAft>
                <a:spcPts val="600"/>
              </a:spcAft>
              <a:buFont typeface="Arial" panose="020B0604020202020204" pitchFamily="34" charset="0"/>
              <a:buChar char="•"/>
            </a:pPr>
            <a:r>
              <a:rPr lang="en-US" sz="1400" dirty="0"/>
              <a:t>Solar generation at 80%</a:t>
            </a:r>
          </a:p>
          <a:p>
            <a:pPr marL="457200" indent="-457200">
              <a:spcAft>
                <a:spcPts val="600"/>
              </a:spcAft>
              <a:buFont typeface="Arial" panose="020B0604020202020204" pitchFamily="34" charset="0"/>
              <a:buChar char="•"/>
            </a:pPr>
            <a:r>
              <a:rPr lang="en-US" sz="1400" dirty="0"/>
              <a:t>Wind generation at 10%</a:t>
            </a:r>
          </a:p>
          <a:p>
            <a:pPr marL="457200" indent="-457200">
              <a:spcAft>
                <a:spcPts val="600"/>
              </a:spcAft>
              <a:buFont typeface="Arial" panose="020B0604020202020204" pitchFamily="34" charset="0"/>
              <a:buChar char="•"/>
            </a:pPr>
            <a:r>
              <a:rPr lang="en-US" sz="1400" dirty="0"/>
              <a:t>Storage at 0%</a:t>
            </a:r>
          </a:p>
          <a:p>
            <a:pPr marL="457200" indent="-457200">
              <a:spcAft>
                <a:spcPts val="600"/>
              </a:spcAft>
              <a:buFont typeface="Arial" panose="020B0604020202020204" pitchFamily="34" charset="0"/>
              <a:buChar char="•"/>
            </a:pPr>
            <a:r>
              <a:rPr lang="en-US" sz="1400" dirty="0"/>
              <a:t>Disable reactive capability for IRR units below 10% output</a:t>
            </a:r>
          </a:p>
          <a:p>
            <a:pPr marL="702891" lvl="2" indent="-457200">
              <a:spcAft>
                <a:spcPts val="600"/>
              </a:spcAft>
            </a:pPr>
            <a:r>
              <a:rPr lang="en-US" sz="1200" dirty="0"/>
              <a:t>Currently, no market exists for reactive services</a:t>
            </a:r>
          </a:p>
          <a:p>
            <a:pPr marL="457200" indent="-457200">
              <a:spcAft>
                <a:spcPts val="600"/>
              </a:spcAft>
              <a:buFont typeface="Arial" panose="020B0604020202020204" pitchFamily="34" charset="0"/>
              <a:buChar char="•"/>
            </a:pPr>
            <a:r>
              <a:rPr lang="en-US" sz="1400" dirty="0"/>
              <a:t>G1N1 or GXN1 analysis, where the GX is a group of generation facilities with low water risks (both natural gas and coal)</a:t>
            </a:r>
          </a:p>
          <a:p>
            <a:pPr marL="342900" indent="-457200">
              <a:spcAft>
                <a:spcPts val="600"/>
              </a:spcAft>
              <a:buFont typeface="Arial" panose="020B0604020202020204" pitchFamily="34" charset="0"/>
              <a:buChar char="•"/>
            </a:pPr>
            <a:r>
              <a:rPr lang="en-US" sz="1400" dirty="0"/>
              <a:t>Demand response (voluntary and involuntary) may be needed</a:t>
            </a:r>
          </a:p>
          <a:p>
            <a:pPr marL="702891" lvl="2" indent="-457200">
              <a:spcAft>
                <a:spcPts val="600"/>
              </a:spcAft>
            </a:pPr>
            <a:r>
              <a:rPr lang="en-US" sz="1200" dirty="0"/>
              <a:t>Reduce large Industrial loads as necessary</a:t>
            </a:r>
          </a:p>
          <a:p>
            <a:pPr marL="702891" lvl="2" indent="-457200">
              <a:spcAft>
                <a:spcPts val="600"/>
              </a:spcAft>
            </a:pPr>
            <a:r>
              <a:rPr lang="en-US" sz="1200" dirty="0"/>
              <a:t>If still insufficient to solve the case, reduce other loads on their system</a:t>
            </a:r>
          </a:p>
          <a:p>
            <a:pPr marL="702891" lvl="2" indent="-457200">
              <a:spcAft>
                <a:spcPts val="600"/>
              </a:spcAft>
            </a:pPr>
            <a:r>
              <a:rPr lang="en-US" sz="1200" dirty="0"/>
              <a:t>Involuntary demand response can also be described as energy shortages</a:t>
            </a:r>
          </a:p>
          <a:p>
            <a:pPr marL="702891" lvl="2" indent="-457200">
              <a:spcAft>
                <a:spcPts val="600"/>
              </a:spcAft>
            </a:pPr>
            <a:r>
              <a:rPr lang="en-US" sz="1200" dirty="0"/>
              <a:t>Involuntary demand response would be allocated based on the ERCOT method</a:t>
            </a:r>
          </a:p>
        </p:txBody>
      </p:sp>
    </p:spTree>
    <p:extLst>
      <p:ext uri="{BB962C8B-B14F-4D97-AF65-F5344CB8AC3E}">
        <p14:creationId xmlns:p14="http://schemas.microsoft.com/office/powerpoint/2010/main" val="5105404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Hurricanes/Tropical Storms/Tornadoes</a:t>
            </a:r>
          </a:p>
        </p:txBody>
      </p:sp>
      <p:sp>
        <p:nvSpPr>
          <p:cNvPr id="3" name="Content Placeholder 2"/>
          <p:cNvSpPr>
            <a:spLocks noGrp="1"/>
          </p:cNvSpPr>
          <p:nvPr>
            <p:ph idx="1"/>
          </p:nvPr>
        </p:nvSpPr>
        <p:spPr>
          <a:xfrm>
            <a:off x="837486" y="1225118"/>
            <a:ext cx="10515600" cy="4944800"/>
          </a:xfrm>
        </p:spPr>
        <p:txBody>
          <a:bodyPr>
            <a:normAutofit fontScale="25000" lnSpcReduction="20000"/>
          </a:bodyPr>
          <a:lstStyle/>
          <a:p>
            <a:pPr marL="685800" indent="-685800">
              <a:spcAft>
                <a:spcPts val="600"/>
              </a:spcAft>
              <a:buFont typeface="Arial" panose="020B0604020202020204" pitchFamily="34" charset="0"/>
              <a:buChar char="•"/>
            </a:pPr>
            <a:r>
              <a:rPr lang="en-US" sz="5600" dirty="0"/>
              <a:t>Summer loads </a:t>
            </a:r>
          </a:p>
          <a:p>
            <a:pPr marL="1045791" lvl="2" indent="-685800">
              <a:spcAft>
                <a:spcPts val="600"/>
              </a:spcAft>
            </a:pPr>
            <a:r>
              <a:rPr lang="en-US" sz="4800" dirty="0"/>
              <a:t>Both 90/10 and 99/1 weather assumptions</a:t>
            </a:r>
          </a:p>
          <a:p>
            <a:pPr marL="1045791" lvl="2" indent="-685800">
              <a:spcAft>
                <a:spcPts val="600"/>
              </a:spcAft>
            </a:pPr>
            <a:r>
              <a:rPr lang="en-US" sz="4800" dirty="0"/>
              <a:t>Uses forecasts developed by ERCOT</a:t>
            </a:r>
          </a:p>
          <a:p>
            <a:pPr marL="1045791" lvl="2" indent="-685800">
              <a:spcAft>
                <a:spcPts val="600"/>
              </a:spcAft>
            </a:pPr>
            <a:r>
              <a:rPr lang="en-US" sz="4800" dirty="0"/>
              <a:t>TSPs would develop the appropriate distribution of the load forecast </a:t>
            </a:r>
          </a:p>
          <a:p>
            <a:pPr marL="685800" indent="-685800">
              <a:spcAft>
                <a:spcPts val="600"/>
              </a:spcAft>
              <a:buFont typeface="Arial" panose="020B0604020202020204" pitchFamily="34" charset="0"/>
              <a:buChar char="•"/>
            </a:pPr>
            <a:r>
              <a:rPr lang="en-US" sz="5600" dirty="0"/>
              <a:t>Load would be not scaled down to match generation</a:t>
            </a:r>
          </a:p>
          <a:p>
            <a:pPr marL="685800" indent="-685800">
              <a:spcAft>
                <a:spcPts val="600"/>
              </a:spcAft>
              <a:buFont typeface="Arial" panose="020B0604020202020204" pitchFamily="34" charset="0"/>
              <a:buChar char="•"/>
            </a:pPr>
            <a:r>
              <a:rPr lang="en-US" sz="5600" dirty="0"/>
              <a:t>Solar generation at 80%</a:t>
            </a:r>
          </a:p>
          <a:p>
            <a:pPr marL="685800" indent="-685800">
              <a:spcAft>
                <a:spcPts val="600"/>
              </a:spcAft>
              <a:buFont typeface="Arial" panose="020B0604020202020204" pitchFamily="34" charset="0"/>
              <a:buChar char="•"/>
            </a:pPr>
            <a:r>
              <a:rPr lang="en-US" sz="5600" dirty="0"/>
              <a:t>Wind generation at 50%</a:t>
            </a:r>
          </a:p>
          <a:p>
            <a:pPr marL="685800" indent="-685800">
              <a:spcAft>
                <a:spcPts val="600"/>
              </a:spcAft>
              <a:buFont typeface="Arial" panose="020B0604020202020204" pitchFamily="34" charset="0"/>
              <a:buChar char="•"/>
            </a:pPr>
            <a:r>
              <a:rPr lang="en-US" sz="5600" dirty="0"/>
              <a:t>Storage at 0%</a:t>
            </a:r>
          </a:p>
          <a:p>
            <a:pPr marL="685800" indent="-685800">
              <a:spcAft>
                <a:spcPts val="600"/>
              </a:spcAft>
              <a:buFont typeface="Arial" panose="020B0604020202020204" pitchFamily="34" charset="0"/>
              <a:buChar char="•"/>
            </a:pPr>
            <a:r>
              <a:rPr lang="en-US" sz="5600" dirty="0"/>
              <a:t>Disable reactive capability for IRR units below 10% output</a:t>
            </a:r>
          </a:p>
          <a:p>
            <a:pPr marL="1045791" lvl="2" indent="-685800">
              <a:spcAft>
                <a:spcPts val="600"/>
              </a:spcAft>
            </a:pPr>
            <a:r>
              <a:rPr lang="en-US" sz="4800" dirty="0"/>
              <a:t>Currently, no market exists for reactive services</a:t>
            </a:r>
          </a:p>
          <a:p>
            <a:pPr marL="685800" indent="-685800">
              <a:spcAft>
                <a:spcPts val="600"/>
              </a:spcAft>
              <a:buFont typeface="Arial" panose="020B0604020202020204" pitchFamily="34" charset="0"/>
              <a:buChar char="•"/>
            </a:pPr>
            <a:r>
              <a:rPr lang="en-US" sz="5600" dirty="0"/>
              <a:t>First study would be a G1N1 or GXN1 analysis, where the GX is a group of generation facilities within same physical area i.e. by county or study area like Houston, DFW, Valley or Corpus Christi area generators and N-X analysis removing multiple major transmission lines from service within a specific area (e.g., two 345-kV circuits into the Valley out).</a:t>
            </a:r>
          </a:p>
          <a:p>
            <a:pPr marL="685800" indent="-685800">
              <a:spcAft>
                <a:spcPts val="600"/>
              </a:spcAft>
              <a:buFont typeface="Arial" panose="020B0604020202020204" pitchFamily="34" charset="0"/>
              <a:buChar char="•"/>
            </a:pPr>
            <a:r>
              <a:rPr lang="en-US" sz="5600" dirty="0"/>
              <a:t>Second study would be a G1N1 or GXN1 analysis, where the GX is a group of generation facilities in the same physical area (same as above) with the addition of a percentage (all or X%) of load being removed in those areas as well and N-X analysis removing multiple major transmission lines from service within a specific area (e.g., two 345-kV circuits into the Valley out).</a:t>
            </a:r>
          </a:p>
          <a:p>
            <a:pPr marL="685800" indent="-685800">
              <a:spcAft>
                <a:spcPts val="600"/>
              </a:spcAft>
              <a:buFont typeface="Arial" panose="020B0604020202020204" pitchFamily="34" charset="0"/>
              <a:buChar char="•"/>
            </a:pPr>
            <a:r>
              <a:rPr lang="en-US" sz="5600" dirty="0"/>
              <a:t>Demand response (voluntary and involuntary) may be needed</a:t>
            </a:r>
          </a:p>
          <a:p>
            <a:pPr marL="1045791" lvl="2" indent="-685800">
              <a:spcAft>
                <a:spcPts val="600"/>
              </a:spcAft>
            </a:pPr>
            <a:r>
              <a:rPr lang="en-US" sz="4800" dirty="0"/>
              <a:t>Reduce large Industrial loads as necessary</a:t>
            </a:r>
          </a:p>
          <a:p>
            <a:pPr marL="1045791" lvl="2" indent="-685800">
              <a:spcAft>
                <a:spcPts val="600"/>
              </a:spcAft>
            </a:pPr>
            <a:r>
              <a:rPr lang="en-US" sz="4800" dirty="0"/>
              <a:t>If still insufficient to solve the case, reduce other loads on their system</a:t>
            </a:r>
          </a:p>
          <a:p>
            <a:pPr marL="1045791" lvl="2" indent="-685800">
              <a:spcAft>
                <a:spcPts val="600"/>
              </a:spcAft>
            </a:pPr>
            <a:r>
              <a:rPr lang="en-US" sz="4800" dirty="0"/>
              <a:t>Involuntary demand response can also be described as energy shortages</a:t>
            </a:r>
          </a:p>
          <a:p>
            <a:pPr marL="1045791" lvl="2" indent="-685800">
              <a:spcAft>
                <a:spcPts val="600"/>
              </a:spcAft>
            </a:pPr>
            <a:r>
              <a:rPr lang="en-US" sz="4800" dirty="0"/>
              <a:t>Involuntary demand response would be allocated based on the ERCOT method</a:t>
            </a:r>
          </a:p>
          <a:p>
            <a:endParaRPr lang="en-US" dirty="0"/>
          </a:p>
        </p:txBody>
      </p:sp>
    </p:spTree>
    <p:extLst>
      <p:ext uri="{BB962C8B-B14F-4D97-AF65-F5344CB8AC3E}">
        <p14:creationId xmlns:p14="http://schemas.microsoft.com/office/powerpoint/2010/main" val="29002793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538FB1-119A-4CDD-86CB-ABD34748FB04}"/>
              </a:ext>
            </a:extLst>
          </p:cNvPr>
          <p:cNvSpPr>
            <a:spLocks noGrp="1"/>
          </p:cNvSpPr>
          <p:nvPr>
            <p:ph type="body" sz="quarter" idx="15"/>
          </p:nvPr>
        </p:nvSpPr>
        <p:spPr>
          <a:xfrm>
            <a:off x="440259" y="3382038"/>
            <a:ext cx="3365500" cy="1969963"/>
          </a:xfrm>
        </p:spPr>
        <p:txBody>
          <a:bodyPr/>
          <a:lstStyle/>
          <a:p>
            <a:r>
              <a:rPr lang="en-US" dirty="0"/>
              <a:t>Other items discussed at PLWG</a:t>
            </a:r>
          </a:p>
        </p:txBody>
      </p:sp>
      <p:sp>
        <p:nvSpPr>
          <p:cNvPr id="5" name="Text Placeholder 4">
            <a:extLst>
              <a:ext uri="{FF2B5EF4-FFF2-40B4-BE49-F238E27FC236}">
                <a16:creationId xmlns:a16="http://schemas.microsoft.com/office/drawing/2014/main" id="{40AAE06A-E44F-4146-A447-2D56067B9B1F}"/>
              </a:ext>
            </a:extLst>
          </p:cNvPr>
          <p:cNvSpPr>
            <a:spLocks noGrp="1"/>
          </p:cNvSpPr>
          <p:nvPr>
            <p:ph type="body" sz="quarter" idx="17"/>
          </p:nvPr>
        </p:nvSpPr>
        <p:spPr/>
        <p:txBody>
          <a:bodyPr/>
          <a:lstStyle/>
          <a:p>
            <a:r>
              <a:rPr lang="en-US" dirty="0"/>
              <a:t>4</a:t>
            </a:r>
          </a:p>
        </p:txBody>
      </p:sp>
      <p:sp>
        <p:nvSpPr>
          <p:cNvPr id="3" name="Footer Placeholder 2">
            <a:extLst>
              <a:ext uri="{FF2B5EF4-FFF2-40B4-BE49-F238E27FC236}">
                <a16:creationId xmlns:a16="http://schemas.microsoft.com/office/drawing/2014/main" id="{A37597D3-A832-4741-9A40-55D5BF465C6F}"/>
              </a:ext>
            </a:extLst>
          </p:cNvPr>
          <p:cNvSpPr>
            <a:spLocks noGrp="1"/>
          </p:cNvSpPr>
          <p:nvPr>
            <p:ph type="ftr" sz="quarter" idx="4294967295"/>
          </p:nvPr>
        </p:nvSpPr>
        <p:spPr>
          <a:xfrm>
            <a:off x="2597150" y="6319838"/>
            <a:ext cx="9594850" cy="227012"/>
          </a:xfrm>
        </p:spPr>
        <p:txBody>
          <a:bodyPr/>
          <a:lstStyle/>
          <a:p>
            <a:pPr>
              <a:tabLst>
                <a:tab pos="1318651" algn="l"/>
              </a:tabLst>
            </a:pPr>
            <a:r>
              <a:rPr lang="fr-FR"/>
              <a:t>| US Offshore Wind - 24 June 2019</a:t>
            </a:r>
            <a:endParaRPr lang="fr-FR" dirty="0"/>
          </a:p>
        </p:txBody>
      </p:sp>
    </p:spTree>
    <p:extLst>
      <p:ext uri="{BB962C8B-B14F-4D97-AF65-F5344CB8AC3E}">
        <p14:creationId xmlns:p14="http://schemas.microsoft.com/office/powerpoint/2010/main" val="37586008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684DA-13E6-464B-A099-1D5534634429}"/>
              </a:ext>
            </a:extLst>
          </p:cNvPr>
          <p:cNvSpPr>
            <a:spLocks noGrp="1"/>
          </p:cNvSpPr>
          <p:nvPr>
            <p:ph type="title"/>
          </p:nvPr>
        </p:nvSpPr>
        <p:spPr/>
        <p:txBody>
          <a:bodyPr>
            <a:normAutofit/>
          </a:bodyPr>
          <a:lstStyle/>
          <a:p>
            <a:r>
              <a:rPr lang="en-US" sz="3600" dirty="0"/>
              <a:t>Other items discussed the group</a:t>
            </a:r>
          </a:p>
        </p:txBody>
      </p:sp>
      <p:sp>
        <p:nvSpPr>
          <p:cNvPr id="3" name="Content Placeholder 2">
            <a:extLst>
              <a:ext uri="{FF2B5EF4-FFF2-40B4-BE49-F238E27FC236}">
                <a16:creationId xmlns:a16="http://schemas.microsoft.com/office/drawing/2014/main" id="{0E1682F8-0B70-46E6-B239-024D7AEF26E6}"/>
              </a:ext>
            </a:extLst>
          </p:cNvPr>
          <p:cNvSpPr>
            <a:spLocks noGrp="1"/>
          </p:cNvSpPr>
          <p:nvPr>
            <p:ph idx="1"/>
          </p:nvPr>
        </p:nvSpPr>
        <p:spPr>
          <a:xfrm>
            <a:off x="430374" y="1411818"/>
            <a:ext cx="11331253" cy="3775393"/>
          </a:xfrm>
        </p:spPr>
        <p:txBody>
          <a:bodyPr/>
          <a:lstStyle/>
          <a:p>
            <a:pPr marL="342900" indent="-342900">
              <a:buFont typeface="Arial" panose="020B0604020202020204" pitchFamily="34" charset="0"/>
              <a:buChar char="•"/>
            </a:pPr>
            <a:r>
              <a:rPr lang="en-US" dirty="0"/>
              <a:t>What duration of events should we be planning?</a:t>
            </a:r>
          </a:p>
          <a:p>
            <a:pPr marL="342900" indent="-342900">
              <a:buFont typeface="Arial" panose="020B0604020202020204" pitchFamily="34" charset="0"/>
              <a:buChar char="•"/>
            </a:pPr>
            <a:r>
              <a:rPr lang="en-US" dirty="0"/>
              <a:t>Identify evidence whether the existing ERCOT market structure is working to handle “extreme” weather scenarios</a:t>
            </a:r>
          </a:p>
          <a:p>
            <a:pPr marL="342900" indent="-342900">
              <a:buFont typeface="Arial" panose="020B0604020202020204" pitchFamily="34" charset="0"/>
              <a:buChar char="•"/>
            </a:pPr>
            <a:r>
              <a:rPr lang="en-US" dirty="0"/>
              <a:t>Does ERCOT have the tools they need?</a:t>
            </a:r>
          </a:p>
          <a:p>
            <a:pPr marL="342900" indent="-342900">
              <a:buFont typeface="Arial" panose="020B0604020202020204" pitchFamily="34" charset="0"/>
              <a:buChar char="•"/>
            </a:pPr>
            <a:r>
              <a:rPr lang="en-US" dirty="0"/>
              <a:t>Additional educational ideas</a:t>
            </a:r>
          </a:p>
          <a:p>
            <a:pPr marL="342900" indent="-342900">
              <a:buFont typeface="Arial" panose="020B0604020202020204" pitchFamily="34" charset="0"/>
              <a:buChar char="•"/>
            </a:pPr>
            <a:r>
              <a:rPr lang="en-US" dirty="0"/>
              <a:t>Many customers and market participants have renewables / zero carbon goals that shouldn’t necessarily be ignored as technology is available for more reliable renewable energy sources, e.g. hydrogen fired generation. </a:t>
            </a:r>
          </a:p>
        </p:txBody>
      </p:sp>
      <p:sp>
        <p:nvSpPr>
          <p:cNvPr id="4" name="Slide Number Placeholder 3">
            <a:extLst>
              <a:ext uri="{FF2B5EF4-FFF2-40B4-BE49-F238E27FC236}">
                <a16:creationId xmlns:a16="http://schemas.microsoft.com/office/drawing/2014/main" id="{1AE9CCB3-8D36-47A2-9ED4-937A3882885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71450-83C6-4DC6-AA92-869612FCF02A}" type="slidenum">
              <a:rPr lang="en-US" smtClean="0"/>
              <a:pPr/>
              <a:t>23</a:t>
            </a:fld>
            <a:endParaRPr lang="en-US"/>
          </a:p>
        </p:txBody>
      </p:sp>
    </p:spTree>
    <p:extLst>
      <p:ext uri="{BB962C8B-B14F-4D97-AF65-F5344CB8AC3E}">
        <p14:creationId xmlns:p14="http://schemas.microsoft.com/office/powerpoint/2010/main" val="146319914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9AF6-67DA-482C-9337-369133288215}"/>
              </a:ext>
            </a:extLst>
          </p:cNvPr>
          <p:cNvSpPr>
            <a:spLocks noGrp="1"/>
          </p:cNvSpPr>
          <p:nvPr>
            <p:ph type="title"/>
          </p:nvPr>
        </p:nvSpPr>
        <p:spPr/>
        <p:txBody>
          <a:bodyPr>
            <a:normAutofit/>
          </a:bodyPr>
          <a:lstStyle/>
          <a:p>
            <a:r>
              <a:rPr lang="en-US" sz="3600" dirty="0"/>
              <a:t>What duration of events should we be planning?</a:t>
            </a:r>
          </a:p>
        </p:txBody>
      </p:sp>
      <p:sp>
        <p:nvSpPr>
          <p:cNvPr id="3" name="Content Placeholder 2">
            <a:extLst>
              <a:ext uri="{FF2B5EF4-FFF2-40B4-BE49-F238E27FC236}">
                <a16:creationId xmlns:a16="http://schemas.microsoft.com/office/drawing/2014/main" id="{4C89E5C3-B81E-4BBF-9438-44E86759F01A}"/>
              </a:ext>
            </a:extLst>
          </p:cNvPr>
          <p:cNvSpPr>
            <a:spLocks noGrp="1"/>
          </p:cNvSpPr>
          <p:nvPr>
            <p:ph idx="1"/>
          </p:nvPr>
        </p:nvSpPr>
        <p:spPr>
          <a:xfrm>
            <a:off x="838200" y="1825625"/>
            <a:ext cx="10515600" cy="4719241"/>
          </a:xfrm>
        </p:spPr>
        <p:txBody>
          <a:bodyPr/>
          <a:lstStyle/>
          <a:p>
            <a:pPr marL="342900" indent="-342900">
              <a:buFont typeface="Arial" panose="020B0604020202020204" pitchFamily="34" charset="0"/>
              <a:buChar char="•"/>
            </a:pPr>
            <a:r>
              <a:rPr lang="en-US" dirty="0"/>
              <a:t>Do we have a “normal” expected duration that we are planning?</a:t>
            </a:r>
          </a:p>
          <a:p>
            <a:pPr marL="342900" indent="-342900">
              <a:buFont typeface="Arial" panose="020B0604020202020204" pitchFamily="34" charset="0"/>
              <a:buChar char="•"/>
            </a:pPr>
            <a:r>
              <a:rPr lang="en-US" dirty="0"/>
              <a:t>Storm Uri in February 2021 could be described as a 96 hour event.</a:t>
            </a:r>
          </a:p>
          <a:p>
            <a:pPr marL="342900" indent="-342900">
              <a:buFont typeface="Arial" panose="020B0604020202020204" pitchFamily="34" charset="0"/>
              <a:buChar char="•"/>
            </a:pPr>
            <a:r>
              <a:rPr lang="en-US" dirty="0"/>
              <a:t>Most events are locational specific (e.g. Harvey) but could also occur over a longer duration.</a:t>
            </a:r>
          </a:p>
          <a:p>
            <a:pPr marL="342900" indent="-342900">
              <a:buFont typeface="Arial" panose="020B0604020202020204" pitchFamily="34" charset="0"/>
              <a:buChar char="•"/>
            </a:pPr>
            <a:r>
              <a:rPr lang="en-US" dirty="0"/>
              <a:t>Most summer time events will occur for less than 4 hours.  But could occur longer due to major pipelines being shutdown or extended weather lulls (e.g. low wind, fires could created cloud cover for solar generation).</a:t>
            </a:r>
          </a:p>
          <a:p>
            <a:pPr marL="342900" indent="-342900">
              <a:buFont typeface="Arial" panose="020B0604020202020204" pitchFamily="34" charset="0"/>
              <a:buChar char="•"/>
            </a:pPr>
            <a:r>
              <a:rPr lang="en-US" dirty="0"/>
              <a:t>Is it a small or large event? Can the outages be rotated?</a:t>
            </a:r>
          </a:p>
          <a:p>
            <a:endParaRPr lang="en-US" dirty="0"/>
          </a:p>
        </p:txBody>
      </p:sp>
      <p:sp>
        <p:nvSpPr>
          <p:cNvPr id="4" name="Slide Number Placeholder 3">
            <a:extLst>
              <a:ext uri="{FF2B5EF4-FFF2-40B4-BE49-F238E27FC236}">
                <a16:creationId xmlns:a16="http://schemas.microsoft.com/office/drawing/2014/main" id="{045F5F91-50A4-4C86-A022-E2B03F0A49F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71450-83C6-4DC6-AA92-869612FCF02A}" type="slidenum">
              <a:rPr lang="en-US" smtClean="0"/>
              <a:pPr/>
              <a:t>24</a:t>
            </a:fld>
            <a:endParaRPr lang="en-US"/>
          </a:p>
        </p:txBody>
      </p:sp>
    </p:spTree>
    <p:extLst>
      <p:ext uri="{BB962C8B-B14F-4D97-AF65-F5344CB8AC3E}">
        <p14:creationId xmlns:p14="http://schemas.microsoft.com/office/powerpoint/2010/main" val="390124866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72C7-A1FE-42F3-8C8D-DCFE97A1948C}"/>
              </a:ext>
            </a:extLst>
          </p:cNvPr>
          <p:cNvSpPr>
            <a:spLocks noGrp="1"/>
          </p:cNvSpPr>
          <p:nvPr>
            <p:ph type="title"/>
          </p:nvPr>
        </p:nvSpPr>
        <p:spPr/>
        <p:txBody>
          <a:bodyPr>
            <a:noAutofit/>
          </a:bodyPr>
          <a:lstStyle/>
          <a:p>
            <a:r>
              <a:rPr lang="en-US" sz="3600" dirty="0"/>
              <a:t>Identify evidence whether the existing ERCOT market structure is working to handle “extreme” weather scenarios</a:t>
            </a:r>
          </a:p>
        </p:txBody>
      </p:sp>
      <p:sp>
        <p:nvSpPr>
          <p:cNvPr id="3" name="Content Placeholder 2">
            <a:extLst>
              <a:ext uri="{FF2B5EF4-FFF2-40B4-BE49-F238E27FC236}">
                <a16:creationId xmlns:a16="http://schemas.microsoft.com/office/drawing/2014/main" id="{3591BF00-7FDD-4DDE-8DF3-AF6978002EE3}"/>
              </a:ext>
            </a:extLst>
          </p:cNvPr>
          <p:cNvSpPr>
            <a:spLocks noGrp="1"/>
          </p:cNvSpPr>
          <p:nvPr>
            <p:ph idx="1"/>
          </p:nvPr>
        </p:nvSpPr>
        <p:spPr>
          <a:xfrm>
            <a:off x="428947" y="2177503"/>
            <a:ext cx="11331253" cy="943848"/>
          </a:xfrm>
        </p:spPr>
        <p:txBody>
          <a:bodyPr/>
          <a:lstStyle/>
          <a:p>
            <a:pPr marL="342900" indent="-342900">
              <a:buFont typeface="Arial" panose="020B0604020202020204" pitchFamily="34" charset="0"/>
              <a:buChar char="•"/>
            </a:pPr>
            <a:r>
              <a:rPr lang="en-US" dirty="0"/>
              <a:t>Not a topic of PLWG</a:t>
            </a:r>
          </a:p>
          <a:p>
            <a:pPr marL="342900" indent="-342900">
              <a:buFont typeface="Arial" panose="020B0604020202020204" pitchFamily="34" charset="0"/>
              <a:buChar char="•"/>
            </a:pPr>
            <a:r>
              <a:rPr lang="en-US" b="1" u="sng" dirty="0"/>
              <a:t>Being discussed at PUC Texas currently</a:t>
            </a:r>
          </a:p>
        </p:txBody>
      </p:sp>
      <p:sp>
        <p:nvSpPr>
          <p:cNvPr id="4" name="Slide Number Placeholder 3">
            <a:extLst>
              <a:ext uri="{FF2B5EF4-FFF2-40B4-BE49-F238E27FC236}">
                <a16:creationId xmlns:a16="http://schemas.microsoft.com/office/drawing/2014/main" id="{0C7FD560-E20F-49EA-8059-248008B6962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71450-83C6-4DC6-AA92-869612FCF02A}" type="slidenum">
              <a:rPr lang="en-US" smtClean="0"/>
              <a:pPr/>
              <a:t>25</a:t>
            </a:fld>
            <a:endParaRPr lang="en-US"/>
          </a:p>
        </p:txBody>
      </p:sp>
    </p:spTree>
    <p:extLst>
      <p:ext uri="{BB962C8B-B14F-4D97-AF65-F5344CB8AC3E}">
        <p14:creationId xmlns:p14="http://schemas.microsoft.com/office/powerpoint/2010/main" val="131650558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15943-825C-41FB-B438-45EDBBDD843C}"/>
              </a:ext>
            </a:extLst>
          </p:cNvPr>
          <p:cNvSpPr>
            <a:spLocks noGrp="1"/>
          </p:cNvSpPr>
          <p:nvPr>
            <p:ph type="title"/>
          </p:nvPr>
        </p:nvSpPr>
        <p:spPr/>
        <p:txBody>
          <a:bodyPr>
            <a:normAutofit/>
          </a:bodyPr>
          <a:lstStyle/>
          <a:p>
            <a:r>
              <a:rPr lang="en-US" sz="3600" dirty="0"/>
              <a:t>Does ERCOT have the tools they need?</a:t>
            </a:r>
          </a:p>
        </p:txBody>
      </p:sp>
      <p:sp>
        <p:nvSpPr>
          <p:cNvPr id="3" name="Content Placeholder 2">
            <a:extLst>
              <a:ext uri="{FF2B5EF4-FFF2-40B4-BE49-F238E27FC236}">
                <a16:creationId xmlns:a16="http://schemas.microsoft.com/office/drawing/2014/main" id="{6CFFAFF2-6435-4FEB-8458-08C70ECA7EAC}"/>
              </a:ext>
            </a:extLst>
          </p:cNvPr>
          <p:cNvSpPr>
            <a:spLocks noGrp="1"/>
          </p:cNvSpPr>
          <p:nvPr>
            <p:ph idx="1"/>
          </p:nvPr>
        </p:nvSpPr>
        <p:spPr>
          <a:xfrm>
            <a:off x="430374" y="1411818"/>
            <a:ext cx="11331253" cy="4527343"/>
          </a:xfrm>
        </p:spPr>
        <p:txBody>
          <a:bodyPr>
            <a:normAutofit fontScale="25000" lnSpcReduction="20000"/>
          </a:bodyPr>
          <a:lstStyle/>
          <a:p>
            <a:pPr marL="857250" indent="-857250">
              <a:buFont typeface="Arial" panose="020B0604020202020204" pitchFamily="34" charset="0"/>
              <a:buChar char="•"/>
            </a:pPr>
            <a:r>
              <a:rPr lang="en-US" sz="7200" dirty="0"/>
              <a:t>Natural gas issues</a:t>
            </a:r>
          </a:p>
          <a:p>
            <a:pPr marL="857250" lvl="1" indent="-857250">
              <a:buFont typeface="Arial" panose="020B0604020202020204" pitchFamily="34" charset="0"/>
              <a:buChar char="•"/>
            </a:pPr>
            <a:r>
              <a:rPr lang="en-US" sz="6400" dirty="0"/>
              <a:t>ERCOT does not currently have natural gas analysis tools from operational to planning to model and understand the natural gas markets</a:t>
            </a:r>
          </a:p>
          <a:p>
            <a:pPr marL="857250" lvl="1" indent="-857250">
              <a:buFont typeface="Arial" panose="020B0604020202020204" pitchFamily="34" charset="0"/>
              <a:buChar char="•"/>
            </a:pPr>
            <a:r>
              <a:rPr lang="en-US" sz="6400" dirty="0"/>
              <a:t>Does ERCOT need these tools?</a:t>
            </a:r>
          </a:p>
          <a:p>
            <a:pPr marL="857250" lvl="1" indent="-857250">
              <a:buFont typeface="Arial" panose="020B0604020202020204" pitchFamily="34" charset="0"/>
              <a:buChar char="•"/>
            </a:pPr>
            <a:endParaRPr lang="en-US" sz="6400" dirty="0"/>
          </a:p>
          <a:p>
            <a:pPr marL="857250" indent="-857250">
              <a:buFont typeface="Arial" panose="020B0604020202020204" pitchFamily="34" charset="0"/>
              <a:buChar char="•"/>
            </a:pPr>
            <a:r>
              <a:rPr lang="en-US" sz="7200" dirty="0"/>
              <a:t>Building a single ERCOT planning model (not segmented out)</a:t>
            </a:r>
          </a:p>
          <a:p>
            <a:pPr marL="857250" lvl="1" indent="-857250">
              <a:buFont typeface="Arial" panose="020B0604020202020204" pitchFamily="34" charset="0"/>
              <a:buChar char="•"/>
            </a:pPr>
            <a:r>
              <a:rPr lang="en-US" sz="6400" dirty="0"/>
              <a:t>Can such a model be built out and solved?</a:t>
            </a:r>
          </a:p>
          <a:p>
            <a:pPr marL="857250" lvl="1" indent="-857250">
              <a:buFont typeface="Arial" panose="020B0604020202020204" pitchFamily="34" charset="0"/>
              <a:buChar char="•"/>
            </a:pPr>
            <a:r>
              <a:rPr lang="en-US" sz="6400" dirty="0"/>
              <a:t>The answer may include coordinated load shed as the ultimate solution.</a:t>
            </a:r>
          </a:p>
          <a:p>
            <a:pPr marL="857250" lvl="1" indent="-857250">
              <a:buFont typeface="Arial" panose="020B0604020202020204" pitchFamily="34" charset="0"/>
              <a:buChar char="•"/>
            </a:pPr>
            <a:r>
              <a:rPr lang="en-US" sz="6400" dirty="0"/>
              <a:t>Can ERCOT work with the REPs, municipals, cooperatives, and industrials to identify “orderly” load shed?</a:t>
            </a:r>
          </a:p>
          <a:p>
            <a:pPr lvl="4"/>
            <a:r>
              <a:rPr lang="en-US" sz="6400" dirty="0"/>
              <a:t>Not a PLWG issue, but needs to be addressed by some ERCOT group</a:t>
            </a:r>
          </a:p>
          <a:p>
            <a:pPr lvl="4"/>
            <a:r>
              <a:rPr lang="en-US" sz="6400" dirty="0"/>
              <a:t>If not, can we prepare a document identifying how load shed would be accomplished?</a:t>
            </a:r>
          </a:p>
          <a:p>
            <a:pPr marL="342900" indent="-342900">
              <a:buFont typeface="Arial" panose="020B0604020202020204" pitchFamily="34" charset="0"/>
              <a:buChar char="•"/>
            </a:pPr>
            <a:endParaRPr lang="en-US" dirty="0"/>
          </a:p>
          <a:p>
            <a:pPr lvl="1"/>
            <a:endParaRPr lang="en-US" dirty="0"/>
          </a:p>
        </p:txBody>
      </p:sp>
      <p:sp>
        <p:nvSpPr>
          <p:cNvPr id="4" name="Slide Number Placeholder 3">
            <a:extLst>
              <a:ext uri="{FF2B5EF4-FFF2-40B4-BE49-F238E27FC236}">
                <a16:creationId xmlns:a16="http://schemas.microsoft.com/office/drawing/2014/main" id="{25371BA6-1845-43E9-BEAD-483D82F253E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71450-83C6-4DC6-AA92-869612FCF02A}" type="slidenum">
              <a:rPr lang="en-US" smtClean="0"/>
              <a:pPr/>
              <a:t>26</a:t>
            </a:fld>
            <a:endParaRPr lang="en-US"/>
          </a:p>
        </p:txBody>
      </p:sp>
    </p:spTree>
    <p:extLst>
      <p:ext uri="{BB962C8B-B14F-4D97-AF65-F5344CB8AC3E}">
        <p14:creationId xmlns:p14="http://schemas.microsoft.com/office/powerpoint/2010/main" val="283903429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B3605-BFA5-4FC6-B7F5-A9171C985D22}"/>
              </a:ext>
            </a:extLst>
          </p:cNvPr>
          <p:cNvSpPr>
            <a:spLocks noGrp="1"/>
          </p:cNvSpPr>
          <p:nvPr>
            <p:ph type="title"/>
          </p:nvPr>
        </p:nvSpPr>
        <p:spPr/>
        <p:txBody>
          <a:bodyPr>
            <a:normAutofit/>
          </a:bodyPr>
          <a:lstStyle/>
          <a:p>
            <a:r>
              <a:rPr lang="en-US" sz="3600" dirty="0"/>
              <a:t>Additional education ideas</a:t>
            </a:r>
          </a:p>
        </p:txBody>
      </p:sp>
      <p:sp>
        <p:nvSpPr>
          <p:cNvPr id="3" name="Content Placeholder 2">
            <a:extLst>
              <a:ext uri="{FF2B5EF4-FFF2-40B4-BE49-F238E27FC236}">
                <a16:creationId xmlns:a16="http://schemas.microsoft.com/office/drawing/2014/main" id="{E492A7F5-5502-4207-9667-A1D35D653829}"/>
              </a:ext>
            </a:extLst>
          </p:cNvPr>
          <p:cNvSpPr>
            <a:spLocks noGrp="1"/>
          </p:cNvSpPr>
          <p:nvPr>
            <p:ph idx="1"/>
          </p:nvPr>
        </p:nvSpPr>
        <p:spPr>
          <a:xfrm>
            <a:off x="430374" y="1411818"/>
            <a:ext cx="11331253" cy="3118674"/>
          </a:xfrm>
        </p:spPr>
        <p:txBody>
          <a:bodyPr/>
          <a:lstStyle/>
          <a:p>
            <a:pPr marL="342900" indent="-342900">
              <a:buFont typeface="Arial" panose="020B0604020202020204" pitchFamily="34" charset="0"/>
              <a:buChar char="•"/>
            </a:pPr>
            <a:r>
              <a:rPr lang="en-US" dirty="0"/>
              <a:t>Invite MISO Gas Electric Coordinator to speak to PLWG</a:t>
            </a:r>
          </a:p>
          <a:p>
            <a:pPr marL="342900" indent="-342900">
              <a:buFont typeface="Arial" panose="020B0604020202020204" pitchFamily="34" charset="0"/>
              <a:buChar char="•"/>
            </a:pPr>
            <a:r>
              <a:rPr lang="en-US" dirty="0"/>
              <a:t>Invite Dr. Sinnott Murphy to present the work that he is doing with NREL regarding temperature-dependent models for generator failures and recoveries. </a:t>
            </a:r>
          </a:p>
          <a:p>
            <a:pPr marL="702891" lvl="2" indent="-342900"/>
            <a:r>
              <a:rPr lang="en-US" dirty="0"/>
              <a:t>He wrote a paper that shows that all generator types perform worse in very cold and very hot weather than recognized under current modeling practice. </a:t>
            </a:r>
          </a:p>
          <a:p>
            <a:endParaRPr lang="en-US" dirty="0"/>
          </a:p>
        </p:txBody>
      </p:sp>
      <p:sp>
        <p:nvSpPr>
          <p:cNvPr id="4" name="Slide Number Placeholder 3">
            <a:extLst>
              <a:ext uri="{FF2B5EF4-FFF2-40B4-BE49-F238E27FC236}">
                <a16:creationId xmlns:a16="http://schemas.microsoft.com/office/drawing/2014/main" id="{815F45F5-BB6A-4615-912E-E3705779FB6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71450-83C6-4DC6-AA92-869612FCF02A}" type="slidenum">
              <a:rPr lang="en-US" smtClean="0"/>
              <a:pPr/>
              <a:t>27</a:t>
            </a:fld>
            <a:endParaRPr lang="en-US"/>
          </a:p>
        </p:txBody>
      </p:sp>
    </p:spTree>
    <p:extLst>
      <p:ext uri="{BB962C8B-B14F-4D97-AF65-F5344CB8AC3E}">
        <p14:creationId xmlns:p14="http://schemas.microsoft.com/office/powerpoint/2010/main" val="274595047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65152EB-5A91-4FA8-8F9D-2CFF3F5A8267}"/>
              </a:ext>
            </a:extLst>
          </p:cNvPr>
          <p:cNvSpPr>
            <a:spLocks noGrp="1"/>
          </p:cNvSpPr>
          <p:nvPr>
            <p:ph type="ftr" sz="quarter" idx="4294967295"/>
          </p:nvPr>
        </p:nvSpPr>
        <p:spPr>
          <a:xfrm>
            <a:off x="2597150" y="6319838"/>
            <a:ext cx="9594850" cy="227012"/>
          </a:xfrm>
        </p:spPr>
        <p:txBody>
          <a:bodyPr/>
          <a:lstStyle/>
          <a:p>
            <a:pPr>
              <a:tabLst>
                <a:tab pos="1318651" algn="l"/>
              </a:tabLst>
            </a:pPr>
            <a:r>
              <a:rPr lang="fr-FR"/>
              <a:t>| US Offshore Wind - 24 June 2019</a:t>
            </a:r>
            <a:endParaRPr lang="fr-FR" dirty="0"/>
          </a:p>
        </p:txBody>
      </p:sp>
    </p:spTree>
    <p:extLst>
      <p:ext uri="{BB962C8B-B14F-4D97-AF65-F5344CB8AC3E}">
        <p14:creationId xmlns:p14="http://schemas.microsoft.com/office/powerpoint/2010/main" val="8640450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A99B-5549-4AFD-A17F-761BFB4732A3}"/>
              </a:ext>
            </a:extLst>
          </p:cNvPr>
          <p:cNvSpPr>
            <a:spLocks noGrp="1"/>
          </p:cNvSpPr>
          <p:nvPr>
            <p:ph type="title"/>
          </p:nvPr>
        </p:nvSpPr>
        <p:spPr/>
        <p:txBody>
          <a:bodyPr>
            <a:normAutofit/>
          </a:bodyPr>
          <a:lstStyle/>
          <a:p>
            <a:r>
              <a:rPr lang="en-US" sz="3600" dirty="0"/>
              <a:t>Items from the “Roadmap”</a:t>
            </a:r>
          </a:p>
        </p:txBody>
      </p:sp>
      <p:sp>
        <p:nvSpPr>
          <p:cNvPr id="3" name="Content Placeholder 2">
            <a:extLst>
              <a:ext uri="{FF2B5EF4-FFF2-40B4-BE49-F238E27FC236}">
                <a16:creationId xmlns:a16="http://schemas.microsoft.com/office/drawing/2014/main" id="{0AC91F26-9CB2-4348-8A00-B6D2296E271F}"/>
              </a:ext>
            </a:extLst>
          </p:cNvPr>
          <p:cNvSpPr>
            <a:spLocks noGrp="1"/>
          </p:cNvSpPr>
          <p:nvPr>
            <p:ph idx="1"/>
          </p:nvPr>
        </p:nvSpPr>
        <p:spPr>
          <a:xfrm>
            <a:off x="430374" y="1411818"/>
            <a:ext cx="11331253" cy="4074582"/>
          </a:xfrm>
        </p:spPr>
        <p:txBody>
          <a:bodyPr>
            <a:normAutofit fontScale="25000" lnSpcReduction="20000"/>
          </a:bodyPr>
          <a:lstStyle/>
          <a:p>
            <a:pPr lvl="0"/>
            <a:r>
              <a:rPr lang="en-US" sz="6400" dirty="0"/>
              <a:t>#9 – Improve the assessment and communication of extreme low-probability, high-impact weather scenarios, including temperatures, durations, precipitation, humidity, and wind. Propose updated methodologies for the Seasonal Assessment of Resource Adequacy (SARA) for the ERCOT Region and other resource adequacy studies. This will improve public awareness about the potential high impacts of low-probability severe situations.</a:t>
            </a:r>
          </a:p>
          <a:p>
            <a:pPr lvl="0"/>
            <a:r>
              <a:rPr lang="en-US" sz="6400" dirty="0"/>
              <a:t>#16 – Improve and expand toolsets to manage short-supply situations. This includes facilitating additional voluntary load reductions and procuring additional ancillary or reliability services from resources with unique capabilities to operate during extreme weather conditions.</a:t>
            </a:r>
          </a:p>
          <a:p>
            <a:pPr lvl="0"/>
            <a:r>
              <a:rPr lang="en-US" sz="6400" dirty="0"/>
              <a:t>#18 – Initiate a process, both at ERCOT and the PUC, to address the Lower Rio Grande Valley transmission limitations, up to and including the construction of new transmission capacity. This will provide increased market access for resources in the Valley, improving reliability for customers during both normal conditions and high-risk winter events.</a:t>
            </a:r>
          </a:p>
          <a:p>
            <a:pPr lvl="0"/>
            <a:r>
              <a:rPr lang="en-US" sz="6400" dirty="0"/>
              <a:t>#53 – Improve system planning, including localized and regional significant growth patterns. This will improve the range of conditions considered in planning studies.</a:t>
            </a:r>
          </a:p>
          <a:p>
            <a:pPr lvl="0"/>
            <a:r>
              <a:rPr lang="en-US" sz="6400" dirty="0"/>
              <a:t>#57 – Consider on-site fuel supply including contracts with remote secured supplies.</a:t>
            </a:r>
          </a:p>
          <a:p>
            <a:endParaRPr lang="en-US" dirty="0"/>
          </a:p>
        </p:txBody>
      </p:sp>
      <p:sp>
        <p:nvSpPr>
          <p:cNvPr id="4" name="Slide Number Placeholder 3">
            <a:extLst>
              <a:ext uri="{FF2B5EF4-FFF2-40B4-BE49-F238E27FC236}">
                <a16:creationId xmlns:a16="http://schemas.microsoft.com/office/drawing/2014/main" id="{32D6053D-7FC8-4F1E-BC7D-3EF23BAED3C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71450-83C6-4DC6-AA92-869612FCF02A}" type="slidenum">
              <a:rPr lang="en-US" smtClean="0"/>
              <a:pPr/>
              <a:t>29</a:t>
            </a:fld>
            <a:endParaRPr lang="en-US"/>
          </a:p>
        </p:txBody>
      </p:sp>
    </p:spTree>
    <p:extLst>
      <p:ext uri="{BB962C8B-B14F-4D97-AF65-F5344CB8AC3E}">
        <p14:creationId xmlns:p14="http://schemas.microsoft.com/office/powerpoint/2010/main" val="41374713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9241B-F7AC-4CAE-8D41-F04B1EEABBA8}"/>
              </a:ext>
            </a:extLst>
          </p:cNvPr>
          <p:cNvSpPr>
            <a:spLocks noGrp="1"/>
          </p:cNvSpPr>
          <p:nvPr>
            <p:ph type="title"/>
          </p:nvPr>
        </p:nvSpPr>
        <p:spPr/>
        <p:txBody>
          <a:bodyPr/>
          <a:lstStyle/>
          <a:p>
            <a:r>
              <a:rPr lang="en-US" dirty="0"/>
              <a:t>Dallas Cold Weather Days in 1989, 2011, and 2021</a:t>
            </a:r>
          </a:p>
        </p:txBody>
      </p:sp>
      <p:pic>
        <p:nvPicPr>
          <p:cNvPr id="5" name="Picture 4">
            <a:extLst>
              <a:ext uri="{FF2B5EF4-FFF2-40B4-BE49-F238E27FC236}">
                <a16:creationId xmlns:a16="http://schemas.microsoft.com/office/drawing/2014/main" id="{4D65F4D1-5097-4340-9A60-49566A5DEC44}"/>
              </a:ext>
            </a:extLst>
          </p:cNvPr>
          <p:cNvPicPr>
            <a:picLocks noChangeAspect="1"/>
          </p:cNvPicPr>
          <p:nvPr/>
        </p:nvPicPr>
        <p:blipFill>
          <a:blip r:embed="rId2"/>
          <a:stretch>
            <a:fillRect/>
          </a:stretch>
        </p:blipFill>
        <p:spPr>
          <a:xfrm>
            <a:off x="2201741" y="931281"/>
            <a:ext cx="7787089" cy="5654040"/>
          </a:xfrm>
          <a:prstGeom prst="rect">
            <a:avLst/>
          </a:prstGeom>
        </p:spPr>
      </p:pic>
    </p:spTree>
    <p:extLst>
      <p:ext uri="{BB962C8B-B14F-4D97-AF65-F5344CB8AC3E}">
        <p14:creationId xmlns:p14="http://schemas.microsoft.com/office/powerpoint/2010/main" val="3579910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EE47-2210-4DCB-BD22-E6295FCD0FBD}"/>
              </a:ext>
            </a:extLst>
          </p:cNvPr>
          <p:cNvSpPr>
            <a:spLocks noGrp="1"/>
          </p:cNvSpPr>
          <p:nvPr>
            <p:ph type="title"/>
          </p:nvPr>
        </p:nvSpPr>
        <p:spPr/>
        <p:txBody>
          <a:bodyPr/>
          <a:lstStyle/>
          <a:p>
            <a:r>
              <a:rPr lang="en-US" dirty="0"/>
              <a:t>Members of PLWG Extreme Cases Subgroup</a:t>
            </a:r>
          </a:p>
        </p:txBody>
      </p:sp>
      <p:sp>
        <p:nvSpPr>
          <p:cNvPr id="3" name="Content Placeholder 2">
            <a:extLst>
              <a:ext uri="{FF2B5EF4-FFF2-40B4-BE49-F238E27FC236}">
                <a16:creationId xmlns:a16="http://schemas.microsoft.com/office/drawing/2014/main" id="{524278DD-5EA5-4B71-AE13-71FE1E7DBE3B}"/>
              </a:ext>
            </a:extLst>
          </p:cNvPr>
          <p:cNvSpPr>
            <a:spLocks noGrp="1"/>
          </p:cNvSpPr>
          <p:nvPr>
            <p:ph idx="1"/>
          </p:nvPr>
        </p:nvSpPr>
        <p:spPr/>
        <p:txBody>
          <a:bodyPr>
            <a:noAutofit/>
          </a:bodyPr>
          <a:lstStyle/>
          <a:p>
            <a:r>
              <a:rPr lang="en-US" sz="1600" dirty="0"/>
              <a:t>John Bernecker (ERCOT)</a:t>
            </a:r>
          </a:p>
          <a:p>
            <a:r>
              <a:rPr lang="en-US" sz="1600" dirty="0"/>
              <a:t>Doug Evans (STEC)</a:t>
            </a:r>
          </a:p>
          <a:p>
            <a:r>
              <a:rPr lang="en-US" sz="1600" dirty="0"/>
              <a:t>Andrew Hamann (LCRA)</a:t>
            </a:r>
          </a:p>
          <a:p>
            <a:r>
              <a:rPr lang="en-US" sz="1600" dirty="0"/>
              <a:t>Kevin Hanson (National Grid)</a:t>
            </a:r>
          </a:p>
          <a:p>
            <a:r>
              <a:rPr lang="en-US" sz="1600" dirty="0"/>
              <a:t>Brian Hithersay (BEPC)</a:t>
            </a:r>
          </a:p>
          <a:p>
            <a:r>
              <a:rPr lang="en-US" sz="1600" dirty="0"/>
              <a:t>Harsh Naik (Oncor)</a:t>
            </a:r>
          </a:p>
          <a:p>
            <a:r>
              <a:rPr lang="en-US" sz="1600" dirty="0"/>
              <a:t>Lori Simpson (Exelon)</a:t>
            </a:r>
          </a:p>
          <a:p>
            <a:r>
              <a:rPr lang="en-US" sz="1600" dirty="0"/>
              <a:t>Mina Turner (AEP)</a:t>
            </a:r>
          </a:p>
          <a:p>
            <a:r>
              <a:rPr lang="en-US" sz="1600" dirty="0"/>
              <a:t>Monica Walker (GM)</a:t>
            </a:r>
          </a:p>
        </p:txBody>
      </p:sp>
    </p:spTree>
    <p:extLst>
      <p:ext uri="{BB962C8B-B14F-4D97-AF65-F5344CB8AC3E}">
        <p14:creationId xmlns:p14="http://schemas.microsoft.com/office/powerpoint/2010/main" val="198242926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F818F3-0488-4633-B69C-D5A758E6C7A1}"/>
              </a:ext>
            </a:extLst>
          </p:cNvPr>
          <p:cNvSpPr>
            <a:spLocks noGrp="1"/>
          </p:cNvSpPr>
          <p:nvPr>
            <p:ph type="ftr" sz="quarter" idx="10"/>
          </p:nvPr>
        </p:nvSpPr>
        <p:spPr/>
        <p:txBody>
          <a:bodyPr/>
          <a:lstStyle/>
          <a:p>
            <a:pPr>
              <a:tabLst>
                <a:tab pos="989013" algn="l"/>
              </a:tabLst>
            </a:pPr>
            <a:r>
              <a:rPr lang="fr-FR" dirty="0"/>
              <a:t>| PLWG July 20, 2021</a:t>
            </a:r>
          </a:p>
        </p:txBody>
      </p:sp>
      <p:sp>
        <p:nvSpPr>
          <p:cNvPr id="3" name="Title 2">
            <a:extLst>
              <a:ext uri="{FF2B5EF4-FFF2-40B4-BE49-F238E27FC236}">
                <a16:creationId xmlns:a16="http://schemas.microsoft.com/office/drawing/2014/main" id="{C3F50E54-2A65-427E-9654-EC9715669404}"/>
              </a:ext>
            </a:extLst>
          </p:cNvPr>
          <p:cNvSpPr>
            <a:spLocks noGrp="1"/>
          </p:cNvSpPr>
          <p:nvPr>
            <p:ph type="title"/>
          </p:nvPr>
        </p:nvSpPr>
        <p:spPr/>
        <p:txBody>
          <a:bodyPr/>
          <a:lstStyle/>
          <a:p>
            <a:r>
              <a:rPr lang="en-US" sz="2400" dirty="0"/>
              <a:t>Description of Initials</a:t>
            </a:r>
          </a:p>
        </p:txBody>
      </p:sp>
      <p:sp>
        <p:nvSpPr>
          <p:cNvPr id="4" name="Rectangle 3">
            <a:extLst>
              <a:ext uri="{FF2B5EF4-FFF2-40B4-BE49-F238E27FC236}">
                <a16:creationId xmlns:a16="http://schemas.microsoft.com/office/drawing/2014/main" id="{72614A4C-E0C3-4663-8329-49198A6AA48F}"/>
              </a:ext>
            </a:extLst>
          </p:cNvPr>
          <p:cNvSpPr/>
          <p:nvPr/>
        </p:nvSpPr>
        <p:spPr>
          <a:xfrm>
            <a:off x="576882" y="1259175"/>
            <a:ext cx="11036808" cy="2908489"/>
          </a:xfrm>
          <a:prstGeom prst="rect">
            <a:avLst/>
          </a:prstGeom>
        </p:spPr>
        <p:txBody>
          <a:bodyPr wrap="square">
            <a:spAutoFit/>
          </a:bodyPr>
          <a:lstStyle/>
          <a:p>
            <a:pPr marL="342900" marR="0" lvl="0" indent="-342900">
              <a:spcBef>
                <a:spcPts val="1200"/>
              </a:spcBef>
              <a:spcAft>
                <a:spcPts val="600"/>
              </a:spcAft>
              <a:buFont typeface="Symbol" panose="05050102010706020507" pitchFamily="18" charset="2"/>
              <a:buChar char=""/>
            </a:pPr>
            <a:r>
              <a:rPr lang="en-GB" b="1" dirty="0">
                <a:ea typeface="Times New Roman" panose="02020603050405020304" pitchFamily="18" charset="0"/>
                <a:cs typeface="Times New Roman" panose="02020603050405020304" pitchFamily="18" charset="0"/>
              </a:rPr>
              <a:t>RARF  - Resource Asset Registration Form</a:t>
            </a:r>
          </a:p>
          <a:p>
            <a:pPr marL="342900" marR="0" lvl="0" indent="-342900">
              <a:spcBef>
                <a:spcPts val="1200"/>
              </a:spcBef>
              <a:spcAft>
                <a:spcPts val="600"/>
              </a:spcAft>
              <a:buFont typeface="Symbol" panose="05050102010706020507" pitchFamily="18" charset="2"/>
              <a:buChar char=""/>
            </a:pPr>
            <a:r>
              <a:rPr lang="en-GB" b="1" dirty="0">
                <a:ea typeface="Times New Roman" panose="02020603050405020304" pitchFamily="18" charset="0"/>
                <a:cs typeface="Times New Roman" panose="02020603050405020304" pitchFamily="18" charset="0"/>
              </a:rPr>
              <a:t>RIOO – Resource Integration &amp; On-going Operations</a:t>
            </a:r>
          </a:p>
          <a:p>
            <a:pPr marL="342900" marR="0" lvl="0" indent="-342900">
              <a:spcBef>
                <a:spcPts val="1200"/>
              </a:spcBef>
              <a:spcAft>
                <a:spcPts val="600"/>
              </a:spcAft>
              <a:buFont typeface="Symbol" panose="05050102010706020507" pitchFamily="18" charset="2"/>
              <a:buChar char=""/>
            </a:pPr>
            <a:r>
              <a:rPr lang="en-GB" b="1" dirty="0">
                <a:ea typeface="Times New Roman" panose="02020603050405020304" pitchFamily="18" charset="0"/>
                <a:cs typeface="Times New Roman" panose="02020603050405020304" pitchFamily="18" charset="0"/>
              </a:rPr>
              <a:t>CDR – Capacity, Demand, and Reserves Report</a:t>
            </a:r>
          </a:p>
          <a:p>
            <a:pPr marL="342900" marR="0" lvl="0" indent="-342900">
              <a:spcBef>
                <a:spcPts val="1200"/>
              </a:spcBef>
              <a:spcAft>
                <a:spcPts val="600"/>
              </a:spcAft>
              <a:buFont typeface="Symbol" panose="05050102010706020507" pitchFamily="18" charset="2"/>
              <a:buChar char=""/>
            </a:pPr>
            <a:r>
              <a:rPr lang="en-GB" b="1" dirty="0">
                <a:ea typeface="Times New Roman" panose="02020603050405020304" pitchFamily="18" charset="0"/>
                <a:cs typeface="Times New Roman" panose="02020603050405020304" pitchFamily="18" charset="0"/>
              </a:rPr>
              <a:t>SARA – Seasonal Assessment of Resource Adequacy</a:t>
            </a:r>
          </a:p>
          <a:p>
            <a:pPr marL="342900" marR="0" lvl="0" indent="-342900">
              <a:spcBef>
                <a:spcPts val="1200"/>
              </a:spcBef>
              <a:spcAft>
                <a:spcPts val="600"/>
              </a:spcAft>
              <a:buFont typeface="Symbol" panose="05050102010706020507" pitchFamily="18" charset="2"/>
              <a:buChar char=""/>
            </a:pPr>
            <a:r>
              <a:rPr lang="en-GB" b="1" dirty="0">
                <a:ea typeface="Times New Roman" panose="02020603050405020304" pitchFamily="18" charset="0"/>
                <a:cs typeface="Times New Roman" panose="02020603050405020304" pitchFamily="18" charset="0"/>
              </a:rPr>
              <a:t>HSL – High Sustained Limit</a:t>
            </a:r>
          </a:p>
          <a:p>
            <a:pPr marL="342900" marR="0" lvl="0" indent="-342900">
              <a:spcBef>
                <a:spcPts val="1200"/>
              </a:spcBef>
              <a:spcAft>
                <a:spcPts val="600"/>
              </a:spcAft>
              <a:buFont typeface="Symbol" panose="05050102010706020507" pitchFamily="18" charset="2"/>
              <a:buChar char=""/>
            </a:pPr>
            <a:r>
              <a:rPr lang="en-GB" b="1" dirty="0">
                <a:ea typeface="Times New Roman" panose="02020603050405020304" pitchFamily="18" charset="0"/>
                <a:cs typeface="Times New Roman" panose="02020603050405020304" pitchFamily="18" charset="0"/>
              </a:rPr>
              <a:t>LSL – Low Sustained Limit</a:t>
            </a:r>
          </a:p>
        </p:txBody>
      </p:sp>
    </p:spTree>
    <p:extLst>
      <p:ext uri="{BB962C8B-B14F-4D97-AF65-F5344CB8AC3E}">
        <p14:creationId xmlns:p14="http://schemas.microsoft.com/office/powerpoint/2010/main" val="247834772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69241B-F7AC-4CAE-8D41-F04B1EEABBA8}"/>
              </a:ext>
            </a:extLst>
          </p:cNvPr>
          <p:cNvSpPr>
            <a:spLocks noGrp="1"/>
          </p:cNvSpPr>
          <p:nvPr>
            <p:ph type="title"/>
          </p:nvPr>
        </p:nvSpPr>
        <p:spPr/>
        <p:txBody>
          <a:bodyPr/>
          <a:lstStyle/>
          <a:p>
            <a:r>
              <a:rPr lang="en-US" dirty="0"/>
              <a:t>How does the temperatures impact it?</a:t>
            </a:r>
          </a:p>
        </p:txBody>
      </p:sp>
      <p:sp>
        <p:nvSpPr>
          <p:cNvPr id="6" name="TextBox 5">
            <a:extLst>
              <a:ext uri="{FF2B5EF4-FFF2-40B4-BE49-F238E27FC236}">
                <a16:creationId xmlns:a16="http://schemas.microsoft.com/office/drawing/2014/main" id="{BF9BEEB4-7D92-437E-B82E-C0FBDCAB1557}"/>
              </a:ext>
            </a:extLst>
          </p:cNvPr>
          <p:cNvSpPr txBox="1"/>
          <p:nvPr/>
        </p:nvSpPr>
        <p:spPr bwMode="auto">
          <a:xfrm>
            <a:off x="430373" y="1454046"/>
            <a:ext cx="1750696" cy="1384995"/>
          </a:xfrm>
          <a:prstGeom prst="rect">
            <a:avLst/>
          </a:prstGeom>
          <a:noFill/>
          <a:ln w="50800">
            <a:solidFill>
              <a:srgbClr val="78A22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rtlCol="0" anchor="t" anchorCtr="0" compatLnSpc="1">
            <a:prstTxWarp prst="textNoShape">
              <a:avLst/>
            </a:prstTxWarp>
            <a:spAutoFit/>
          </a:bodyPr>
          <a:lstStyle/>
          <a:p>
            <a:pPr algn="ctr">
              <a:spcAft>
                <a:spcPts val="600"/>
              </a:spcAft>
              <a:buClr>
                <a:schemeClr val="tx1"/>
              </a:buClr>
            </a:pPr>
            <a:r>
              <a:rPr lang="en-US" sz="1800" b="0" i="1" kern="0" dirty="0">
                <a:solidFill>
                  <a:schemeClr val="tx1"/>
                </a:solidFill>
                <a:latin typeface="+mn-lt"/>
                <a:ea typeface="+mn-ea"/>
              </a:rPr>
              <a:t>ERCOT estimated 76,819 MW for the February 2021 event</a:t>
            </a:r>
          </a:p>
        </p:txBody>
      </p:sp>
      <p:pic>
        <p:nvPicPr>
          <p:cNvPr id="4" name="Picture 3">
            <a:extLst>
              <a:ext uri="{FF2B5EF4-FFF2-40B4-BE49-F238E27FC236}">
                <a16:creationId xmlns:a16="http://schemas.microsoft.com/office/drawing/2014/main" id="{6F61062D-C978-4572-AAED-AE1709DA326F}"/>
              </a:ext>
            </a:extLst>
          </p:cNvPr>
          <p:cNvPicPr>
            <a:picLocks noChangeAspect="1"/>
          </p:cNvPicPr>
          <p:nvPr/>
        </p:nvPicPr>
        <p:blipFill>
          <a:blip r:embed="rId2"/>
          <a:stretch>
            <a:fillRect/>
          </a:stretch>
        </p:blipFill>
        <p:spPr>
          <a:xfrm>
            <a:off x="2387306" y="1029844"/>
            <a:ext cx="9372894" cy="5274293"/>
          </a:xfrm>
          <a:prstGeom prst="rect">
            <a:avLst/>
          </a:prstGeom>
        </p:spPr>
      </p:pic>
    </p:spTree>
    <p:extLst>
      <p:ext uri="{BB962C8B-B14F-4D97-AF65-F5344CB8AC3E}">
        <p14:creationId xmlns:p14="http://schemas.microsoft.com/office/powerpoint/2010/main" val="182095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7057-5899-451F-852A-31CA58B3EFD3}"/>
              </a:ext>
            </a:extLst>
          </p:cNvPr>
          <p:cNvSpPr>
            <a:spLocks noGrp="1"/>
          </p:cNvSpPr>
          <p:nvPr>
            <p:ph type="title"/>
          </p:nvPr>
        </p:nvSpPr>
        <p:spPr/>
        <p:txBody>
          <a:bodyPr>
            <a:normAutofit fontScale="90000"/>
          </a:bodyPr>
          <a:lstStyle/>
          <a:p>
            <a:r>
              <a:rPr lang="en-US" sz="3600" dirty="0"/>
              <a:t>NG, Coal, Wind, and Solar Gen in ERCOT in Feb 2021</a:t>
            </a:r>
          </a:p>
        </p:txBody>
      </p:sp>
      <p:sp>
        <p:nvSpPr>
          <p:cNvPr id="3" name="Slide Number Placeholder 2">
            <a:extLst>
              <a:ext uri="{FF2B5EF4-FFF2-40B4-BE49-F238E27FC236}">
                <a16:creationId xmlns:a16="http://schemas.microsoft.com/office/drawing/2014/main" id="{944956B5-4CB5-44BA-9FC0-8BEEBD08B9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71450-83C6-4DC6-AA92-869612FCF02A}" type="slidenum">
              <a:rPr lang="en-US" smtClean="0"/>
              <a:pPr/>
              <a:t>5</a:t>
            </a:fld>
            <a:endParaRPr lang="en-US"/>
          </a:p>
        </p:txBody>
      </p:sp>
      <p:sp>
        <p:nvSpPr>
          <p:cNvPr id="6" name="TextBox 5">
            <a:extLst>
              <a:ext uri="{FF2B5EF4-FFF2-40B4-BE49-F238E27FC236}">
                <a16:creationId xmlns:a16="http://schemas.microsoft.com/office/drawing/2014/main" id="{883FA018-D889-45EA-9F95-9E0FAB20B11E}"/>
              </a:ext>
            </a:extLst>
          </p:cNvPr>
          <p:cNvSpPr txBox="1"/>
          <p:nvPr/>
        </p:nvSpPr>
        <p:spPr>
          <a:xfrm>
            <a:off x="9982200" y="5801711"/>
            <a:ext cx="1631731" cy="307777"/>
          </a:xfrm>
          <a:prstGeom prst="rect">
            <a:avLst/>
          </a:prstGeom>
          <a:noFill/>
        </p:spPr>
        <p:txBody>
          <a:bodyPr wrap="square" rtlCol="0">
            <a:spAutoFit/>
          </a:bodyPr>
          <a:lstStyle/>
          <a:p>
            <a:r>
              <a:rPr lang="en-US" sz="1400" dirty="0"/>
              <a:t>Source: EIA 930</a:t>
            </a:r>
          </a:p>
        </p:txBody>
      </p:sp>
      <p:pic>
        <p:nvPicPr>
          <p:cNvPr id="4" name="Picture 3">
            <a:extLst>
              <a:ext uri="{FF2B5EF4-FFF2-40B4-BE49-F238E27FC236}">
                <a16:creationId xmlns:a16="http://schemas.microsoft.com/office/drawing/2014/main" id="{7061FE24-3F97-4186-AE46-DBC73D50C339}"/>
              </a:ext>
            </a:extLst>
          </p:cNvPr>
          <p:cNvPicPr>
            <a:picLocks noChangeAspect="1"/>
          </p:cNvPicPr>
          <p:nvPr/>
        </p:nvPicPr>
        <p:blipFill>
          <a:blip r:embed="rId2"/>
          <a:stretch>
            <a:fillRect/>
          </a:stretch>
        </p:blipFill>
        <p:spPr>
          <a:xfrm>
            <a:off x="2532955" y="1387366"/>
            <a:ext cx="7126090" cy="5171677"/>
          </a:xfrm>
          <a:prstGeom prst="rect">
            <a:avLst/>
          </a:prstGeom>
        </p:spPr>
      </p:pic>
    </p:spTree>
    <p:extLst>
      <p:ext uri="{BB962C8B-B14F-4D97-AF65-F5344CB8AC3E}">
        <p14:creationId xmlns:p14="http://schemas.microsoft.com/office/powerpoint/2010/main" val="18098599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7057-5899-451F-852A-31CA58B3EFD3}"/>
              </a:ext>
            </a:extLst>
          </p:cNvPr>
          <p:cNvSpPr>
            <a:spLocks noGrp="1"/>
          </p:cNvSpPr>
          <p:nvPr>
            <p:ph type="title"/>
          </p:nvPr>
        </p:nvSpPr>
        <p:spPr/>
        <p:txBody>
          <a:bodyPr>
            <a:normAutofit/>
          </a:bodyPr>
          <a:lstStyle/>
          <a:p>
            <a:r>
              <a:rPr lang="en-US" sz="3600" dirty="0"/>
              <a:t>NG, Coal, Wind, and Solar Gen in SPP in Feb 2021</a:t>
            </a:r>
          </a:p>
        </p:txBody>
      </p:sp>
      <p:sp>
        <p:nvSpPr>
          <p:cNvPr id="3" name="Slide Number Placeholder 2">
            <a:extLst>
              <a:ext uri="{FF2B5EF4-FFF2-40B4-BE49-F238E27FC236}">
                <a16:creationId xmlns:a16="http://schemas.microsoft.com/office/drawing/2014/main" id="{944956B5-4CB5-44BA-9FC0-8BEEBD08B9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71450-83C6-4DC6-AA92-869612FCF02A}" type="slidenum">
              <a:rPr lang="en-US" smtClean="0"/>
              <a:pPr/>
              <a:t>6</a:t>
            </a:fld>
            <a:endParaRPr lang="en-US"/>
          </a:p>
        </p:txBody>
      </p:sp>
      <p:sp>
        <p:nvSpPr>
          <p:cNvPr id="6" name="TextBox 5">
            <a:extLst>
              <a:ext uri="{FF2B5EF4-FFF2-40B4-BE49-F238E27FC236}">
                <a16:creationId xmlns:a16="http://schemas.microsoft.com/office/drawing/2014/main" id="{883FA018-D889-45EA-9F95-9E0FAB20B11E}"/>
              </a:ext>
            </a:extLst>
          </p:cNvPr>
          <p:cNvSpPr txBox="1"/>
          <p:nvPr/>
        </p:nvSpPr>
        <p:spPr>
          <a:xfrm>
            <a:off x="9982200" y="5801711"/>
            <a:ext cx="1631731" cy="307777"/>
          </a:xfrm>
          <a:prstGeom prst="rect">
            <a:avLst/>
          </a:prstGeom>
          <a:noFill/>
        </p:spPr>
        <p:txBody>
          <a:bodyPr wrap="square" rtlCol="0">
            <a:spAutoFit/>
          </a:bodyPr>
          <a:lstStyle/>
          <a:p>
            <a:r>
              <a:rPr lang="en-US" sz="1400" dirty="0"/>
              <a:t>Source: EIA 930</a:t>
            </a:r>
          </a:p>
        </p:txBody>
      </p:sp>
      <p:pic>
        <p:nvPicPr>
          <p:cNvPr id="7" name="Picture 6">
            <a:extLst>
              <a:ext uri="{FF2B5EF4-FFF2-40B4-BE49-F238E27FC236}">
                <a16:creationId xmlns:a16="http://schemas.microsoft.com/office/drawing/2014/main" id="{6E05B477-47AE-47AC-8A07-A9A4A67CE9BF}"/>
              </a:ext>
            </a:extLst>
          </p:cNvPr>
          <p:cNvPicPr>
            <a:picLocks noChangeAspect="1"/>
          </p:cNvPicPr>
          <p:nvPr/>
        </p:nvPicPr>
        <p:blipFill>
          <a:blip r:embed="rId2"/>
          <a:stretch>
            <a:fillRect/>
          </a:stretch>
        </p:blipFill>
        <p:spPr>
          <a:xfrm>
            <a:off x="2459863" y="1297040"/>
            <a:ext cx="7272273" cy="5277768"/>
          </a:xfrm>
          <a:prstGeom prst="rect">
            <a:avLst/>
          </a:prstGeom>
        </p:spPr>
      </p:pic>
    </p:spTree>
    <p:extLst>
      <p:ext uri="{BB962C8B-B14F-4D97-AF65-F5344CB8AC3E}">
        <p14:creationId xmlns:p14="http://schemas.microsoft.com/office/powerpoint/2010/main" val="2806768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7057-5899-451F-852A-31CA58B3EFD3}"/>
              </a:ext>
            </a:extLst>
          </p:cNvPr>
          <p:cNvSpPr>
            <a:spLocks noGrp="1"/>
          </p:cNvSpPr>
          <p:nvPr>
            <p:ph type="title"/>
          </p:nvPr>
        </p:nvSpPr>
        <p:spPr/>
        <p:txBody>
          <a:bodyPr>
            <a:normAutofit/>
          </a:bodyPr>
          <a:lstStyle/>
          <a:p>
            <a:r>
              <a:rPr lang="en-US" sz="3600" dirty="0"/>
              <a:t>NG, Coal, Wind, and Solar Gen in MISO in Feb 2021</a:t>
            </a:r>
          </a:p>
        </p:txBody>
      </p:sp>
      <p:sp>
        <p:nvSpPr>
          <p:cNvPr id="3" name="Slide Number Placeholder 2">
            <a:extLst>
              <a:ext uri="{FF2B5EF4-FFF2-40B4-BE49-F238E27FC236}">
                <a16:creationId xmlns:a16="http://schemas.microsoft.com/office/drawing/2014/main" id="{944956B5-4CB5-44BA-9FC0-8BEEBD08B9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71450-83C6-4DC6-AA92-869612FCF02A}" type="slidenum">
              <a:rPr lang="en-US" smtClean="0"/>
              <a:pPr/>
              <a:t>7</a:t>
            </a:fld>
            <a:endParaRPr lang="en-US"/>
          </a:p>
        </p:txBody>
      </p:sp>
      <p:sp>
        <p:nvSpPr>
          <p:cNvPr id="6" name="TextBox 5">
            <a:extLst>
              <a:ext uri="{FF2B5EF4-FFF2-40B4-BE49-F238E27FC236}">
                <a16:creationId xmlns:a16="http://schemas.microsoft.com/office/drawing/2014/main" id="{883FA018-D889-45EA-9F95-9E0FAB20B11E}"/>
              </a:ext>
            </a:extLst>
          </p:cNvPr>
          <p:cNvSpPr txBox="1"/>
          <p:nvPr/>
        </p:nvSpPr>
        <p:spPr>
          <a:xfrm>
            <a:off x="9982200" y="5801711"/>
            <a:ext cx="1631731" cy="307777"/>
          </a:xfrm>
          <a:prstGeom prst="rect">
            <a:avLst/>
          </a:prstGeom>
          <a:noFill/>
        </p:spPr>
        <p:txBody>
          <a:bodyPr wrap="square" rtlCol="0">
            <a:spAutoFit/>
          </a:bodyPr>
          <a:lstStyle/>
          <a:p>
            <a:r>
              <a:rPr lang="en-US" sz="1400" dirty="0"/>
              <a:t>Source: EIA 930</a:t>
            </a:r>
          </a:p>
        </p:txBody>
      </p:sp>
      <p:pic>
        <p:nvPicPr>
          <p:cNvPr id="5" name="Picture 4">
            <a:extLst>
              <a:ext uri="{FF2B5EF4-FFF2-40B4-BE49-F238E27FC236}">
                <a16:creationId xmlns:a16="http://schemas.microsoft.com/office/drawing/2014/main" id="{53E9677D-BBFD-43C3-B059-8B6FDC14A7D6}"/>
              </a:ext>
            </a:extLst>
          </p:cNvPr>
          <p:cNvPicPr>
            <a:picLocks noChangeAspect="1"/>
          </p:cNvPicPr>
          <p:nvPr/>
        </p:nvPicPr>
        <p:blipFill>
          <a:blip r:embed="rId2"/>
          <a:stretch>
            <a:fillRect/>
          </a:stretch>
        </p:blipFill>
        <p:spPr>
          <a:xfrm>
            <a:off x="2556994" y="1456494"/>
            <a:ext cx="7078011" cy="5134050"/>
          </a:xfrm>
          <a:prstGeom prst="rect">
            <a:avLst/>
          </a:prstGeom>
        </p:spPr>
      </p:pic>
    </p:spTree>
    <p:extLst>
      <p:ext uri="{BB962C8B-B14F-4D97-AF65-F5344CB8AC3E}">
        <p14:creationId xmlns:p14="http://schemas.microsoft.com/office/powerpoint/2010/main" val="30706330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7057-5899-451F-852A-31CA58B3EFD3}"/>
              </a:ext>
            </a:extLst>
          </p:cNvPr>
          <p:cNvSpPr>
            <a:spLocks noGrp="1"/>
          </p:cNvSpPr>
          <p:nvPr>
            <p:ph type="title"/>
          </p:nvPr>
        </p:nvSpPr>
        <p:spPr/>
        <p:txBody>
          <a:bodyPr>
            <a:normAutofit/>
          </a:bodyPr>
          <a:lstStyle/>
          <a:p>
            <a:r>
              <a:rPr lang="en-US" sz="3600" dirty="0"/>
              <a:t>Daily NG Gen in ERCOT, SPP and MISO in Feb 2021</a:t>
            </a:r>
          </a:p>
        </p:txBody>
      </p:sp>
      <p:sp>
        <p:nvSpPr>
          <p:cNvPr id="3" name="Slide Number Placeholder 2">
            <a:extLst>
              <a:ext uri="{FF2B5EF4-FFF2-40B4-BE49-F238E27FC236}">
                <a16:creationId xmlns:a16="http://schemas.microsoft.com/office/drawing/2014/main" id="{944956B5-4CB5-44BA-9FC0-8BEEBD08B9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71450-83C6-4DC6-AA92-869612FCF02A}" type="slidenum">
              <a:rPr lang="en-US" smtClean="0"/>
              <a:pPr/>
              <a:t>8</a:t>
            </a:fld>
            <a:endParaRPr lang="en-US"/>
          </a:p>
        </p:txBody>
      </p:sp>
      <p:pic>
        <p:nvPicPr>
          <p:cNvPr id="5" name="Picture 4">
            <a:extLst>
              <a:ext uri="{FF2B5EF4-FFF2-40B4-BE49-F238E27FC236}">
                <a16:creationId xmlns:a16="http://schemas.microsoft.com/office/drawing/2014/main" id="{FEFE4376-AFB3-4EB4-893C-3638B8F545BE}"/>
              </a:ext>
            </a:extLst>
          </p:cNvPr>
          <p:cNvPicPr>
            <a:picLocks noChangeAspect="1"/>
          </p:cNvPicPr>
          <p:nvPr/>
        </p:nvPicPr>
        <p:blipFill>
          <a:blip r:embed="rId2"/>
          <a:stretch>
            <a:fillRect/>
          </a:stretch>
        </p:blipFill>
        <p:spPr>
          <a:xfrm>
            <a:off x="2511231" y="1335704"/>
            <a:ext cx="7169537" cy="5203208"/>
          </a:xfrm>
          <a:prstGeom prst="rect">
            <a:avLst/>
          </a:prstGeom>
        </p:spPr>
      </p:pic>
      <p:sp>
        <p:nvSpPr>
          <p:cNvPr id="6" name="TextBox 5">
            <a:extLst>
              <a:ext uri="{FF2B5EF4-FFF2-40B4-BE49-F238E27FC236}">
                <a16:creationId xmlns:a16="http://schemas.microsoft.com/office/drawing/2014/main" id="{883FA018-D889-45EA-9F95-9E0FAB20B11E}"/>
              </a:ext>
            </a:extLst>
          </p:cNvPr>
          <p:cNvSpPr txBox="1"/>
          <p:nvPr/>
        </p:nvSpPr>
        <p:spPr>
          <a:xfrm>
            <a:off x="9982200" y="5801711"/>
            <a:ext cx="1631731" cy="307777"/>
          </a:xfrm>
          <a:prstGeom prst="rect">
            <a:avLst/>
          </a:prstGeom>
          <a:noFill/>
        </p:spPr>
        <p:txBody>
          <a:bodyPr wrap="square" rtlCol="0">
            <a:spAutoFit/>
          </a:bodyPr>
          <a:lstStyle/>
          <a:p>
            <a:r>
              <a:rPr lang="en-US" sz="1400" dirty="0"/>
              <a:t>Source: EIA 930</a:t>
            </a:r>
          </a:p>
        </p:txBody>
      </p:sp>
    </p:spTree>
    <p:extLst>
      <p:ext uri="{BB962C8B-B14F-4D97-AF65-F5344CB8AC3E}">
        <p14:creationId xmlns:p14="http://schemas.microsoft.com/office/powerpoint/2010/main" val="29704838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CFD4-6CF6-4195-94C1-0F5D0AE711C4}"/>
              </a:ext>
            </a:extLst>
          </p:cNvPr>
          <p:cNvSpPr>
            <a:spLocks noGrp="1"/>
          </p:cNvSpPr>
          <p:nvPr>
            <p:ph type="title"/>
          </p:nvPr>
        </p:nvSpPr>
        <p:spPr/>
        <p:txBody>
          <a:bodyPr/>
          <a:lstStyle/>
          <a:p>
            <a:r>
              <a:rPr lang="en-US" dirty="0"/>
              <a:t>Why do we need to do something? Weather is getting more volatile.</a:t>
            </a:r>
          </a:p>
        </p:txBody>
      </p:sp>
      <p:sp>
        <p:nvSpPr>
          <p:cNvPr id="4" name="Content Placeholder 3">
            <a:extLst>
              <a:ext uri="{FF2B5EF4-FFF2-40B4-BE49-F238E27FC236}">
                <a16:creationId xmlns:a16="http://schemas.microsoft.com/office/drawing/2014/main" id="{AB903BA2-AEC2-47B8-AA53-0CF4C7E9BA71}"/>
              </a:ext>
            </a:extLst>
          </p:cNvPr>
          <p:cNvSpPr>
            <a:spLocks noGrp="1"/>
          </p:cNvSpPr>
          <p:nvPr>
            <p:ph idx="1"/>
          </p:nvPr>
        </p:nvSpPr>
        <p:spPr>
          <a:xfrm>
            <a:off x="193728" y="1411818"/>
            <a:ext cx="2549471" cy="4216539"/>
          </a:xfrm>
        </p:spPr>
        <p:txBody>
          <a:bodyPr/>
          <a:lstStyle/>
          <a:p>
            <a:r>
              <a:rPr lang="en-US" sz="1800" dirty="0"/>
              <a:t>In ERCOT, we have had:</a:t>
            </a:r>
          </a:p>
          <a:p>
            <a:pPr marL="457200" indent="-457200">
              <a:buAutoNum type="arabicParenR"/>
            </a:pPr>
            <a:r>
              <a:rPr lang="en-US" sz="1800" dirty="0"/>
              <a:t>2011 (summer was 1 in 100 event),</a:t>
            </a:r>
          </a:p>
          <a:p>
            <a:pPr marL="457200" indent="-457200">
              <a:buAutoNum type="arabicParenR"/>
            </a:pPr>
            <a:r>
              <a:rPr lang="en-US" sz="1800" dirty="0"/>
              <a:t>Three separate 500 year storms in the past 5 years (e.g. Harvey),</a:t>
            </a:r>
          </a:p>
          <a:p>
            <a:pPr marL="457200" indent="-457200">
              <a:buAutoNum type="arabicParenR"/>
            </a:pPr>
            <a:r>
              <a:rPr lang="en-US" sz="1800" dirty="0"/>
              <a:t>Uri which is somewhere between a 30 year (1989 to 2021) or a 100 year storm</a:t>
            </a:r>
          </a:p>
        </p:txBody>
      </p:sp>
      <p:sp>
        <p:nvSpPr>
          <p:cNvPr id="3" name="Footer Placeholder 2">
            <a:extLst>
              <a:ext uri="{FF2B5EF4-FFF2-40B4-BE49-F238E27FC236}">
                <a16:creationId xmlns:a16="http://schemas.microsoft.com/office/drawing/2014/main" id="{868B5EF2-1AB5-4584-82A9-BB9707F3D6A6}"/>
              </a:ext>
            </a:extLst>
          </p:cNvPr>
          <p:cNvSpPr>
            <a:spLocks noGrp="1"/>
          </p:cNvSpPr>
          <p:nvPr>
            <p:ph type="ftr" sz="quarter" idx="10"/>
          </p:nvPr>
        </p:nvSpPr>
        <p:spPr/>
        <p:txBody>
          <a:bodyPr/>
          <a:lstStyle/>
          <a:p>
            <a:pPr>
              <a:tabLst>
                <a:tab pos="1318651" algn="l"/>
              </a:tabLst>
            </a:pPr>
            <a:endParaRPr lang="fr-FR" dirty="0"/>
          </a:p>
        </p:txBody>
      </p:sp>
      <p:pic>
        <p:nvPicPr>
          <p:cNvPr id="6" name="Picture 5">
            <a:extLst>
              <a:ext uri="{FF2B5EF4-FFF2-40B4-BE49-F238E27FC236}">
                <a16:creationId xmlns:a16="http://schemas.microsoft.com/office/drawing/2014/main" id="{BD485927-A177-4BF2-8B1C-A185EE0C6DE2}"/>
              </a:ext>
            </a:extLst>
          </p:cNvPr>
          <p:cNvPicPr>
            <a:picLocks noChangeAspect="1"/>
          </p:cNvPicPr>
          <p:nvPr/>
        </p:nvPicPr>
        <p:blipFill>
          <a:blip r:embed="rId2"/>
          <a:stretch>
            <a:fillRect/>
          </a:stretch>
        </p:blipFill>
        <p:spPr>
          <a:xfrm>
            <a:off x="2847562" y="1305502"/>
            <a:ext cx="8562560" cy="4812896"/>
          </a:xfrm>
          <a:prstGeom prst="rect">
            <a:avLst/>
          </a:prstGeom>
        </p:spPr>
      </p:pic>
    </p:spTree>
    <p:extLst>
      <p:ext uri="{BB962C8B-B14F-4D97-AF65-F5344CB8AC3E}">
        <p14:creationId xmlns:p14="http://schemas.microsoft.com/office/powerpoint/2010/main" val="19732704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6ImiNBu_67wj26AiD_b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VsFaiqDTT6svidrKYeK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uCquhikHP3.xVhqP1Kk5_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70xF9eqlzQ1LRvijNsZc8w"/>
</p:tagLst>
</file>

<file path=ppt/theme/theme1.xml><?xml version="1.0" encoding="utf-8"?>
<a:theme xmlns:a="http://schemas.openxmlformats.org/drawingml/2006/main" name="US NG_2018 PPT__EnergyLines Template 16x9">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US NG_2018 PPT_Energy Lines Template 16x9 [Read-Only]" id="{4657108C-CAD3-44AC-B13C-CD074A2E51E8}" vid="{35BB5C37-5BE8-43BF-9925-D45D04A5B4D7}"/>
    </a:ext>
  </a:extLst>
</a:theme>
</file>

<file path=ppt/theme/theme2.xml><?xml version="1.0" encoding="utf-8"?>
<a:theme xmlns:a="http://schemas.openxmlformats.org/drawingml/2006/main" name="9_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ational Grid_Template 16x9.potx" id="{53D06FB9-EFAE-4603-A05B-77A7D7698A24}" vid="{4E085DDE-8E1E-47DF-B6EC-00DCC59980DE}"/>
    </a:ext>
  </a:extLst>
</a:theme>
</file>

<file path=ppt/theme/theme3.xml><?xml version="1.0" encoding="utf-8"?>
<a:theme xmlns:a="http://schemas.openxmlformats.org/drawingml/2006/main" name="NG_PPT_16x9_Generic_template-blue">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96D7EB"/>
      </a:hlink>
      <a:folHlink>
        <a:srgbClr val="96D7EB"/>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NG PowerPoint Template 4x3 2018" id="{CF4301EE-653F-40A0-9CC8-367CE7C89D59}" vid="{D546EC4C-4F19-45E5-8664-8862EDE261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869357793C9A4E87642B5286C0B123" ma:contentTypeVersion="13" ma:contentTypeDescription="Create a new document." ma:contentTypeScope="" ma:versionID="e8eb37dc4e1875b4bf75f16e593bf62c">
  <xsd:schema xmlns:xsd="http://www.w3.org/2001/XMLSchema" xmlns:xs="http://www.w3.org/2001/XMLSchema" xmlns:p="http://schemas.microsoft.com/office/2006/metadata/properties" xmlns:ns3="0b055304-a416-47d7-886f-48e64f8aca3d" xmlns:ns4="2727f632-0a1c-4f76-af18-104c18ac79e0" targetNamespace="http://schemas.microsoft.com/office/2006/metadata/properties" ma:root="true" ma:fieldsID="bfd1aec947a965091232a56cad9d3f26" ns3:_="" ns4:_="">
    <xsd:import namespace="0b055304-a416-47d7-886f-48e64f8aca3d"/>
    <xsd:import namespace="2727f632-0a1c-4f76-af18-104c18ac79e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055304-a416-47d7-886f-48e64f8ac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27f632-0a1c-4f76-af18-104c18ac79e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0E618D-6082-4E11-B944-FA5B40C067DC}">
  <ds:schemaRefs>
    <ds:schemaRef ds:uri="http://schemas.microsoft.com/sharepoint/v3/contenttype/forms"/>
  </ds:schemaRefs>
</ds:datastoreItem>
</file>

<file path=customXml/itemProps2.xml><?xml version="1.0" encoding="utf-8"?>
<ds:datastoreItem xmlns:ds="http://schemas.openxmlformats.org/officeDocument/2006/customXml" ds:itemID="{BB536FC8-3D9E-4DF5-B4E7-C013335082E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7C5349A-688F-487E-B384-9D0787DF8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055304-a416-47d7-886f-48e64f8aca3d"/>
    <ds:schemaRef ds:uri="2727f632-0a1c-4f76-af18-104c18ac79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2741</TotalTime>
  <Words>1998</Words>
  <Application>Microsoft Office PowerPoint</Application>
  <PresentationFormat>Widescreen</PresentationFormat>
  <Paragraphs>197</Paragraphs>
  <Slides>31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Symbol</vt:lpstr>
      <vt:lpstr>Wingdings</vt:lpstr>
      <vt:lpstr>US NG_2018 PPT__EnergyLines Template 16x9</vt:lpstr>
      <vt:lpstr>9_NG_PPT_16x9_Generic_template-blue</vt:lpstr>
      <vt:lpstr>NG_PPT_16x9_Generic_template-blue</vt:lpstr>
      <vt:lpstr>think-cell Slide</vt:lpstr>
      <vt:lpstr>Lessons learned from Uri and Potential SSWG cases   Joint PLWG and SAWG meeting</vt:lpstr>
      <vt:lpstr>How much load could there have been?</vt:lpstr>
      <vt:lpstr>Dallas Cold Weather Days in 1989, 2011, and 2021</vt:lpstr>
      <vt:lpstr>How does the temperatures impact it?</vt:lpstr>
      <vt:lpstr>NG, Coal, Wind, and Solar Gen in ERCOT in Feb 2021</vt:lpstr>
      <vt:lpstr>NG, Coal, Wind, and Solar Gen in SPP in Feb 2021</vt:lpstr>
      <vt:lpstr>NG, Coal, Wind, and Solar Gen in MISO in Feb 2021</vt:lpstr>
      <vt:lpstr>Daily NG Gen in ERCOT, SPP and MISO in Feb 2021</vt:lpstr>
      <vt:lpstr>Why do we need to do something? Weather is getting more volatile.</vt:lpstr>
      <vt:lpstr>PowerPoint Presentation</vt:lpstr>
      <vt:lpstr>Projects Midwest ISO has done to improve the planning process</vt:lpstr>
      <vt:lpstr>Projects Midwest ISO has done to improve the planning process</vt:lpstr>
      <vt:lpstr>Projects MISO has done to improve the non-planning process</vt:lpstr>
      <vt:lpstr>PowerPoint Presentation</vt:lpstr>
      <vt:lpstr>Potential changes to the ERCOT Process initially made at the April 23, 2021 SAWG meeting</vt:lpstr>
      <vt:lpstr>Example of topics for new SARA and CDR</vt:lpstr>
      <vt:lpstr>PowerPoint Presentation</vt:lpstr>
      <vt:lpstr>Proposed New Cases / Extreme Events</vt:lpstr>
      <vt:lpstr>Extreme Winter Case</vt:lpstr>
      <vt:lpstr>Extreme Heat and Drought Summer Case</vt:lpstr>
      <vt:lpstr>Hurricanes/Tropical Storms/Tornadoes</vt:lpstr>
      <vt:lpstr>PowerPoint Presentation</vt:lpstr>
      <vt:lpstr>Other items discussed the group</vt:lpstr>
      <vt:lpstr>What duration of events should we be planning?</vt:lpstr>
      <vt:lpstr>Identify evidence whether the existing ERCOT market structure is working to handle “extreme” weather scenarios</vt:lpstr>
      <vt:lpstr>Does ERCOT have the tools they need?</vt:lpstr>
      <vt:lpstr>Additional education ideas</vt:lpstr>
      <vt:lpstr>PowerPoint Presentation</vt:lpstr>
      <vt:lpstr>Items from the “Roadmap”</vt:lpstr>
      <vt:lpstr>Members of PLWG Extreme Cases Subgroup</vt:lpstr>
      <vt:lpstr>Description of Initials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plan</dc:title>
  <dc:creator>Maddock, Kerri</dc:creator>
  <cp:lastModifiedBy>Hanson, Kevin</cp:lastModifiedBy>
  <cp:revision>72</cp:revision>
  <dcterms:created xsi:type="dcterms:W3CDTF">2019-06-11T18:01:06Z</dcterms:created>
  <dcterms:modified xsi:type="dcterms:W3CDTF">2021-09-16T07:13:52Z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7" name="ContentTypeId">
    <vt:lpwstr>0x010100D4869357793C9A4E87642B5286C0B123</vt:lpwstr>
  </property>
</Properties>
</file>