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409" r:id="rId8"/>
    <p:sldId id="411" r:id="rId9"/>
    <p:sldId id="412" r:id="rId10"/>
    <p:sldId id="408" r:id="rId11"/>
    <p:sldId id="41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8" autoAdjust="0"/>
  </p:normalViewPr>
  <p:slideViewPr>
    <p:cSldViewPr showGuides="1">
      <p:cViewPr varScale="1">
        <p:scale>
          <a:sx n="80" d="100"/>
          <a:sy n="80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/>
          </a:p>
          <a:p>
            <a:pPr>
              <a:spcBef>
                <a:spcPct val="0"/>
              </a:spcBef>
            </a:pPr>
            <a:r>
              <a:rPr lang="en-US" altLang="en-US" sz="2600" b="1" dirty="0"/>
              <a:t>Thermal Outage Uncertainty Modeling for the Winter 2021-22 Probabilistic SARA Model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/>
          </a:p>
          <a:p>
            <a:pPr>
              <a:spcBef>
                <a:spcPct val="0"/>
              </a:spcBef>
            </a:pPr>
            <a:r>
              <a:rPr lang="en-US" altLang="en-US" sz="2000" b="1" dirty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r>
              <a:rPr lang="en-US" dirty="0"/>
              <a:t>September 17,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/>
              <a:t>Thermal Unplanned Outage Probability Distribution: Exceptional Winter Weather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28" y="1371600"/>
            <a:ext cx="8343900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Worst periods of extreme, prolonged cold impacting the entire ERCOT region occurred in 2021, 1989, 1983, 1930 and 1899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Based on the number of years of Texas weather station records, 143, the annual probability of a comparable event is 3.5% (5 events divided by 143)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Based on the mean time between events, 31 years, the probability of a comparable event in any given year is 3.2% (1 event divided by 31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For the probabilistic model, assume that the probability of a Uri-type event is </a:t>
            </a:r>
            <a:r>
              <a:rPr lang="en-US" sz="2400" u="sng" dirty="0">
                <a:solidFill>
                  <a:schemeClr val="tx2"/>
                </a:solidFill>
              </a:rPr>
              <a:t>3.5% for winter 2021-22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2800" dirty="0"/>
              <a:t>Thermal Unplanned Outage Probability Distribution: Exceptional Winter Weather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44" y="1295400"/>
            <a:ext cx="8534400" cy="5265738"/>
          </a:xfrm>
        </p:spPr>
        <p:txBody>
          <a:bodyPr/>
          <a:lstStyle/>
          <a:p>
            <a:r>
              <a:rPr lang="en-US" sz="2800" dirty="0">
                <a:solidFill>
                  <a:srgbClr val="5B6770"/>
                </a:solidFill>
              </a:rPr>
              <a:t>Based on the current SARA methodology, the unplanned thermal outage amount during a Winter Storm Uri event is assumed to be </a:t>
            </a:r>
            <a:r>
              <a:rPr lang="en-US" sz="2800" u="sng" dirty="0">
                <a:solidFill>
                  <a:srgbClr val="5B6770"/>
                </a:solidFill>
              </a:rPr>
              <a:t>26,902 MW</a:t>
            </a:r>
          </a:p>
          <a:p>
            <a:pPr lvl="1"/>
            <a:r>
              <a:rPr lang="en-US" sz="2200" dirty="0">
                <a:solidFill>
                  <a:srgbClr val="5B6770"/>
                </a:solidFill>
              </a:rPr>
              <a:t>Maximum unplanned outages during the event, excluding PUN units and Switchable Generation Resources assumed to be fully dedicated to SPP, is 25,403 MW based on Outage Scheduler data</a:t>
            </a:r>
          </a:p>
          <a:p>
            <a:pPr lvl="1"/>
            <a:r>
              <a:rPr lang="en-US" sz="2200" dirty="0">
                <a:solidFill>
                  <a:srgbClr val="5B6770"/>
                </a:solidFill>
              </a:rPr>
              <a:t>Incorporates a PUN adjustment of 1,499 MW based on a minimum grid injection amount of 2,050 MW during the event (3,549 MW is the estimated PUN capacity contribution for winter peak load hours)</a:t>
            </a:r>
          </a:p>
          <a:p>
            <a:pPr lvl="1"/>
            <a:r>
              <a:rPr lang="en-US" sz="2200" dirty="0">
                <a:solidFill>
                  <a:srgbClr val="5B6770"/>
                </a:solidFill>
              </a:rPr>
              <a:t>Reflects the change in handling Unavoidable Extensions – All UEs are treated as unplanned outages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2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2800" dirty="0"/>
              <a:t>Thermal Unplanned Outage Probability Distribution: Exceptional Winter Weather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00158"/>
            <a:ext cx="8305800" cy="2011216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Assume minimum of 21,522 MW, or 20% below 26,902 MW</a:t>
            </a:r>
          </a:p>
          <a:p>
            <a:r>
              <a:rPr lang="en-US" sz="2200" dirty="0">
                <a:solidFill>
                  <a:srgbClr val="5B6770"/>
                </a:solidFill>
              </a:rPr>
              <a:t>Maximum is 28,247 MW, or 5% higher than 26,902 MW</a:t>
            </a:r>
          </a:p>
          <a:p>
            <a:r>
              <a:rPr lang="en-US" sz="2200" dirty="0">
                <a:solidFill>
                  <a:srgbClr val="5B6770"/>
                </a:solidFill>
              </a:rPr>
              <a:t>Assume uniform probability of 2.5% for 21,522 to 26,902 MW range, and 1% for 26,902 to 28,247 MW range – 3.5% total</a:t>
            </a:r>
          </a:p>
          <a:p>
            <a:r>
              <a:rPr lang="en-US" sz="2200" dirty="0">
                <a:solidFill>
                  <a:srgbClr val="5B6770"/>
                </a:solidFill>
              </a:rPr>
              <a:t>Resulting probability distribution for the model:</a:t>
            </a:r>
          </a:p>
          <a:p>
            <a:endParaRPr lang="en-US" sz="19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1B6F9C5-54B6-4A36-842F-9FF30F9DAE1E}"/>
              </a:ext>
            </a:extLst>
          </p:cNvPr>
          <p:cNvGrpSpPr/>
          <p:nvPr/>
        </p:nvGrpSpPr>
        <p:grpSpPr>
          <a:xfrm>
            <a:off x="1524000" y="3211375"/>
            <a:ext cx="6477000" cy="3037026"/>
            <a:chOff x="961292" y="1676399"/>
            <a:chExt cx="7221415" cy="32004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9F1E3E3-FDF4-461B-9B89-19D20F466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1292" y="1676399"/>
              <a:ext cx="7221415" cy="32004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42D3582-7104-4FE5-BA6A-584618794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0" y="2438400"/>
              <a:ext cx="3647621" cy="1104881"/>
            </a:xfrm>
            <a:prstGeom prst="rect">
              <a:avLst/>
            </a:prstGeom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0A0A183-1A0D-4DDD-9EC0-46C238B36951}"/>
                </a:ext>
              </a:extLst>
            </p:cNvPr>
            <p:cNvCxnSpPr/>
            <p:nvPr/>
          </p:nvCxnSpPr>
          <p:spPr>
            <a:xfrm flipH="1">
              <a:off x="1981200" y="2895600"/>
              <a:ext cx="9144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F635B730-F4CD-46A7-AD80-B18F51B6C08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072363" y="3588030"/>
              <a:ext cx="1180297" cy="238581"/>
            </a:xfrm>
            <a:prstGeom prst="bentConnector3">
              <a:avLst>
                <a:gd name="adj1" fmla="val 5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53271D88-E16D-4D89-BB32-006C9CE9BBE3}"/>
                </a:ext>
              </a:extLst>
            </p:cNvPr>
            <p:cNvCxnSpPr>
              <a:cxnSpLocks/>
            </p:cNvCxnSpPr>
            <p:nvPr/>
          </p:nvCxnSpPr>
          <p:spPr>
            <a:xfrm>
              <a:off x="6543221" y="3428197"/>
              <a:ext cx="910389" cy="877083"/>
            </a:xfrm>
            <a:prstGeom prst="bentConnector3">
              <a:avLst>
                <a:gd name="adj1" fmla="val 10022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25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2800" dirty="0"/>
              <a:t>Thermal Unplanned Outage Probability Distribution: Historical Outlier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64062"/>
            <a:ext cx="8534400" cy="1390642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Fit a distribution to unplanned outages from 2010 through February 2021, excluding the period 2/13/2021 – 2/24/2021</a:t>
            </a:r>
          </a:p>
          <a:p>
            <a:pPr lvl="1"/>
            <a:r>
              <a:rPr lang="en-US" sz="1900" dirty="0">
                <a:solidFill>
                  <a:srgbClr val="5B6770"/>
                </a:solidFill>
              </a:rPr>
              <a:t>This February date range had unplanned outages above the maximum value for the historical period, 15,340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4AFDB8E-7A4F-48B9-9BD0-EC39F11E41D1}"/>
              </a:ext>
            </a:extLst>
          </p:cNvPr>
          <p:cNvGrpSpPr/>
          <p:nvPr/>
        </p:nvGrpSpPr>
        <p:grpSpPr>
          <a:xfrm>
            <a:off x="1181100" y="2626896"/>
            <a:ext cx="6781800" cy="3600450"/>
            <a:chOff x="1181100" y="2590800"/>
            <a:chExt cx="6781800" cy="3600450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44574F41-A1D3-46DB-A941-003EB314AC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1100" y="2590800"/>
              <a:ext cx="6781800" cy="360045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6C4AB86-5AAA-4FAA-83BB-81B09803123F}"/>
                </a:ext>
              </a:extLst>
            </p:cNvPr>
            <p:cNvSpPr txBox="1"/>
            <p:nvPr/>
          </p:nvSpPr>
          <p:spPr>
            <a:xfrm>
              <a:off x="5943600" y="4495800"/>
              <a:ext cx="1524000" cy="83099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Distribution truncated at 15,340 MW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9B999B5-014E-41D3-ACD9-B1454276B9C9}"/>
                </a:ext>
              </a:extLst>
            </p:cNvPr>
            <p:cNvCxnSpPr/>
            <p:nvPr/>
          </p:nvCxnSpPr>
          <p:spPr>
            <a:xfrm>
              <a:off x="6705600" y="5326797"/>
              <a:ext cx="381000" cy="4644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01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sz="2800" dirty="0"/>
              <a:t>Total Thermal Outage* Forecast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21" y="5168830"/>
            <a:ext cx="8534400" cy="1089850"/>
          </a:xfrm>
        </p:spPr>
        <p:txBody>
          <a:bodyPr/>
          <a:lstStyle/>
          <a:p>
            <a:r>
              <a:rPr lang="en-US" sz="2200" dirty="0">
                <a:solidFill>
                  <a:srgbClr val="5B6770"/>
                </a:solidFill>
              </a:rPr>
              <a:t>10,000 trial simulation</a:t>
            </a:r>
          </a:p>
          <a:p>
            <a:r>
              <a:rPr lang="en-US" sz="2200" dirty="0">
                <a:solidFill>
                  <a:srgbClr val="5B6770"/>
                </a:solidFill>
              </a:rPr>
              <a:t>Maximum value is 29,754 MW: 28,242 MW unplanned plus 1,512 MW planned outages</a:t>
            </a:r>
            <a:endParaRPr lang="en-US" sz="1800" dirty="0">
              <a:solidFill>
                <a:srgbClr val="5B677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E8C206-53B5-4419-829B-D547EA3F6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36" y="830008"/>
            <a:ext cx="8411160" cy="39641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5B8040-1C30-4796-9608-530D982AD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219200"/>
            <a:ext cx="1752600" cy="266965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AA17994-9F84-42C7-B31A-0B787044E9C6}"/>
              </a:ext>
            </a:extLst>
          </p:cNvPr>
          <p:cNvSpPr txBox="1"/>
          <p:nvPr/>
        </p:nvSpPr>
        <p:spPr>
          <a:xfrm>
            <a:off x="647700" y="4739010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Includes planned outage forecast of 1,512 MW based on winter SARA methodology</a:t>
            </a:r>
          </a:p>
        </p:txBody>
      </p:sp>
    </p:spTree>
    <p:extLst>
      <p:ext uri="{BB962C8B-B14F-4D97-AF65-F5344CB8AC3E}">
        <p14:creationId xmlns:p14="http://schemas.microsoft.com/office/powerpoint/2010/main" val="37537742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61047</TotalTime>
  <Words>415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Thermal Unplanned Outage Probability Distribution: Exceptional Winter Weather Event</vt:lpstr>
      <vt:lpstr>Thermal Unplanned Outage Probability Distribution: Exceptional Winter Weather Event</vt:lpstr>
      <vt:lpstr>Thermal Unplanned Outage Probability Distribution: Exceptional Winter Weather Event</vt:lpstr>
      <vt:lpstr>Thermal Unplanned Outage Probability Distribution: Historical Outlier Range</vt:lpstr>
      <vt:lpstr>Total Thermal Outage* Forecast Example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716</cp:revision>
  <cp:lastPrinted>2016-11-14T19:26:45Z</cp:lastPrinted>
  <dcterms:created xsi:type="dcterms:W3CDTF">2016-01-21T15:20:31Z</dcterms:created>
  <dcterms:modified xsi:type="dcterms:W3CDTF">2021-09-16T18:58:13Z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