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407" r:id="rId8"/>
    <p:sldId id="408" r:id="rId9"/>
    <p:sldId id="313" r:id="rId10"/>
    <p:sldId id="315" r:id="rId11"/>
    <p:sldId id="314" r:id="rId12"/>
    <p:sldId id="316" r:id="rId13"/>
    <p:sldId id="31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8" autoAdjust="0"/>
  </p:normalViewPr>
  <p:slideViewPr>
    <p:cSldViewPr showGuides="1">
      <p:cViewPr varScale="1">
        <p:scale>
          <a:sx n="80" d="100"/>
          <a:sy n="80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Initial Analysis of the Relationship between Thermal Outages and Winter Temperatures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pPr>
              <a:spcBef>
                <a:spcPct val="0"/>
              </a:spcBef>
            </a:pPr>
            <a:r>
              <a:rPr lang="en-US" altLang="en-US" sz="20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r>
              <a:rPr lang="en-US" dirty="0"/>
              <a:t>September 17,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Analysis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D68CFA-19D3-4EB5-8279-D346C430F818}"/>
              </a:ext>
            </a:extLst>
          </p:cNvPr>
          <p:cNvSpPr txBox="1">
            <a:spLocks/>
          </p:cNvSpPr>
          <p:nvPr/>
        </p:nvSpPr>
        <p:spPr>
          <a:xfrm>
            <a:off x="304800" y="853890"/>
            <a:ext cx="8534400" cy="14321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For this initial analysis, focused on:</a:t>
            </a:r>
          </a:p>
          <a:p>
            <a:pPr lvl="1"/>
            <a:r>
              <a:rPr lang="en-US" sz="1900" dirty="0">
                <a:solidFill>
                  <a:srgbClr val="5B6770"/>
                </a:solidFill>
              </a:rPr>
              <a:t>Gas-fired combined-cycle and wind outages</a:t>
            </a:r>
          </a:p>
          <a:p>
            <a:pPr lvl="1"/>
            <a:r>
              <a:rPr lang="en-US" sz="1900" dirty="0">
                <a:solidFill>
                  <a:srgbClr val="5B6770"/>
                </a:solidFill>
              </a:rPr>
              <a:t>Two Weather Zones for gas CCs (North Central and South Central) and one for wind (West)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81CB57-E860-4616-BB11-256539E2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0"/>
            <a:ext cx="5181600" cy="394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9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Analysis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D68CFA-19D3-4EB5-8279-D346C430F818}"/>
              </a:ext>
            </a:extLst>
          </p:cNvPr>
          <p:cNvSpPr txBox="1">
            <a:spLocks/>
          </p:cNvSpPr>
          <p:nvPr/>
        </p:nvSpPr>
        <p:spPr>
          <a:xfrm>
            <a:off x="304800" y="853890"/>
            <a:ext cx="8534400" cy="25751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Using Outage Scheduler data, assembled time series consisting of average hourly outages and associated average Weather Zone temperatures for all winter seasons back to 2010-11</a:t>
            </a:r>
          </a:p>
          <a:p>
            <a:pPr lvl="1"/>
            <a:r>
              <a:rPr lang="en-US" sz="1900" dirty="0">
                <a:solidFill>
                  <a:srgbClr val="5B6770"/>
                </a:solidFill>
              </a:rPr>
              <a:t>Temperatures come from weather station readings used for ERCOT load forecast model development</a:t>
            </a:r>
          </a:p>
        </p:txBody>
      </p:sp>
    </p:spTree>
    <p:extLst>
      <p:ext uri="{BB962C8B-B14F-4D97-AF65-F5344CB8AC3E}">
        <p14:creationId xmlns:p14="http://schemas.microsoft.com/office/powerpoint/2010/main" val="178928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9FFFD-7E68-4844-9DA7-790DEE62D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884336"/>
          </a:xfrm>
        </p:spPr>
        <p:txBody>
          <a:bodyPr/>
          <a:lstStyle/>
          <a:p>
            <a:r>
              <a:rPr lang="en-US" sz="2200" dirty="0"/>
              <a:t>Unplanned Outage MW vs Temperature for Combined-Cycle Units, North Central Weather Zone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4054A-20D4-4151-8B8C-1DEE21B95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108CE8-A31E-4DE3-A291-54A38681A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013370"/>
            <a:ext cx="3631758" cy="421870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EC2B24-7D3A-4AAC-AE2B-5DF38E49030E}"/>
              </a:ext>
            </a:extLst>
          </p:cNvPr>
          <p:cNvSpPr txBox="1">
            <a:spLocks/>
          </p:cNvSpPr>
          <p:nvPr/>
        </p:nvSpPr>
        <p:spPr>
          <a:xfrm>
            <a:off x="304800" y="1128018"/>
            <a:ext cx="8534400" cy="7409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Table below based on grouping observations into five-degree temperature bins</a:t>
            </a:r>
            <a:endParaRPr lang="en-US" sz="19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6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182A-91C2-47A2-AE79-BEF4061B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200" dirty="0"/>
              <a:t>Unplanned Outage MW versus Temperature for Combined-Cycle Units North Central Weather Zone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A1967-9A11-4C9E-A8CA-6E86C1E99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CCF793-DBA0-4D64-A880-BAAA6495E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05" y="1828800"/>
            <a:ext cx="8676409" cy="41148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EE019C-EAB1-4AD3-8549-3D6E1044DF36}"/>
              </a:ext>
            </a:extLst>
          </p:cNvPr>
          <p:cNvSpPr txBox="1">
            <a:spLocks/>
          </p:cNvSpPr>
          <p:nvPr/>
        </p:nvSpPr>
        <p:spPr>
          <a:xfrm>
            <a:off x="304800" y="1272402"/>
            <a:ext cx="8534400" cy="4520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Chart below is based on hourly values</a:t>
            </a:r>
            <a:endParaRPr lang="en-US" sz="19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6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269B-D722-44A8-9082-8294741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0968"/>
          </a:xfrm>
        </p:spPr>
        <p:txBody>
          <a:bodyPr/>
          <a:lstStyle/>
          <a:p>
            <a:r>
              <a:rPr lang="en-US" sz="2200" dirty="0"/>
              <a:t>Unplanned Outage MW vs Temperature for Combined-Cycle Units, South Central Weather Zone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8D70B-2E55-4246-BD6D-D42517C2E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EB302A-E97A-4CFA-8D22-03C250ECD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38400"/>
            <a:ext cx="3866984" cy="364525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7FD204-2D13-4613-8D66-F208750C3A32}"/>
              </a:ext>
            </a:extLst>
          </p:cNvPr>
          <p:cNvSpPr txBox="1">
            <a:spLocks/>
          </p:cNvSpPr>
          <p:nvPr/>
        </p:nvSpPr>
        <p:spPr>
          <a:xfrm>
            <a:off x="304800" y="1458316"/>
            <a:ext cx="8534400" cy="7409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Table below based on grouping observations into five-degree temperature bins</a:t>
            </a:r>
            <a:endParaRPr lang="en-US" sz="19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0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269B-D722-44A8-9082-8294741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44454"/>
          </a:xfrm>
        </p:spPr>
        <p:txBody>
          <a:bodyPr/>
          <a:lstStyle/>
          <a:p>
            <a:r>
              <a:rPr lang="en-US" sz="2200" dirty="0"/>
              <a:t>Unplanned Outage MW vs Temperature for Combined-Cycle Units, South Central Weather Zone</a:t>
            </a:r>
            <a:br>
              <a:rPr lang="en-US" sz="2200" dirty="0">
                <a:solidFill>
                  <a:srgbClr val="FF0000"/>
                </a:solidFill>
              </a:rPr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8D70B-2E55-4246-BD6D-D42517C2E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F18141-40FF-4D69-8CAD-C76528279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90" y="1819361"/>
            <a:ext cx="8631420" cy="409346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0099F4A-2141-4D6F-B5F5-AA0AFD939FD1}"/>
              </a:ext>
            </a:extLst>
          </p:cNvPr>
          <p:cNvSpPr txBox="1">
            <a:spLocks/>
          </p:cNvSpPr>
          <p:nvPr/>
        </p:nvSpPr>
        <p:spPr>
          <a:xfrm>
            <a:off x="304800" y="1272402"/>
            <a:ext cx="8534400" cy="4520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Chart below is based on hourly values</a:t>
            </a:r>
            <a:endParaRPr lang="en-US" sz="19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8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269B-D722-44A8-9082-8294741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200" dirty="0"/>
              <a:t>Unplanned Outage MW versus Temperature for Wind Resources, West Weather Zone</a:t>
            </a:r>
            <a:br>
              <a:rPr lang="en-US" sz="2200" dirty="0">
                <a:solidFill>
                  <a:srgbClr val="FF0000"/>
                </a:solidFill>
              </a:rPr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8D70B-2E55-4246-BD6D-D42517C2E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1D956E-2B73-4093-A212-10F6A9643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19" y="1850262"/>
            <a:ext cx="8597681" cy="407746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CB35DC-B4BB-4B3F-AE4B-B9046C986AFF}"/>
              </a:ext>
            </a:extLst>
          </p:cNvPr>
          <p:cNvSpPr txBox="1">
            <a:spLocks/>
          </p:cNvSpPr>
          <p:nvPr/>
        </p:nvSpPr>
        <p:spPr>
          <a:xfrm>
            <a:off x="304800" y="1272402"/>
            <a:ext cx="8534400" cy="4520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solidFill>
                  <a:srgbClr val="5B6770"/>
                </a:solidFill>
              </a:rPr>
              <a:t>Chart below is based on hourly values</a:t>
            </a:r>
            <a:endParaRPr lang="en-US" sz="19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468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61253</TotalTime>
  <Words>221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Analysis Approach</vt:lpstr>
      <vt:lpstr>Analysis Approach</vt:lpstr>
      <vt:lpstr>Unplanned Outage MW vs Temperature for Combined-Cycle Units, North Central Weather Zone </vt:lpstr>
      <vt:lpstr>Unplanned Outage MW versus Temperature for Combined-Cycle Units North Central Weather Zone</vt:lpstr>
      <vt:lpstr>Unplanned Outage MW vs Temperature for Combined-Cycle Units, South Central Weather Zone </vt:lpstr>
      <vt:lpstr>Unplanned Outage MW vs Temperature for Combined-Cycle Units, South Central Weather Zone  </vt:lpstr>
      <vt:lpstr>Unplanned Outage MW versus Temperature for Wind Resources, West Weather Zone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725</cp:revision>
  <cp:lastPrinted>2016-11-14T19:26:45Z</cp:lastPrinted>
  <dcterms:created xsi:type="dcterms:W3CDTF">2016-01-21T15:20:31Z</dcterms:created>
  <dcterms:modified xsi:type="dcterms:W3CDTF">2021-09-16T19:49:14Z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