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0"/>
  </p:notesMasterIdLst>
  <p:handoutMasterIdLst>
    <p:handoutMasterId r:id="rId11"/>
  </p:handoutMasterIdLst>
  <p:sldIdLst>
    <p:sldId id="260" r:id="rId4"/>
    <p:sldId id="257" r:id="rId5"/>
    <p:sldId id="271" r:id="rId6"/>
    <p:sldId id="266" r:id="rId7"/>
    <p:sldId id="272" r:id="rId8"/>
    <p:sldId id="26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5" d="100"/>
          <a:sy n="85" d="100"/>
        </p:scale>
        <p:origin x="1554"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9/15/2021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9/15/2021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809409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862438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768337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308324"/>
          </a:xfrm>
          <a:prstGeom prst="rect">
            <a:avLst/>
          </a:prstGeom>
          <a:noFill/>
        </p:spPr>
        <p:txBody>
          <a:bodyPr wrap="square" rtlCol="0">
            <a:spAutoFit/>
          </a:bodyPr>
          <a:lstStyle/>
          <a:p>
            <a:r>
              <a:rPr lang="en-US" b="1" dirty="0"/>
              <a:t>SCR816 Description and Possible Implementation Plan</a:t>
            </a:r>
          </a:p>
          <a:p>
            <a:endParaRPr lang="en-US" dirty="0"/>
          </a:p>
          <a:p>
            <a:r>
              <a:rPr lang="en-US" dirty="0"/>
              <a:t>Donald House</a:t>
            </a:r>
          </a:p>
          <a:p>
            <a:r>
              <a:rPr lang="en-US" dirty="0"/>
              <a:t>Supervisor, CRR</a:t>
            </a:r>
          </a:p>
          <a:p>
            <a:endParaRPr lang="en-US" dirty="0"/>
          </a:p>
          <a:p>
            <a:r>
              <a:rPr lang="en-US" dirty="0"/>
              <a:t>CMWG</a:t>
            </a:r>
          </a:p>
          <a:p>
            <a:r>
              <a:rPr lang="en-US" dirty="0"/>
              <a:t>September 20, 2021</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a:t>
            </a:r>
            <a:r>
              <a:rPr lang="en-US" dirty="0"/>
              <a:t>– credit overlap</a:t>
            </a:r>
            <a:r>
              <a:rPr lang="en-US" b="1" dirty="0">
                <a:solidFill>
                  <a:schemeClr val="accent1"/>
                </a:solidFill>
              </a:rPr>
              <a:t> </a:t>
            </a:r>
          </a:p>
        </p:txBody>
      </p:sp>
      <p:sp>
        <p:nvSpPr>
          <p:cNvPr id="3" name="Content Placeholder 2"/>
          <p:cNvSpPr>
            <a:spLocks noGrp="1"/>
          </p:cNvSpPr>
          <p:nvPr>
            <p:ph idx="1"/>
          </p:nvPr>
        </p:nvSpPr>
        <p:spPr>
          <a:xfrm>
            <a:off x="307095" y="1143000"/>
            <a:ext cx="8534400" cy="4953000"/>
          </a:xfrm>
        </p:spPr>
        <p:txBody>
          <a:bodyPr/>
          <a:lstStyle/>
          <a:p>
            <a:r>
              <a:rPr lang="en-US" sz="2400" dirty="0"/>
              <a:t>SCR816 (CRR Auction Bid Credit Enhancement) was submitted by DC Energy Texas to remove the 1-day credit lock overlap that currently exists for most months of the year</a:t>
            </a:r>
          </a:p>
          <a:p>
            <a:pPr lvl="1"/>
            <a:r>
              <a:rPr lang="en-US" sz="2000" dirty="0"/>
              <a:t>Monthly auction locked credit is usually released 1 day after the long-term auction credit is locked</a:t>
            </a:r>
          </a:p>
          <a:p>
            <a:pPr lvl="2"/>
            <a:r>
              <a:rPr lang="en-US" sz="1800" dirty="0"/>
              <a:t>Exceptions may occur when activity dates are impacted by holidays</a:t>
            </a:r>
          </a:p>
          <a:p>
            <a:pPr lvl="2"/>
            <a:r>
              <a:rPr lang="en-US" sz="1800" dirty="0"/>
              <a:t>This overlap has been in place since we began having 3-years of long-term auctions in 2018 due to timing requirements for completing 2 auctions in each calendar month</a:t>
            </a:r>
          </a:p>
          <a:p>
            <a:pPr lvl="2"/>
            <a:endParaRPr lang="en-US" sz="1800" dirty="0"/>
          </a:p>
          <a:p>
            <a:pPr lvl="2"/>
            <a:endParaRPr lang="en-US" sz="1800" dirty="0"/>
          </a:p>
          <a:p>
            <a:pPr lvl="2"/>
            <a:endParaRPr lang="en-US" sz="1400" dirty="0"/>
          </a:p>
          <a:p>
            <a:pPr lvl="2"/>
            <a:endParaRPr lang="en-US" sz="1800" dirty="0"/>
          </a:p>
          <a:p>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b="1">
                <a:solidFill>
                  <a:schemeClr val="accent1"/>
                </a:solidFill>
              </a:rPr>
              <a:t>CRR activity calendar – credit overlap </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8" name="TextBox 7">
            <a:extLst>
              <a:ext uri="{FF2B5EF4-FFF2-40B4-BE49-F238E27FC236}">
                <a16:creationId xmlns:a16="http://schemas.microsoft.com/office/drawing/2014/main" id="{8F36E8C5-671B-46AB-89C0-248B9E9A5BBD}"/>
              </a:ext>
            </a:extLst>
          </p:cNvPr>
          <p:cNvSpPr txBox="1"/>
          <p:nvPr/>
        </p:nvSpPr>
        <p:spPr>
          <a:xfrm>
            <a:off x="283368" y="762000"/>
            <a:ext cx="8596313" cy="2062103"/>
          </a:xfrm>
          <a:prstGeom prst="rect">
            <a:avLst/>
          </a:prstGeom>
          <a:noFill/>
        </p:spPr>
        <p:txBody>
          <a:bodyPr wrap="square">
            <a:spAutoFit/>
          </a:bodyPr>
          <a:lstStyle/>
          <a:p>
            <a:pPr>
              <a:lnSpc>
                <a:spcPct val="150000"/>
              </a:lnSpc>
            </a:pPr>
            <a:r>
              <a:rPr lang="en-US" sz="2000" dirty="0"/>
              <a:t>Example from currently approved activity calendar:</a:t>
            </a:r>
            <a:endParaRPr lang="en-US" sz="1800" dirty="0"/>
          </a:p>
          <a:p>
            <a:pPr marL="285750" indent="-285750">
              <a:buFont typeface="Arial" panose="020B0604020202020204" pitchFamily="34" charset="0"/>
              <a:buChar char="•"/>
            </a:pPr>
            <a:r>
              <a:rPr lang="en-US" sz="1800" dirty="0"/>
              <a:t>Credit release occurs the morning after the auction results are posted</a:t>
            </a:r>
          </a:p>
          <a:p>
            <a:pPr marL="742950" lvl="1" indent="-285750">
              <a:buFont typeface="Arial" panose="020B0604020202020204" pitchFamily="34" charset="0"/>
              <a:buChar char="•"/>
            </a:pPr>
            <a:r>
              <a:rPr lang="en-US" sz="1600" dirty="0"/>
              <a:t>After 5:00 pm on 9/16/2021, a Counter-Party can have credit locked for both the 2021.OCT.Monthly.Auction and the 2024.1st6.AnnualAuction.Seq6 auction</a:t>
            </a:r>
          </a:p>
          <a:p>
            <a:pPr marL="742950" lvl="1" indent="-285750">
              <a:buFont typeface="Arial" panose="020B0604020202020204" pitchFamily="34" charset="0"/>
              <a:buChar char="•"/>
            </a:pPr>
            <a:r>
              <a:rPr lang="en-US" sz="1600" dirty="0"/>
              <a:t>The released credit from the monthly auction will be available to the Counter-Party on the morning of 9/17/2021, which could be used for Day-Ahead Market (DAM) submittals for Operating Day 9/18/2021 </a:t>
            </a:r>
          </a:p>
        </p:txBody>
      </p:sp>
      <p:pic>
        <p:nvPicPr>
          <p:cNvPr id="12" name="Content Placeholder 11">
            <a:extLst>
              <a:ext uri="{FF2B5EF4-FFF2-40B4-BE49-F238E27FC236}">
                <a16:creationId xmlns:a16="http://schemas.microsoft.com/office/drawing/2014/main" id="{802D3863-77A3-4021-9F62-12CE6C16946F}"/>
              </a:ext>
            </a:extLst>
          </p:cNvPr>
          <p:cNvPicPr>
            <a:picLocks noGrp="1" noChangeAspect="1"/>
          </p:cNvPicPr>
          <p:nvPr>
            <p:ph idx="1"/>
          </p:nvPr>
        </p:nvPicPr>
        <p:blipFill>
          <a:blip r:embed="rId3"/>
          <a:stretch>
            <a:fillRect/>
          </a:stretch>
        </p:blipFill>
        <p:spPr>
          <a:xfrm>
            <a:off x="323850" y="2971800"/>
            <a:ext cx="8515350" cy="3047999"/>
          </a:xfrm>
        </p:spPr>
      </p:pic>
    </p:spTree>
    <p:extLst>
      <p:ext uri="{BB962C8B-B14F-4D97-AF65-F5344CB8AC3E}">
        <p14:creationId xmlns:p14="http://schemas.microsoft.com/office/powerpoint/2010/main" val="1735313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b="1" dirty="0">
                <a:solidFill>
                  <a:schemeClr val="accent1"/>
                </a:solidFill>
              </a:rPr>
              <a:t>CRR activity calendar – proposed change</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8" name="TextBox 7">
            <a:extLst>
              <a:ext uri="{FF2B5EF4-FFF2-40B4-BE49-F238E27FC236}">
                <a16:creationId xmlns:a16="http://schemas.microsoft.com/office/drawing/2014/main" id="{8F36E8C5-671B-46AB-89C0-248B9E9A5BBD}"/>
              </a:ext>
            </a:extLst>
          </p:cNvPr>
          <p:cNvSpPr txBox="1"/>
          <p:nvPr/>
        </p:nvSpPr>
        <p:spPr>
          <a:xfrm>
            <a:off x="304800" y="762000"/>
            <a:ext cx="8596313" cy="2062103"/>
          </a:xfrm>
          <a:prstGeom prst="rect">
            <a:avLst/>
          </a:prstGeom>
          <a:noFill/>
        </p:spPr>
        <p:txBody>
          <a:bodyPr wrap="square">
            <a:spAutoFit/>
          </a:bodyPr>
          <a:lstStyle/>
          <a:p>
            <a:pPr>
              <a:lnSpc>
                <a:spcPct val="150000"/>
              </a:lnSpc>
            </a:pPr>
            <a:r>
              <a:rPr lang="en-US" sz="2000" dirty="0"/>
              <a:t>Example from draft activity calendar:</a:t>
            </a:r>
          </a:p>
          <a:p>
            <a:pPr marL="285750" indent="-285750">
              <a:buFont typeface="Arial" panose="020B0604020202020204" pitchFamily="34" charset="0"/>
              <a:buChar char="•"/>
            </a:pPr>
            <a:r>
              <a:rPr lang="en-US" sz="1800" dirty="0"/>
              <a:t>Credit release would occur the same morning that auction results are posted</a:t>
            </a:r>
          </a:p>
          <a:p>
            <a:pPr marL="742950" lvl="1" indent="-285750">
              <a:buFont typeface="Arial" panose="020B0604020202020204" pitchFamily="34" charset="0"/>
              <a:buChar char="•"/>
            </a:pPr>
            <a:r>
              <a:rPr lang="en-US" sz="1600" dirty="0"/>
              <a:t>On 9/16/2021, the credit locked for the 2021.OCT.Monthly.Auction would be released before the 2024.1st6.AnnualAuction.Seq6 auction credit is locked at 5:00 pm</a:t>
            </a:r>
          </a:p>
          <a:p>
            <a:pPr marL="742950" lvl="1" indent="-285750">
              <a:buFont typeface="Arial" panose="020B0604020202020204" pitchFamily="34" charset="0"/>
              <a:buChar char="•"/>
            </a:pPr>
            <a:r>
              <a:rPr lang="en-US" sz="1600" dirty="0"/>
              <a:t>The released credit from the monthly auction will be available to the Counter-Party on the morning of 9/16/2021, which could be used for Day-Ahead Market (DAM) submittals for Operating Day 9/17/2021 (one day earlier and no overlap)</a:t>
            </a:r>
          </a:p>
        </p:txBody>
      </p:sp>
      <p:pic>
        <p:nvPicPr>
          <p:cNvPr id="16" name="Picture 15">
            <a:extLst>
              <a:ext uri="{FF2B5EF4-FFF2-40B4-BE49-F238E27FC236}">
                <a16:creationId xmlns:a16="http://schemas.microsoft.com/office/drawing/2014/main" id="{650309B2-7D3C-4A01-933E-9460BDADD9D1}"/>
              </a:ext>
            </a:extLst>
          </p:cNvPr>
          <p:cNvPicPr>
            <a:picLocks noChangeAspect="1"/>
          </p:cNvPicPr>
          <p:nvPr/>
        </p:nvPicPr>
        <p:blipFill>
          <a:blip r:embed="rId3"/>
          <a:stretch>
            <a:fillRect/>
          </a:stretch>
        </p:blipFill>
        <p:spPr>
          <a:xfrm>
            <a:off x="381000" y="2966370"/>
            <a:ext cx="8458200" cy="3129630"/>
          </a:xfrm>
          <a:prstGeom prst="rect">
            <a:avLst/>
          </a:prstGeom>
        </p:spPr>
      </p:pic>
    </p:spTree>
    <p:extLst>
      <p:ext uri="{BB962C8B-B14F-4D97-AF65-F5344CB8AC3E}">
        <p14:creationId xmlns:p14="http://schemas.microsoft.com/office/powerpoint/2010/main" val="443049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a:t>
            </a:r>
            <a:r>
              <a:rPr lang="en-US" dirty="0"/>
              <a:t>– implementation</a:t>
            </a:r>
            <a:r>
              <a:rPr lang="en-US" b="1" dirty="0">
                <a:solidFill>
                  <a:schemeClr val="accent1"/>
                </a:solidFill>
              </a:rPr>
              <a:t> </a:t>
            </a:r>
          </a:p>
        </p:txBody>
      </p:sp>
      <p:sp>
        <p:nvSpPr>
          <p:cNvPr id="3" name="Content Placeholder 2"/>
          <p:cNvSpPr>
            <a:spLocks noGrp="1"/>
          </p:cNvSpPr>
          <p:nvPr>
            <p:ph idx="1"/>
          </p:nvPr>
        </p:nvSpPr>
        <p:spPr>
          <a:xfrm>
            <a:off x="307095" y="1143000"/>
            <a:ext cx="8534400" cy="4953000"/>
          </a:xfrm>
        </p:spPr>
        <p:txBody>
          <a:bodyPr/>
          <a:lstStyle/>
          <a:p>
            <a:r>
              <a:rPr lang="en-US" sz="2400" dirty="0"/>
              <a:t>Changing the credit release date does not require a code change to the CRR application</a:t>
            </a:r>
          </a:p>
          <a:p>
            <a:r>
              <a:rPr lang="en-US" sz="2400" dirty="0"/>
              <a:t>This can be done by changing procedures for posting auction results and by adjusting system parameters to realign the timing of data being sent to the Credit Monitoring and Management (CMM) system </a:t>
            </a:r>
          </a:p>
          <a:p>
            <a:pPr lvl="1"/>
            <a:r>
              <a:rPr lang="en-US" sz="2000" dirty="0"/>
              <a:t>ERCOT will need to test at least a couple of auctions to make sure that the timing of our procedures is correct</a:t>
            </a:r>
          </a:p>
          <a:p>
            <a:pPr lvl="1"/>
            <a:r>
              <a:rPr lang="en-US" sz="2000" dirty="0"/>
              <a:t>We will need the Wholesale Market Subcommittee (WMS) to approve a new CRR Activity Calendar to move the credit release date to the same column as the auction results posting </a:t>
            </a:r>
          </a:p>
          <a:p>
            <a:pPr lvl="2"/>
            <a:endParaRPr lang="en-US" sz="1800" dirty="0"/>
          </a:p>
          <a:p>
            <a:pPr lvl="2"/>
            <a:endParaRPr lang="en-US" sz="1800" dirty="0"/>
          </a:p>
          <a:p>
            <a:pPr lvl="2"/>
            <a:endParaRPr lang="en-US" sz="1400" dirty="0"/>
          </a:p>
          <a:p>
            <a:pPr lvl="2"/>
            <a:endParaRPr lang="en-US" sz="1800" dirty="0"/>
          </a:p>
          <a:p>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978989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a:t>
            </a:r>
            <a:r>
              <a:rPr lang="en-US" dirty="0"/>
              <a:t>next steps</a:t>
            </a:r>
            <a:endParaRPr lang="en-US" b="1" dirty="0">
              <a:solidFill>
                <a:schemeClr val="accent1"/>
              </a:solidFill>
            </a:endParaRPr>
          </a:p>
        </p:txBody>
      </p:sp>
      <p:sp>
        <p:nvSpPr>
          <p:cNvPr id="3" name="Content Placeholder 2"/>
          <p:cNvSpPr>
            <a:spLocks noGrp="1"/>
          </p:cNvSpPr>
          <p:nvPr>
            <p:ph idx="1"/>
          </p:nvPr>
        </p:nvSpPr>
        <p:spPr>
          <a:xfrm>
            <a:off x="304800" y="1066800"/>
            <a:ext cx="8534400" cy="4319832"/>
          </a:xfrm>
        </p:spPr>
        <p:txBody>
          <a:bodyPr/>
          <a:lstStyle/>
          <a:p>
            <a:r>
              <a:rPr lang="en-US" sz="2400" dirty="0"/>
              <a:t>If CMWG agrees to the concept today, a draft calendar can go to WMS for approval on October 6</a:t>
            </a:r>
          </a:p>
          <a:p>
            <a:r>
              <a:rPr lang="en-US" sz="2400" dirty="0"/>
              <a:t>Prior to WMS, ERCOT will determine how soon this change can be implemented</a:t>
            </a:r>
          </a:p>
          <a:p>
            <a:pPr lvl="1"/>
            <a:r>
              <a:rPr lang="en-US" sz="2000" dirty="0"/>
              <a:t>Will target the 2021.NOV.Monthly.Auction</a:t>
            </a:r>
          </a:p>
          <a:p>
            <a:pPr lvl="2"/>
            <a:r>
              <a:rPr lang="en-US" sz="1800" dirty="0"/>
              <a:t>Post results and release credit on 10/21/2021</a:t>
            </a:r>
          </a:p>
          <a:p>
            <a:pPr lvl="2"/>
            <a:r>
              <a:rPr lang="en-US" sz="1800" dirty="0"/>
              <a:t>This will depend on being able to complete testing quickly enough to meet this short timeline</a:t>
            </a:r>
          </a:p>
          <a:p>
            <a:pPr lvl="1"/>
            <a:r>
              <a:rPr lang="en-US" sz="2000" dirty="0"/>
              <a:t>ERCOT will report implementation expectations at WMS before the approval vote</a:t>
            </a:r>
          </a:p>
          <a:p>
            <a:pPr lvl="2"/>
            <a:endParaRPr lang="en-US" sz="1600" dirty="0"/>
          </a:p>
          <a:p>
            <a:pPr lvl="1"/>
            <a:endParaRPr lang="en-US" sz="2000" dirty="0"/>
          </a:p>
          <a:p>
            <a:endParaRPr lang="en-US" sz="2400" dirty="0"/>
          </a:p>
          <a:p>
            <a:pPr marL="0" indent="0">
              <a:buNone/>
            </a:pPr>
            <a:endParaRPr lang="en-US" sz="2400" dirty="0"/>
          </a:p>
          <a:p>
            <a:endParaRPr lang="en-US" sz="2400" dirty="0"/>
          </a:p>
          <a:p>
            <a:endParaRPr lang="en-US" sz="2400" dirty="0"/>
          </a:p>
          <a:p>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282635897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494</Words>
  <Application>Microsoft Office PowerPoint</Application>
  <PresentationFormat>On-screen Show (4:3)</PresentationFormat>
  <Paragraphs>55</Paragraphs>
  <Slides>6</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6</vt:i4>
      </vt:variant>
    </vt:vector>
  </HeadingPairs>
  <TitlesOfParts>
    <vt:vector size="11" baseType="lpstr">
      <vt:lpstr>Arial</vt:lpstr>
      <vt:lpstr>Calibri</vt:lpstr>
      <vt:lpstr>1_Custom Design</vt:lpstr>
      <vt:lpstr>Office Theme</vt:lpstr>
      <vt:lpstr>Custom Design</vt:lpstr>
      <vt:lpstr>PowerPoint Presentation</vt:lpstr>
      <vt:lpstr>CRR activity calendar – credit overlap </vt:lpstr>
      <vt:lpstr>CRR activity calendar – credit overlap </vt:lpstr>
      <vt:lpstr>CRR activity calendar – proposed change</vt:lpstr>
      <vt:lpstr>CRR activity calendar – implementation </vt:lpstr>
      <vt:lpstr>CRR activity calendar – 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2021-09-15T13:18:40Z</dcterms:modified>
</cp:coreProperties>
</file>