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70" r:id="rId6"/>
    <p:sldId id="269" r:id="rId7"/>
    <p:sldId id="271" r:id="rId8"/>
    <p:sldId id="274" r:id="rId9"/>
    <p:sldId id="259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349A8-EB1A-4878-B597-C3B070DB7DD3}" v="15" dt="2021-09-07T23:53:07.534"/>
    <p1510:client id="{FCB4F5A2-10F1-41CF-B815-F6CB77876977}" v="10" dt="2021-09-08T15:32:29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on, Kevin" userId="e60c6aad-8614-4884-8dc2-e8f78e5022b5" providerId="ADAL" clId="{3D580E7C-2249-4654-8784-F91B513B0FF5}"/>
    <pc:docChg chg="modSld">
      <pc:chgData name="Hanson, Kevin" userId="e60c6aad-8614-4884-8dc2-e8f78e5022b5" providerId="ADAL" clId="{3D580E7C-2249-4654-8784-F91B513B0FF5}" dt="2021-09-08T16:06:51.192" v="8" actId="20577"/>
      <pc:docMkLst>
        <pc:docMk/>
      </pc:docMkLst>
      <pc:sldChg chg="modSp">
        <pc:chgData name="Hanson, Kevin" userId="e60c6aad-8614-4884-8dc2-e8f78e5022b5" providerId="ADAL" clId="{3D580E7C-2249-4654-8784-F91B513B0FF5}" dt="2021-09-08T16:06:51.192" v="8" actId="20577"/>
        <pc:sldMkLst>
          <pc:docMk/>
          <pc:sldMk cId="2900279303" sldId="274"/>
        </pc:sldMkLst>
        <pc:spChg chg="mod">
          <ac:chgData name="Hanson, Kevin" userId="e60c6aad-8614-4884-8dc2-e8f78e5022b5" providerId="ADAL" clId="{3D580E7C-2249-4654-8784-F91B513B0FF5}" dt="2021-09-08T16:06:51.192" v="8" actId="20577"/>
          <ac:spMkLst>
            <pc:docMk/>
            <pc:sldMk cId="2900279303" sldId="274"/>
            <ac:spMk id="3" creationId="{00000000-0000-0000-0000-000000000000}"/>
          </ac:spMkLst>
        </pc:spChg>
      </pc:sldChg>
    </pc:docChg>
  </pc:docChgLst>
  <pc:docChgLst>
    <pc:chgData name="Hanson, Kevin" userId="e60c6aad-8614-4884-8dc2-e8f78e5022b5" providerId="ADAL" clId="{A2783398-21E1-4DC5-8C96-D0A2568C6048}"/>
    <pc:docChg chg="custSel addSld delSld modSld">
      <pc:chgData name="Hanson, Kevin" userId="e60c6aad-8614-4884-8dc2-e8f78e5022b5" providerId="ADAL" clId="{A2783398-21E1-4DC5-8C96-D0A2568C6048}" dt="2021-09-06T15:09:22.616" v="508" actId="20577"/>
      <pc:docMkLst>
        <pc:docMk/>
      </pc:docMkLst>
      <pc:sldChg chg="modSp">
        <pc:chgData name="Hanson, Kevin" userId="e60c6aad-8614-4884-8dc2-e8f78e5022b5" providerId="ADAL" clId="{A2783398-21E1-4DC5-8C96-D0A2568C6048}" dt="2021-09-06T15:08:13.051" v="468" actId="20577"/>
        <pc:sldMkLst>
          <pc:docMk/>
          <pc:sldMk cId="1982429268" sldId="257"/>
        </pc:sldMkLst>
        <pc:spChg chg="mod">
          <ac:chgData name="Hanson, Kevin" userId="e60c6aad-8614-4884-8dc2-e8f78e5022b5" providerId="ADAL" clId="{A2783398-21E1-4DC5-8C96-D0A2568C6048}" dt="2021-09-06T15:08:13.051" v="468" actId="20577"/>
          <ac:spMkLst>
            <pc:docMk/>
            <pc:sldMk cId="1982429268" sldId="257"/>
            <ac:spMk id="3" creationId="{524278DD-5EA5-4B71-AE13-71FE1E7DBE3B}"/>
          </ac:spMkLst>
        </pc:spChg>
      </pc:sldChg>
      <pc:sldChg chg="modSp">
        <pc:chgData name="Hanson, Kevin" userId="e60c6aad-8614-4884-8dc2-e8f78e5022b5" providerId="ADAL" clId="{A2783398-21E1-4DC5-8C96-D0A2568C6048}" dt="2021-09-06T15:08:39.416" v="482" actId="20577"/>
        <pc:sldMkLst>
          <pc:docMk/>
          <pc:sldMk cId="2150871711" sldId="269"/>
        </pc:sldMkLst>
        <pc:spChg chg="mod">
          <ac:chgData name="Hanson, Kevin" userId="e60c6aad-8614-4884-8dc2-e8f78e5022b5" providerId="ADAL" clId="{A2783398-21E1-4DC5-8C96-D0A2568C6048}" dt="2021-09-06T15:08:39.416" v="482" actId="20577"/>
          <ac:spMkLst>
            <pc:docMk/>
            <pc:sldMk cId="2150871711" sldId="269"/>
            <ac:spMk id="3" creationId="{C239C099-EA77-492F-A08F-FB19AB4B25AB}"/>
          </ac:spMkLst>
        </pc:spChg>
      </pc:sldChg>
      <pc:sldChg chg="modSp add">
        <pc:chgData name="Hanson, Kevin" userId="e60c6aad-8614-4884-8dc2-e8f78e5022b5" providerId="ADAL" clId="{A2783398-21E1-4DC5-8C96-D0A2568C6048}" dt="2021-09-06T15:08:51.879" v="498" actId="20577"/>
        <pc:sldMkLst>
          <pc:docMk/>
          <pc:sldMk cId="510540461" sldId="271"/>
        </pc:sldMkLst>
        <pc:spChg chg="mod">
          <ac:chgData name="Hanson, Kevin" userId="e60c6aad-8614-4884-8dc2-e8f78e5022b5" providerId="ADAL" clId="{A2783398-21E1-4DC5-8C96-D0A2568C6048}" dt="2021-09-06T14:54:56.541" v="128" actId="20577"/>
          <ac:spMkLst>
            <pc:docMk/>
            <pc:sldMk cId="510540461" sldId="271"/>
            <ac:spMk id="2" creationId="{EC68EB1E-9601-4A63-8DA7-7BDB7FE46E5F}"/>
          </ac:spMkLst>
        </pc:spChg>
        <pc:spChg chg="mod">
          <ac:chgData name="Hanson, Kevin" userId="e60c6aad-8614-4884-8dc2-e8f78e5022b5" providerId="ADAL" clId="{A2783398-21E1-4DC5-8C96-D0A2568C6048}" dt="2021-09-06T15:08:51.879" v="498" actId="20577"/>
          <ac:spMkLst>
            <pc:docMk/>
            <pc:sldMk cId="510540461" sldId="271"/>
            <ac:spMk id="3" creationId="{C239C099-EA77-492F-A08F-FB19AB4B25AB}"/>
          </ac:spMkLst>
        </pc:spChg>
      </pc:sldChg>
    </pc:docChg>
  </pc:docChgLst>
  <pc:docChgLst>
    <pc:chgData name="Hanson, Kevin" userId="e60c6aad-8614-4884-8dc2-e8f78e5022b5" providerId="ADAL" clId="{D3E349A8-EB1A-4878-B597-C3B070DB7DD3}"/>
    <pc:docChg chg="custSel addSld delSld modSld">
      <pc:chgData name="Hanson, Kevin" userId="e60c6aad-8614-4884-8dc2-e8f78e5022b5" providerId="ADAL" clId="{D3E349A8-EB1A-4878-B597-C3B070DB7DD3}" dt="2021-09-08T02:51:18.667" v="94" actId="20577"/>
      <pc:docMkLst>
        <pc:docMk/>
      </pc:docMkLst>
      <pc:sldChg chg="modSp">
        <pc:chgData name="Hanson, Kevin" userId="e60c6aad-8614-4884-8dc2-e8f78e5022b5" providerId="ADAL" clId="{D3E349A8-EB1A-4878-B597-C3B070DB7DD3}" dt="2021-09-08T02:50:57.292" v="80" actId="20577"/>
        <pc:sldMkLst>
          <pc:docMk/>
          <pc:sldMk cId="2150871711" sldId="269"/>
        </pc:sldMkLst>
        <pc:spChg chg="mod">
          <ac:chgData name="Hanson, Kevin" userId="e60c6aad-8614-4884-8dc2-e8f78e5022b5" providerId="ADAL" clId="{D3E349A8-EB1A-4878-B597-C3B070DB7DD3}" dt="2021-09-08T02:50:43.280" v="73" actId="1035"/>
          <ac:spMkLst>
            <pc:docMk/>
            <pc:sldMk cId="2150871711" sldId="269"/>
            <ac:spMk id="2" creationId="{EC68EB1E-9601-4A63-8DA7-7BDB7FE46E5F}"/>
          </ac:spMkLst>
        </pc:spChg>
        <pc:spChg chg="mod">
          <ac:chgData name="Hanson, Kevin" userId="e60c6aad-8614-4884-8dc2-e8f78e5022b5" providerId="ADAL" clId="{D3E349A8-EB1A-4878-B597-C3B070DB7DD3}" dt="2021-09-08T02:50:57.292" v="80" actId="20577"/>
          <ac:spMkLst>
            <pc:docMk/>
            <pc:sldMk cId="2150871711" sldId="269"/>
            <ac:spMk id="3" creationId="{C239C099-EA77-492F-A08F-FB19AB4B25AB}"/>
          </ac:spMkLst>
        </pc:spChg>
      </pc:sldChg>
      <pc:sldChg chg="modSp">
        <pc:chgData name="Hanson, Kevin" userId="e60c6aad-8614-4884-8dc2-e8f78e5022b5" providerId="ADAL" clId="{D3E349A8-EB1A-4878-B597-C3B070DB7DD3}" dt="2021-09-08T02:51:07.704" v="87" actId="20577"/>
        <pc:sldMkLst>
          <pc:docMk/>
          <pc:sldMk cId="510540461" sldId="271"/>
        </pc:sldMkLst>
        <pc:spChg chg="mod">
          <ac:chgData name="Hanson, Kevin" userId="e60c6aad-8614-4884-8dc2-e8f78e5022b5" providerId="ADAL" clId="{D3E349A8-EB1A-4878-B597-C3B070DB7DD3}" dt="2021-09-08T02:51:07.704" v="87" actId="20577"/>
          <ac:spMkLst>
            <pc:docMk/>
            <pc:sldMk cId="510540461" sldId="271"/>
            <ac:spMk id="3" creationId="{C239C099-EA77-492F-A08F-FB19AB4B25AB}"/>
          </ac:spMkLst>
        </pc:spChg>
      </pc:sldChg>
      <pc:sldChg chg="del">
        <pc:chgData name="Hanson, Kevin" userId="e60c6aad-8614-4884-8dc2-e8f78e5022b5" providerId="ADAL" clId="{D3E349A8-EB1A-4878-B597-C3B070DB7DD3}" dt="2021-09-07T23:48:01.192" v="1" actId="2696"/>
        <pc:sldMkLst>
          <pc:docMk/>
          <pc:sldMk cId="2971322805" sldId="272"/>
        </pc:sldMkLst>
      </pc:sldChg>
      <pc:sldChg chg="del">
        <pc:chgData name="Hanson, Kevin" userId="e60c6aad-8614-4884-8dc2-e8f78e5022b5" providerId="ADAL" clId="{D3E349A8-EB1A-4878-B597-C3B070DB7DD3}" dt="2021-09-07T23:48:04.026" v="2" actId="2696"/>
        <pc:sldMkLst>
          <pc:docMk/>
          <pc:sldMk cId="1635274650" sldId="273"/>
        </pc:sldMkLst>
      </pc:sldChg>
      <pc:sldChg chg="modSp add">
        <pc:chgData name="Hanson, Kevin" userId="e60c6aad-8614-4884-8dc2-e8f78e5022b5" providerId="ADAL" clId="{D3E349A8-EB1A-4878-B597-C3B070DB7DD3}" dt="2021-09-08T02:51:18.667" v="94" actId="20577"/>
        <pc:sldMkLst>
          <pc:docMk/>
          <pc:sldMk cId="2900279303" sldId="274"/>
        </pc:sldMkLst>
        <pc:spChg chg="mod">
          <ac:chgData name="Hanson, Kevin" userId="e60c6aad-8614-4884-8dc2-e8f78e5022b5" providerId="ADAL" clId="{D3E349A8-EB1A-4878-B597-C3B070DB7DD3}" dt="2021-09-08T02:51:18.667" v="94" actId="20577"/>
          <ac:spMkLst>
            <pc:docMk/>
            <pc:sldMk cId="2900279303" sldId="274"/>
            <ac:spMk id="3" creationId="{00000000-0000-0000-0000-000000000000}"/>
          </ac:spMkLst>
        </pc:spChg>
      </pc:sldChg>
    </pc:docChg>
  </pc:docChgLst>
  <pc:docChgLst>
    <pc:chgData name="Hanson, Kevin" userId="e60c6aad-8614-4884-8dc2-e8f78e5022b5" providerId="ADAL" clId="{FCB4F5A2-10F1-41CF-B815-F6CB77876977}"/>
    <pc:docChg chg="custSel modSld">
      <pc:chgData name="Hanson, Kevin" userId="e60c6aad-8614-4884-8dc2-e8f78e5022b5" providerId="ADAL" clId="{FCB4F5A2-10F1-41CF-B815-F6CB77876977}" dt="2021-09-08T15:33:04.759" v="887" actId="20577"/>
      <pc:docMkLst>
        <pc:docMk/>
      </pc:docMkLst>
      <pc:sldChg chg="modSp">
        <pc:chgData name="Hanson, Kevin" userId="e60c6aad-8614-4884-8dc2-e8f78e5022b5" providerId="ADAL" clId="{FCB4F5A2-10F1-41CF-B815-F6CB77876977}" dt="2021-09-08T15:27:02.972" v="792" actId="20577"/>
        <pc:sldMkLst>
          <pc:docMk/>
          <pc:sldMk cId="2150871711" sldId="269"/>
        </pc:sldMkLst>
        <pc:spChg chg="mod">
          <ac:chgData name="Hanson, Kevin" userId="e60c6aad-8614-4884-8dc2-e8f78e5022b5" providerId="ADAL" clId="{FCB4F5A2-10F1-41CF-B815-F6CB77876977}" dt="2021-09-08T15:27:02.972" v="792" actId="20577"/>
          <ac:spMkLst>
            <pc:docMk/>
            <pc:sldMk cId="2150871711" sldId="269"/>
            <ac:spMk id="3" creationId="{C239C099-EA77-492F-A08F-FB19AB4B25AB}"/>
          </ac:spMkLst>
        </pc:spChg>
      </pc:sldChg>
      <pc:sldChg chg="modSp">
        <pc:chgData name="Hanson, Kevin" userId="e60c6aad-8614-4884-8dc2-e8f78e5022b5" providerId="ADAL" clId="{FCB4F5A2-10F1-41CF-B815-F6CB77876977}" dt="2021-09-08T15:29:51.914" v="862" actId="27636"/>
        <pc:sldMkLst>
          <pc:docMk/>
          <pc:sldMk cId="510540461" sldId="271"/>
        </pc:sldMkLst>
        <pc:spChg chg="mod">
          <ac:chgData name="Hanson, Kevin" userId="e60c6aad-8614-4884-8dc2-e8f78e5022b5" providerId="ADAL" clId="{FCB4F5A2-10F1-41CF-B815-F6CB77876977}" dt="2021-09-08T15:29:51.914" v="862" actId="27636"/>
          <ac:spMkLst>
            <pc:docMk/>
            <pc:sldMk cId="510540461" sldId="271"/>
            <ac:spMk id="3" creationId="{C239C099-EA77-492F-A08F-FB19AB4B25AB}"/>
          </ac:spMkLst>
        </pc:spChg>
      </pc:sldChg>
      <pc:sldChg chg="modSp">
        <pc:chgData name="Hanson, Kevin" userId="e60c6aad-8614-4884-8dc2-e8f78e5022b5" providerId="ADAL" clId="{FCB4F5A2-10F1-41CF-B815-F6CB77876977}" dt="2021-09-08T15:33:04.759" v="887" actId="20577"/>
        <pc:sldMkLst>
          <pc:docMk/>
          <pc:sldMk cId="2900279303" sldId="274"/>
        </pc:sldMkLst>
        <pc:spChg chg="mod">
          <ac:chgData name="Hanson, Kevin" userId="e60c6aad-8614-4884-8dc2-e8f78e5022b5" providerId="ADAL" clId="{FCB4F5A2-10F1-41CF-B815-F6CB77876977}" dt="2021-09-08T15:33:04.759" v="887" actId="20577"/>
          <ac:spMkLst>
            <pc:docMk/>
            <pc:sldMk cId="2900279303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1099C-6BE6-45B7-A58F-6B35EED4C87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F6B3B-0F18-4DF5-8BE8-CA8927AB9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6789-C145-414B-9523-3A9C27A12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27743-3485-4A17-93A5-DF95E2B51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EFEC9-9372-4065-BA9F-719C50B8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7409-50CB-40FF-B007-24BC704919C2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18044-CE0D-44F6-9E1F-798C15C36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469FB-9F41-4254-8787-1E088C07A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2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4D487-E3E6-4FF2-BEB8-FA431D7C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E2BBC4-C49E-4CF0-82B0-03E0328BB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1D38B-B361-4045-B561-8189DDCD0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E0B5-1214-42B3-9786-E9CB3E5E0E9E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9226F-189F-4386-BE7B-C86F93C39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E958A-D3B9-4FCB-8DDA-753B91FD6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2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29737-5429-49C0-A028-8E1B7219C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4CDA2-183B-4F27-90B0-AAD3243FA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578D9-BBC9-4B2C-82D3-1A768D53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A8426-679D-4A62-807F-73F16312171F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BC398-B1BA-4D16-9738-BDEB71A3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E6129-F598-49A8-B108-EA3214B7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5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E99C1-5D8E-4EBC-8A2D-977F321D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7BD0B-CAD0-44FF-B776-F04CEE4E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AC52F-AA3D-4786-87AD-A03E08BC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6DDC-70BD-4A7F-95E9-67A4273EAA5E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123EF-8FD0-4209-9583-5C5D2B73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1A283-466B-4AD5-B60E-4144179F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1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6126-5E7B-4336-A213-C0694AEE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6C214-8921-4136-A1D4-0832AE96E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24D38-A677-4BBF-B1E5-4E6CDF6B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2D33-1EE4-467E-899D-E946BF1B461B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B5353-453D-42B4-89E8-26A41DED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24C13-7447-4CE2-8073-D5DC661C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21E6-AAE8-4630-8972-F691D199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B74E9-49BC-4C4B-8F8A-E63C0AC7C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23FFA-7E3B-45B8-A058-0EFA502BC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B54F9-4D49-4F4D-9A39-4E7F93F7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BE5F-369B-4872-B4B0-C17D7478637C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5FE29-4870-4DFB-81CF-047610D2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EE0B4-DE0F-4A59-A091-60256991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2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AD57E-06C4-406F-A098-B9166EA5C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D97B9-0B6C-4005-B281-50C253215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E6D4B-E03F-4ACC-A011-60CB93681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937538-FB14-4552-9B85-6108694FF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A5AD0-CA72-4901-8513-0EB45C052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385734-B549-42E3-A699-4EFF8691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244E-B4DF-4C98-AEB4-AAD9BB99DAA9}" type="datetime1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D65918-E963-4D2E-8A8D-6232EF95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14EB6-FDE0-426A-B861-4AAB787E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6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80EAD-1A2A-4194-B59B-66B0B9A38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A6BBBB-CBE1-4456-891F-E55351A3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FD05-E677-4AA6-9A71-37B7993F7DAE}" type="datetime1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EE617E-496A-42E6-86EF-8D696F80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61667-8279-404D-86E0-574B79E0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1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7094C-D558-43B1-A9B5-D3EC0DB7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A642-8630-413B-BC73-A55A202B2FE7}" type="datetime1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3FDD7-8B45-40F6-84D4-6DFF97A3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B8D9C-F2FD-4AE6-89EB-A95E30B3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6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FA47-DB82-4D16-9332-74756AF3B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71E53-FF2C-4DDF-86BD-964906EF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9E93C-B1E5-4693-9F02-6C24C60B8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3B91C-77E5-4CB2-959F-BBE36B2EC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A687-BC76-490A-BB15-9E8E7E7E4D86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B5F31E-794D-4832-81D1-0E78F04B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FFA6E-5430-45E3-A7C4-C2C57967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75304-CC91-498D-905E-251D5DF5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8BB88-EA2E-486C-B8C5-6206CCD880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023A1-24F9-48BA-BF66-78B07E7B0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755D6-ED36-4353-AF8A-A06D7991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0EDC-1571-4F11-9DE1-C2E8AECAB192}" type="datetime1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3D739-0CF5-4652-9116-8F07EB7D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28532-F976-47AE-9667-AC735AA5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013410-D46D-4190-80F5-C3AF4F82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9E9BD-6B89-4834-964B-70D99946B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FD93E-7DF4-415E-A87A-64C9E2984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5E680-6FF1-4232-B602-81D39BF45B20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73BDA-F366-4C15-B8D2-C1D7A1771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2916F-5B6C-4D67-8DB5-DE88BA5A5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71450-83C6-4DC6-AA92-869612FC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8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3ED17-6ACE-43AF-8751-C26A1BA94E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PLWG Extreme Case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52EDA-2A11-491A-AC85-111E296987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PLWG Meeting </a:t>
            </a:r>
            <a:br>
              <a:rPr lang="en-US" dirty="0"/>
            </a:br>
            <a:r>
              <a:rPr lang="en-US" dirty="0"/>
              <a:t>9/15/2021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7A0E-E08E-4D5B-B52C-2A9A4FE2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4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FA3E-4C6B-4931-97AF-83EC1C04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Proposed New Cases / Extreme Events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364190-C332-41D6-BC6C-BA3C2732E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345948"/>
              </p:ext>
            </p:extLst>
          </p:nvPr>
        </p:nvGraphicFramePr>
        <p:xfrm>
          <a:off x="1190594" y="1690688"/>
          <a:ext cx="9810812" cy="438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477">
                  <a:extLst>
                    <a:ext uri="{9D8B030D-6E8A-4147-A177-3AD203B41FA5}">
                      <a16:colId xmlns:a16="http://schemas.microsoft.com/office/drawing/2014/main" val="1679219856"/>
                    </a:ext>
                  </a:extLst>
                </a:gridCol>
                <a:gridCol w="6541335">
                  <a:extLst>
                    <a:ext uri="{9D8B030D-6E8A-4147-A177-3AD203B41FA5}">
                      <a16:colId xmlns:a16="http://schemas.microsoft.com/office/drawing/2014/main" val="752319956"/>
                    </a:ext>
                  </a:extLst>
                </a:gridCol>
              </a:tblGrid>
              <a:tr h="470891">
                <a:tc>
                  <a:txBody>
                    <a:bodyPr/>
                    <a:lstStyle/>
                    <a:p>
                      <a:r>
                        <a:rPr lang="en-US" dirty="0"/>
                        <a:t>New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Case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864045"/>
                  </a:ext>
                </a:extLst>
              </a:tr>
              <a:tr h="477432">
                <a:tc>
                  <a:txBody>
                    <a:bodyPr/>
                    <a:lstStyle/>
                    <a:p>
                      <a:r>
                        <a:rPr lang="en-US" dirty="0"/>
                        <a:t>Extreme cold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Statewide less than 20 degrees Fahrenheit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224641"/>
                  </a:ext>
                </a:extLst>
              </a:tr>
              <a:tr h="477432">
                <a:tc>
                  <a:txBody>
                    <a:bodyPr/>
                    <a:lstStyle/>
                    <a:p>
                      <a:r>
                        <a:rPr lang="en-US" sz="1800" dirty="0"/>
                        <a:t>Extreme heat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Statewide greater than 105 degrees Fahrenheit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510890"/>
                  </a:ext>
                </a:extLst>
              </a:tr>
              <a:tr h="477432">
                <a:tc>
                  <a:txBody>
                    <a:bodyPr/>
                    <a:lstStyle/>
                    <a:p>
                      <a:r>
                        <a:rPr lang="en-US" sz="1800" dirty="0"/>
                        <a:t>Extreme drought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Statewide extended lack of rainfall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346915"/>
                  </a:ext>
                </a:extLst>
              </a:tr>
              <a:tr h="477432">
                <a:tc>
                  <a:txBody>
                    <a:bodyPr/>
                    <a:lstStyle/>
                    <a:p>
                      <a:r>
                        <a:rPr lang="en-US" sz="1800" dirty="0"/>
                        <a:t>Extreme heat and drought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Combination of extreme heat and drought scenarios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022850"/>
                  </a:ext>
                </a:extLst>
              </a:tr>
              <a:tr h="824060">
                <a:tc>
                  <a:txBody>
                    <a:bodyPr/>
                    <a:lstStyle/>
                    <a:p>
                      <a:r>
                        <a:rPr lang="en-US" sz="1800" dirty="0"/>
                        <a:t>Tornadoes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More likely standalone in the North portion of the system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98603"/>
                  </a:ext>
                </a:extLst>
              </a:tr>
              <a:tr h="1177228">
                <a:tc>
                  <a:txBody>
                    <a:bodyPr/>
                    <a:lstStyle/>
                    <a:p>
                      <a:r>
                        <a:rPr lang="en-US" sz="1800" dirty="0"/>
                        <a:t>Hurricanes/Tropical Storms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More likely on the coastal side of the system (e.g. Ike, Harvey)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776669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4355D-0A3B-46B4-A7BB-4B0D62F5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9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EB1E-9601-4A63-8DA7-7BDB7FE46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Extreme Winter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C099-EA77-492F-A08F-FB19AB4B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571"/>
            <a:ext cx="10515600" cy="469439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6 am time period</a:t>
            </a:r>
          </a:p>
          <a:p>
            <a:r>
              <a:rPr lang="en-US" dirty="0"/>
              <a:t>February 15, 2021 Weather Assumptions (99/1 Winter)</a:t>
            </a:r>
          </a:p>
          <a:p>
            <a:pPr lvl="1"/>
            <a:r>
              <a:rPr lang="en-US" dirty="0"/>
              <a:t>Uses a forecast developed by ERCOT</a:t>
            </a:r>
          </a:p>
          <a:p>
            <a:pPr lvl="1"/>
            <a:r>
              <a:rPr lang="en-US" dirty="0"/>
              <a:t>TSPs would develop the appropriate distribution of the load forecast</a:t>
            </a:r>
          </a:p>
          <a:p>
            <a:r>
              <a:rPr lang="en-US" dirty="0"/>
              <a:t>Load would be not scaled down to match generation</a:t>
            </a:r>
          </a:p>
          <a:p>
            <a:r>
              <a:rPr lang="en-US" dirty="0"/>
              <a:t>Solar generation at 0%</a:t>
            </a:r>
          </a:p>
          <a:p>
            <a:r>
              <a:rPr lang="en-US" dirty="0"/>
              <a:t>Wind generation at 10%</a:t>
            </a:r>
          </a:p>
          <a:p>
            <a:r>
              <a:rPr lang="en-US" dirty="0"/>
              <a:t>Storage at 0%</a:t>
            </a:r>
          </a:p>
          <a:p>
            <a:r>
              <a:rPr lang="en-US" dirty="0"/>
              <a:t>Disable reactive capability for IRR units below 10% output</a:t>
            </a:r>
          </a:p>
          <a:p>
            <a:pPr lvl="1"/>
            <a:r>
              <a:rPr lang="en-US" dirty="0"/>
              <a:t>Currently, no market exists for reactive services</a:t>
            </a:r>
          </a:p>
          <a:p>
            <a:r>
              <a:rPr lang="en-US" dirty="0"/>
              <a:t>One study would be a G1N1 or GXN1 analysis, where the GX is a group of generation facilities in the same physical area or with a common failure mode (e.g., gas pipeline)</a:t>
            </a:r>
          </a:p>
          <a:p>
            <a:r>
              <a:rPr lang="en-US" dirty="0"/>
              <a:t>Another study would be systemwide natural gas fired deration of XX% to be reflective of natural gas system not pressurized appropriately</a:t>
            </a:r>
          </a:p>
          <a:p>
            <a:r>
              <a:rPr lang="en-US" dirty="0"/>
              <a:t>Demand response (voluntary and involuntary) may be needed</a:t>
            </a:r>
          </a:p>
          <a:p>
            <a:pPr lvl="1"/>
            <a:r>
              <a:rPr lang="en-US" dirty="0"/>
              <a:t>Reduce large Industrial loads as necessary</a:t>
            </a:r>
          </a:p>
          <a:p>
            <a:pPr lvl="1"/>
            <a:r>
              <a:rPr lang="en-US" dirty="0"/>
              <a:t>If still insufficient to solve the case, reduce other loads on their system</a:t>
            </a:r>
          </a:p>
          <a:p>
            <a:pPr lvl="1"/>
            <a:r>
              <a:rPr lang="en-US" dirty="0"/>
              <a:t>Involuntary demand response can also be described as energy shortages</a:t>
            </a:r>
          </a:p>
          <a:p>
            <a:pPr lvl="1"/>
            <a:r>
              <a:rPr lang="en-US" dirty="0"/>
              <a:t>Involuntary demand response would be allocated based on the ERCOT method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40517-3BF5-406F-9F65-2AC40999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7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EB1E-9601-4A63-8DA7-7BDB7FE46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Extreme Heat and Drought Summer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C099-EA77-492F-A08F-FB19AB4B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571"/>
            <a:ext cx="10515600" cy="4694392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/>
              <a:t>6 pm time period</a:t>
            </a:r>
          </a:p>
          <a:p>
            <a:r>
              <a:rPr lang="en-US" sz="2600" dirty="0"/>
              <a:t>August 2, 2011 Weather Assumptions (99/1 Summer)</a:t>
            </a:r>
          </a:p>
          <a:p>
            <a:pPr lvl="1"/>
            <a:r>
              <a:rPr lang="en-US" sz="2000" dirty="0"/>
              <a:t>Uses a forecast developed by ERCOT</a:t>
            </a:r>
          </a:p>
          <a:p>
            <a:pPr lvl="1"/>
            <a:r>
              <a:rPr lang="en-US" sz="2000" dirty="0"/>
              <a:t>TSPs would develop the appropriate distribution of the load forecast</a:t>
            </a:r>
          </a:p>
          <a:p>
            <a:r>
              <a:rPr lang="en-US" sz="2600" dirty="0"/>
              <a:t>Load would be not scaled down to match generation</a:t>
            </a:r>
          </a:p>
          <a:p>
            <a:r>
              <a:rPr lang="en-US" sz="2600" dirty="0"/>
              <a:t>Solar generation at 80%</a:t>
            </a:r>
          </a:p>
          <a:p>
            <a:r>
              <a:rPr lang="en-US" sz="2600" dirty="0"/>
              <a:t>Wind generation at 10%</a:t>
            </a:r>
          </a:p>
          <a:p>
            <a:r>
              <a:rPr lang="en-US" sz="2600" dirty="0"/>
              <a:t>Storage at 0%</a:t>
            </a:r>
          </a:p>
          <a:p>
            <a:r>
              <a:rPr lang="en-US" sz="2600" dirty="0"/>
              <a:t>Disable reactive capability for IRR units below 10% output</a:t>
            </a:r>
          </a:p>
          <a:p>
            <a:pPr lvl="1"/>
            <a:r>
              <a:rPr lang="en-US" sz="2200" dirty="0"/>
              <a:t>Currently, no market exists for reactive services</a:t>
            </a:r>
          </a:p>
          <a:p>
            <a:r>
              <a:rPr lang="en-US" sz="2600" dirty="0"/>
              <a:t>G1N1 or GXN1 analysis, where the GX is a group of generation facilities with low water risks (both natural gas and coal)</a:t>
            </a:r>
          </a:p>
          <a:p>
            <a:r>
              <a:rPr lang="en-US" dirty="0"/>
              <a:t>Demand response (voluntary and involuntary) may be needed</a:t>
            </a:r>
          </a:p>
          <a:p>
            <a:pPr lvl="1"/>
            <a:r>
              <a:rPr lang="en-US" dirty="0"/>
              <a:t>Reduce large Industrial loads as necessary</a:t>
            </a:r>
          </a:p>
          <a:p>
            <a:pPr lvl="1"/>
            <a:r>
              <a:rPr lang="en-US" dirty="0"/>
              <a:t>If still insufficient to solve the case, reduce other loads on their system</a:t>
            </a:r>
          </a:p>
          <a:p>
            <a:pPr lvl="1"/>
            <a:r>
              <a:rPr lang="en-US" dirty="0"/>
              <a:t>Involuntary demand response can also be described as energy shortages</a:t>
            </a:r>
          </a:p>
          <a:p>
            <a:pPr lvl="1"/>
            <a:r>
              <a:rPr lang="en-US" dirty="0"/>
              <a:t>Involuntary demand response would be allocated based on the ERCOT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40517-3BF5-406F-9F65-2AC40999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Hurricanes/Tropical Storms/Tornadoes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1550"/>
            <a:ext cx="10515600" cy="4944800"/>
          </a:xfrm>
        </p:spPr>
        <p:txBody>
          <a:bodyPr>
            <a:normAutofit fontScale="47500" lnSpcReduction="20000"/>
          </a:bodyPr>
          <a:lstStyle/>
          <a:p>
            <a:r>
              <a:rPr lang="en-US" sz="3200" dirty="0"/>
              <a:t>Summer loads </a:t>
            </a:r>
          </a:p>
          <a:p>
            <a:pPr lvl="1"/>
            <a:r>
              <a:rPr lang="en-US" sz="2800" dirty="0"/>
              <a:t>Both 90/10 and 99/1 weather assumptions</a:t>
            </a:r>
          </a:p>
          <a:p>
            <a:pPr lvl="1"/>
            <a:r>
              <a:rPr lang="en-US" sz="2800" dirty="0"/>
              <a:t>Uses forecasts developed by ERCOT</a:t>
            </a:r>
          </a:p>
          <a:p>
            <a:pPr lvl="1"/>
            <a:r>
              <a:rPr lang="en-US" sz="2800" dirty="0"/>
              <a:t>TSPs would develop the appropriate distribution of the load forecast </a:t>
            </a:r>
          </a:p>
          <a:p>
            <a:r>
              <a:rPr lang="en-US" sz="3200" dirty="0"/>
              <a:t>Load would be not scaled down to match generation</a:t>
            </a:r>
          </a:p>
          <a:p>
            <a:r>
              <a:rPr lang="en-US" sz="3200" dirty="0"/>
              <a:t>Solar generation at 80%</a:t>
            </a:r>
          </a:p>
          <a:p>
            <a:r>
              <a:rPr lang="en-US" sz="3200" dirty="0"/>
              <a:t>Wind generation at 50%</a:t>
            </a:r>
          </a:p>
          <a:p>
            <a:r>
              <a:rPr lang="en-US" sz="3200" dirty="0"/>
              <a:t>Storage at 0%</a:t>
            </a:r>
          </a:p>
          <a:p>
            <a:r>
              <a:rPr lang="en-US" sz="3400" dirty="0"/>
              <a:t>Disable reactive capability for IRR units below 10% output</a:t>
            </a:r>
          </a:p>
          <a:p>
            <a:pPr lvl="1"/>
            <a:r>
              <a:rPr lang="en-US" sz="2900" dirty="0"/>
              <a:t>Currently, no market exists for reactive services</a:t>
            </a:r>
          </a:p>
          <a:p>
            <a:r>
              <a:rPr lang="en-US" sz="3200" dirty="0"/>
              <a:t>First study would be a G1N1 or GXN1 analysis, where the GX is a group of generation facilities within same physical area i.e. by county or study area </a:t>
            </a:r>
            <a:r>
              <a:rPr lang="en-US" sz="3200"/>
              <a:t>like Houston, DFW</a:t>
            </a:r>
            <a:r>
              <a:rPr lang="en-US" sz="3200" dirty="0"/>
              <a:t>, Valley or Corpus Christi area generators and </a:t>
            </a:r>
            <a:r>
              <a:rPr lang="en-US" sz="3400" dirty="0"/>
              <a:t>N-X analysis removing multiple major transmission lines from service within a specific area (e.g., two 345-kV circuits into the Valley out).</a:t>
            </a:r>
            <a:endParaRPr lang="en-US" dirty="0"/>
          </a:p>
          <a:p>
            <a:r>
              <a:rPr lang="en-US" sz="3200" dirty="0"/>
              <a:t>Second study would be a G1N1 or GXN1 analysis, where the GX is a group of generation facilities in the same physical area (same as above) with the addition of a percentage (all or X%) of load being removed in those areas as well</a:t>
            </a:r>
            <a:r>
              <a:rPr lang="en-US" dirty="0"/>
              <a:t> and </a:t>
            </a:r>
            <a:r>
              <a:rPr lang="en-US" sz="3200" dirty="0"/>
              <a:t>N-X analysis removing multiple major transmission lines from service within a specific area (e.g., two 345-kV circuits into the Valley out).</a:t>
            </a:r>
          </a:p>
          <a:p>
            <a:r>
              <a:rPr lang="en-US" sz="2900" dirty="0"/>
              <a:t>Demand response (voluntary and involuntary) may be needed</a:t>
            </a:r>
          </a:p>
          <a:p>
            <a:pPr lvl="1"/>
            <a:r>
              <a:rPr lang="en-US" sz="2500" dirty="0"/>
              <a:t>Reduce large Industrial loads as necessary</a:t>
            </a:r>
          </a:p>
          <a:p>
            <a:pPr lvl="1"/>
            <a:r>
              <a:rPr lang="en-US" sz="2500" dirty="0"/>
              <a:t>If still insufficient to solve the case, reduce other loads on their system</a:t>
            </a:r>
          </a:p>
          <a:p>
            <a:pPr lvl="1"/>
            <a:r>
              <a:rPr lang="en-US" sz="2500" dirty="0"/>
              <a:t>Involuntary demand response can also be described as energy shortages</a:t>
            </a:r>
          </a:p>
          <a:p>
            <a:pPr lvl="1"/>
            <a:r>
              <a:rPr lang="en-US" sz="2500" dirty="0"/>
              <a:t>Involuntary demand response would be allocated based on the ERCOT method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7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27CFA0-A3DD-416E-90D2-51781B94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54DC48-BB4C-4189-9C0D-6F59532F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EE47-2210-4DCB-BD22-E6295FCD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278DD-5EA5-4B71-AE13-71FE1E7DB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John Bernecker (ERCOT)</a:t>
            </a:r>
          </a:p>
          <a:p>
            <a:r>
              <a:rPr lang="en-US" dirty="0"/>
              <a:t>Doug Evans (STEC)</a:t>
            </a:r>
          </a:p>
          <a:p>
            <a:r>
              <a:rPr lang="en-US" dirty="0"/>
              <a:t>Andrew Hamann (LCRA)</a:t>
            </a:r>
          </a:p>
          <a:p>
            <a:r>
              <a:rPr lang="en-US" dirty="0"/>
              <a:t>Kevin Hanson (National Grid)</a:t>
            </a:r>
          </a:p>
          <a:p>
            <a:r>
              <a:rPr lang="en-US" dirty="0"/>
              <a:t>Brian Hithersay (BEPC)</a:t>
            </a:r>
          </a:p>
          <a:p>
            <a:r>
              <a:rPr lang="en-US" dirty="0"/>
              <a:t>Harsh Naik (Oncor)</a:t>
            </a:r>
          </a:p>
          <a:p>
            <a:r>
              <a:rPr lang="en-US" dirty="0"/>
              <a:t>Lori Simpson (Exelon)</a:t>
            </a:r>
          </a:p>
          <a:p>
            <a:r>
              <a:rPr lang="en-US" dirty="0"/>
              <a:t>Mina Turner (AEP)</a:t>
            </a:r>
          </a:p>
          <a:p>
            <a:r>
              <a:rPr lang="en-US" dirty="0"/>
              <a:t>Monica Walker (GM)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F455D-42A8-4ED9-A1DC-5ACAB29E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1450-83C6-4DC6-AA92-869612FCF0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29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869357793C9A4E87642B5286C0B123" ma:contentTypeVersion="13" ma:contentTypeDescription="Create a new document." ma:contentTypeScope="" ma:versionID="e8eb37dc4e1875b4bf75f16e593bf62c">
  <xsd:schema xmlns:xsd="http://www.w3.org/2001/XMLSchema" xmlns:xs="http://www.w3.org/2001/XMLSchema" xmlns:p="http://schemas.microsoft.com/office/2006/metadata/properties" xmlns:ns3="0b055304-a416-47d7-886f-48e64f8aca3d" xmlns:ns4="2727f632-0a1c-4f76-af18-104c18ac79e0" targetNamespace="http://schemas.microsoft.com/office/2006/metadata/properties" ma:root="true" ma:fieldsID="bfd1aec947a965091232a56cad9d3f26" ns3:_="" ns4:_="">
    <xsd:import namespace="0b055304-a416-47d7-886f-48e64f8aca3d"/>
    <xsd:import namespace="2727f632-0a1c-4f76-af18-104c18ac79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55304-a416-47d7-886f-48e64f8aca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7f632-0a1c-4f76-af18-104c18ac79e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709F1C-FEDA-46A5-B2F4-593E33104F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055304-a416-47d7-886f-48e64f8aca3d"/>
    <ds:schemaRef ds:uri="2727f632-0a1c-4f76-af18-104c18ac79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AB7598-6DE2-4D43-9128-ADE83D2115E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B11CD8-986D-4AA9-B20B-D25BC2E46F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743</Words>
  <Application>Microsoft Office PowerPoint</Application>
  <PresentationFormat>Widescreen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PLWG Extreme Case Group</vt:lpstr>
      <vt:lpstr>Proposed New Cases / Extreme Events</vt:lpstr>
      <vt:lpstr>Extreme Winter Case</vt:lpstr>
      <vt:lpstr>Extreme Heat and Drought Summer Case</vt:lpstr>
      <vt:lpstr>Hurricanes/Tropical Storms/Tornadoes</vt:lpstr>
      <vt:lpstr>Appendix</vt:lpstr>
      <vt:lpstr>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Extreme Case Group</dc:title>
  <dc:creator>Hanson, Kevin</dc:creator>
  <cp:lastModifiedBy>Hanson, Kevin</cp:lastModifiedBy>
  <cp:revision>11</cp:revision>
  <dcterms:created xsi:type="dcterms:W3CDTF">2021-08-03T12:44:49Z</dcterms:created>
  <dcterms:modified xsi:type="dcterms:W3CDTF">2021-09-08T16:06:58Z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0x010100D4869357793C9A4E87642B5286C0B123</vt:lpwstr>
  </property>
</Properties>
</file>