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318" r:id="rId9"/>
    <p:sldId id="345" r:id="rId10"/>
    <p:sldId id="347" r:id="rId11"/>
    <p:sldId id="351" r:id="rId12"/>
    <p:sldId id="352" r:id="rId13"/>
    <p:sldId id="353" r:id="rId14"/>
    <p:sldId id="294" r:id="rId15"/>
    <p:sldId id="349" r:id="rId16"/>
    <p:sldId id="34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94" d="100"/>
          <a:sy n="94" d="100"/>
        </p:scale>
        <p:origin x="3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3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- </a:t>
            </a:r>
            <a:r>
              <a:rPr lang="en-US" sz="1200" dirty="0">
                <a:solidFill>
                  <a:schemeClr val="accent2"/>
                </a:solidFill>
              </a:rPr>
              <a:t>Ancillary Service 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COP - Current Operating Plan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DAM - </a:t>
            </a:r>
            <a:r>
              <a:rPr lang="en-US" sz="1200" dirty="0">
                <a:solidFill>
                  <a:schemeClr val="accent2"/>
                </a:solidFill>
              </a:rPr>
              <a:t>Day Ahead Market</a:t>
            </a:r>
          </a:p>
          <a:p>
            <a:pPr lvl="1"/>
            <a:r>
              <a:rPr lang="en-US" dirty="0"/>
              <a:t>ESR - </a:t>
            </a:r>
            <a:r>
              <a:rPr lang="en-US" sz="1200" dirty="0">
                <a:solidFill>
                  <a:schemeClr val="accent2"/>
                </a:solidFill>
              </a:rPr>
              <a:t>Energy Storage Resource 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ESR-Gen – ESR Generation Resource</a:t>
            </a:r>
          </a:p>
          <a:p>
            <a:pPr lvl="1"/>
            <a:r>
              <a:rPr lang="en-US" dirty="0"/>
              <a:t>ESR-CLR – ESR </a:t>
            </a:r>
            <a:r>
              <a:rPr lang="en-US" sz="1200" dirty="0">
                <a:solidFill>
                  <a:schemeClr val="accent2"/>
                </a:solidFill>
              </a:rPr>
              <a:t>Controllable Load Resource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FFR - Fast Frequency Response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NCLR - </a:t>
            </a:r>
            <a:r>
              <a:rPr lang="en-US" sz="1200" dirty="0">
                <a:solidFill>
                  <a:schemeClr val="accent2"/>
                </a:solidFill>
              </a:rPr>
              <a:t>Non-Controllable Load Resource </a:t>
            </a:r>
          </a:p>
          <a:p>
            <a:pPr lvl="1"/>
            <a:r>
              <a:rPr lang="en-US" dirty="0"/>
              <a:t>RRS – Responsive Reserve Service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UFR - Under-frequency Relay </a:t>
            </a:r>
          </a:p>
          <a:p>
            <a:endParaRPr lang="en-US" dirty="0"/>
          </a:p>
          <a:p>
            <a:r>
              <a:rPr lang="en-US" dirty="0"/>
              <a:t>Some affected reports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Total AS Offers,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QSE AS Capacity Monitor,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2 Day AS disclosure,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60 Day disclosure reports (SASM Generation/Load Offers/Awards, COP, DAM Generation Resource Data, DAM Generation/Load Resource AS Offers, AS 	Obligation and Responsibility, SCED disclosure – QSE self arranged AS) and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Aggregated Ancillary Service Offer Curve.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Planned Market Notice schedule for the workshop</a:t>
            </a:r>
          </a:p>
          <a:p>
            <a:pPr lvl="1"/>
            <a:r>
              <a:rPr lang="en-US" dirty="0"/>
              <a:t>60 Days before: 8/30</a:t>
            </a:r>
          </a:p>
          <a:p>
            <a:pPr lvl="1"/>
            <a:r>
              <a:rPr lang="en-US" dirty="0"/>
              <a:t>30 Days before: 9/27</a:t>
            </a:r>
          </a:p>
          <a:p>
            <a:pPr lvl="1"/>
            <a:r>
              <a:rPr lang="en-US" dirty="0"/>
              <a:t>10 Days before: 10/15</a:t>
            </a:r>
          </a:p>
          <a:p>
            <a:pPr lvl="1"/>
            <a:r>
              <a:rPr lang="en-US" dirty="0"/>
              <a:t>1 Day before: 10/26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54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92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11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 and Summary of </a:t>
            </a:r>
          </a:p>
          <a:p>
            <a:r>
              <a:rPr lang="en-US" sz="2400" b="1" dirty="0"/>
              <a:t>Project Priority List (PPL) Activity </a:t>
            </a:r>
          </a:p>
          <a:p>
            <a:endParaRPr lang="en-US" dirty="0"/>
          </a:p>
          <a:p>
            <a:r>
              <a:rPr lang="en-US" dirty="0"/>
              <a:t>September 16, 2021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5400" y="2514600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54712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467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DGR/DESR Moratorium Market Notice – 8/9/2021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9B80D-C3FA-408C-89B8-C36C604D4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83" y="1136695"/>
            <a:ext cx="8826325" cy="458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3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/>
              <a:t>Project Portfolio Update</a:t>
            </a:r>
          </a:p>
          <a:p>
            <a:pPr lvl="1"/>
            <a:r>
              <a:rPr lang="en-US" sz="1800" dirty="0"/>
              <a:t>Recent / Upcoming Project Highlights</a:t>
            </a:r>
          </a:p>
          <a:p>
            <a:pPr lvl="1"/>
            <a:r>
              <a:rPr lang="en-US" sz="1800" dirty="0"/>
              <a:t>2021 Release Targets</a:t>
            </a:r>
          </a:p>
          <a:p>
            <a:pPr lvl="1"/>
            <a:r>
              <a:rPr lang="en-US" sz="1800" dirty="0"/>
              <a:t>In-Flight Strategic Projects</a:t>
            </a:r>
          </a:p>
          <a:p>
            <a:pPr lvl="1"/>
            <a:r>
              <a:rPr lang="en-US" sz="1800" dirty="0"/>
              <a:t>FFR Advancement Project Update – Nitika Mago</a:t>
            </a:r>
          </a:p>
          <a:p>
            <a:pPr lvl="1"/>
            <a:r>
              <a:rPr lang="en-US" sz="1800" dirty="0"/>
              <a:t>Securitization Update</a:t>
            </a:r>
          </a:p>
          <a:p>
            <a:pPr lvl="1"/>
            <a:r>
              <a:rPr lang="en-US" sz="1800" dirty="0"/>
              <a:t>Priority/Rank Options for Revision Requests with Impacts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Appendix</a:t>
            </a:r>
          </a:p>
          <a:p>
            <a:pPr lvl="2"/>
            <a:r>
              <a:rPr lang="en-US" sz="1600" dirty="0"/>
              <a:t>DGR/DESR Moratorium Market Notice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102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September Release Off-Cycle – 9/10/2021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NPRR867 – Revisions to CRR Auction Credit Lock Amount to Reduce Excess Collateral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September Release Off-Cycle – 9/16/2021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NPRR1081 – 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Revisions to Real-Time Reliability Deployment Price Adder to Consider Firm Load Shed</a:t>
            </a:r>
            <a:endParaRPr lang="en-US" sz="13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kern="0" dirty="0"/>
              <a:t>Automated solution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October Release Off-Cycle – 10/1/2021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NPRR984 – Change ERS Standard Contract Terms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OBDRR023 – </a:t>
            </a:r>
            <a:r>
              <a:rPr lang="en-US" sz="1400" dirty="0"/>
              <a:t>Related to NPRR984, Change ERS Standard Contract Terms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October Release – 10/5/2021-10/7/2021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No Revision Requests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December Release – 12/7/2021-12/9/2021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NPRR863</a:t>
            </a:r>
            <a:r>
              <a:rPr lang="en-US" sz="1400" kern="0" dirty="0"/>
              <a:t>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FFR portion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NPRR1015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Clarification of DAM implementation of NPRR863 Phase 2</a:t>
            </a:r>
            <a:endParaRPr lang="en-US" sz="1400" kern="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NPRR1079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Day-Ahead Market RRS / ECRS 48-Hour Report Clarification</a:t>
            </a:r>
            <a:endParaRPr lang="en-US" sz="1400" kern="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NOGRR187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Related to NPRR863</a:t>
            </a: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969449"/>
              </p:ext>
            </p:extLst>
          </p:nvPr>
        </p:nvGraphicFramePr>
        <p:xfrm>
          <a:off x="160280" y="798446"/>
          <a:ext cx="8839200" cy="469634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(See next slide)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08105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939, 941, 945, 962, 965, 1004, 1006, 1019, 1023, 1030, 1032, 1034, 1040, 1057                  SCRs: 799, 800, 805, 809,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62800" y="4430524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2911054"/>
            <a:ext cx="1445090" cy="52322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Nov.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Infrastructure replace</a:t>
            </a:r>
            <a:endParaRPr lang="en-US" sz="800" b="0" kern="0" dirty="0"/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019800" y="3960654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/>
              <a:t>RARF Add Functionality Go-Live</a:t>
            </a:r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4572000" y="453360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9/16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80" name="TextBox 12"/>
          <p:cNvSpPr txBox="1">
            <a:spLocks noChangeArrowheads="1"/>
          </p:cNvSpPr>
          <p:nvPr/>
        </p:nvSpPr>
        <p:spPr bwMode="auto">
          <a:xfrm>
            <a:off x="7477701" y="2958952"/>
            <a:ext cx="151389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2022 R1 (Feb.)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9/10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F8B42FB-37D9-47AC-A966-901A72E2738D}"/>
              </a:ext>
            </a:extLst>
          </p:cNvPr>
          <p:cNvSpPr txBox="1"/>
          <p:nvPr/>
        </p:nvSpPr>
        <p:spPr>
          <a:xfrm>
            <a:off x="7144787" y="2229568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18304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354B39F-0A89-43DF-A393-EFCE8475819C}"/>
              </a:ext>
            </a:extLst>
          </p:cNvPr>
          <p:cNvSpPr txBox="1"/>
          <p:nvPr/>
        </p:nvSpPr>
        <p:spPr>
          <a:xfrm>
            <a:off x="5715000" y="4825700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</a:t>
            </a:r>
            <a:r>
              <a:rPr lang="en-US" sz="1100" i="1" dirty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 after FFR and DGR/DESR)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ESR Contribution to Physical Responsive Capability and 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194"/>
            <a:ext cx="6705600" cy="51831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PR325-01 FFR Advancement Projec</a:t>
            </a:r>
            <a:r>
              <a:rPr lang="en-US" sz="2200" dirty="0"/>
              <a:t>t Update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NOGRR187, NPRR1079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 lvl="7">
              <a:tabLst>
                <a:tab pos="2176463" algn="l"/>
                <a:tab pos="7199313" algn="l"/>
              </a:tabLst>
            </a:pPr>
            <a:endParaRPr lang="en-US" sz="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9FF6E444-20B7-403D-BE99-95A680A7E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159342"/>
              </p:ext>
            </p:extLst>
          </p:nvPr>
        </p:nvGraphicFramePr>
        <p:xfrm>
          <a:off x="609600" y="1847400"/>
          <a:ext cx="8000998" cy="409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920">
                  <a:extLst>
                    <a:ext uri="{9D8B030D-6E8A-4147-A177-3AD203B41FA5}">
                      <a16:colId xmlns:a16="http://schemas.microsoft.com/office/drawing/2014/main" val="3157522509"/>
                    </a:ext>
                  </a:extLst>
                </a:gridCol>
                <a:gridCol w="3210555">
                  <a:extLst>
                    <a:ext uri="{9D8B030D-6E8A-4147-A177-3AD203B41FA5}">
                      <a16:colId xmlns:a16="http://schemas.microsoft.com/office/drawing/2014/main" val="1086286901"/>
                    </a:ext>
                  </a:extLst>
                </a:gridCol>
                <a:gridCol w="3364523">
                  <a:extLst>
                    <a:ext uri="{9D8B030D-6E8A-4147-A177-3AD203B41FA5}">
                      <a16:colId xmlns:a16="http://schemas.microsoft.com/office/drawing/2014/main" val="2013002113"/>
                    </a:ext>
                  </a:extLst>
                </a:gridCol>
              </a:tblGrid>
              <a:tr h="400200">
                <a:tc>
                  <a:txBody>
                    <a:bodyPr/>
                    <a:lstStyle/>
                    <a:p>
                      <a:pPr marL="9144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Revision Request 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Section 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Notes / Comments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55372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NPRR863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3.9.1​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Management Activities for the ERCOT System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59792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NPRR863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6.5.7.5 (1) (m) (PRC3) (type agnostic)​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Adjustment Period and Real-Time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21141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NPRR863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6.5.9.4.2 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Adjustment Period and Real-Time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426023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3.9.1 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Management Activities for the ERCOT System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3581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4.4.7.1 (9)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Day-Ahead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59239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4.4.7.2 (3)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Day-Ahead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794954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4.4.7.3 (4)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Day-Ahead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73157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4.4.7.3.1 (1f)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Day-Ahead Operations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9855170"/>
                  </a:ext>
                </a:extLst>
              </a:tr>
              <a:tr h="33924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NOGRR187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NOG 2.3.1.2 (8) for ONRR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System Operations and Control Requirements 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27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NPRR1079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Replaces NPRR1015 3.2.5 (3) (e) (f) (g)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Needed for the reporting clarification for NPRR1015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214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NPRR1015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This Section removed from scope of FFR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3.2.5 (3) (e) (f) (g) </a:t>
                      </a:r>
                    </a:p>
                    <a:p>
                      <a:pPr marL="9144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Will be included in the ECRS project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Will remain grey boxed for FFR and will be done with ECRS project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1350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86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5257"/>
            <a:ext cx="4648200" cy="51831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PR325-01 FFR Advancement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8934"/>
            <a:ext cx="8991600" cy="44958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High Level Summary of Changes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RRS Offers in &amp; Awards from DAM, RRS AS Obligation in COPs and Self-Arranged RRS AS submissions will split by subtype namely, RRS-PFR, RRS-FFR and RRS-UFR.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6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An ESR-Gen and ESR-CLR will be able to offer, get awarded and provide* Regulation, RRS-PFR, and (online) Non-Spin simultaneously with RRS-FFR (assuming the ESR-Gen or ESR-CLR is qualified for the AS or AS sub-type it is offering or providing). 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6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A NCLR will be able to offer, get awarded and provide** either RRS-FFR or RRS-UFR (assuming the NCLR is qualified for the RRS sub-type it is offering or providing).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6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In Real Time each RRS subtype will have a dedicated RRS AS Responsibility and RRS AS Schedule telemetry for provision of each sub-type of RRS.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6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There will be changes to some reports to include information breakdown by RRS subtype. </a:t>
            </a:r>
          </a:p>
          <a:p>
            <a:pPr lvl="3">
              <a:tabLst>
                <a:tab pos="2176463" algn="l"/>
                <a:tab pos="7199313" algn="l"/>
              </a:tabLst>
            </a:pPr>
            <a:endParaRPr lang="en-US" sz="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A workshop to provide an overview of the changes in this project will be conducted on October 27, 2021. ERCOT will send Market Notices providing additional details on this workshop.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Market Participant testing in Market Operations Test Environment (MOTE) will begin on October 27, 2021.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Updates to relevant Business Practice Manuals to align them with the changes from this project will be posted on November 5, 2021.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 lvl="7">
              <a:tabLst>
                <a:tab pos="2176463" algn="l"/>
                <a:tab pos="7199313" algn="l"/>
              </a:tabLst>
            </a:pPr>
            <a:endParaRPr lang="en-US" sz="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4AE07-2F03-425B-8028-CB05C1526219}"/>
              </a:ext>
            </a:extLst>
          </p:cNvPr>
          <p:cNvSpPr txBox="1"/>
          <p:nvPr/>
        </p:nvSpPr>
        <p:spPr>
          <a:xfrm>
            <a:off x="1905000" y="6513611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*</a:t>
            </a:r>
            <a:r>
              <a:rPr lang="en-US" sz="700" dirty="0">
                <a:solidFill>
                  <a:schemeClr val="tx2"/>
                </a:solidFill>
              </a:rPr>
              <a:t>ESR-Gen will be required to use ONFFRRRS resource status to provide RRS-FFR in Real Time.</a:t>
            </a:r>
          </a:p>
          <a:p>
            <a:r>
              <a:rPr lang="en-US" sz="700" dirty="0">
                <a:solidFill>
                  <a:srgbClr val="FF0000"/>
                </a:solidFill>
              </a:rPr>
              <a:t>** </a:t>
            </a:r>
            <a:r>
              <a:rPr lang="en-US" sz="700" dirty="0">
                <a:solidFill>
                  <a:schemeClr val="accent2"/>
                </a:solidFill>
              </a:rPr>
              <a:t>NCLR will be required to use ONFFRRRSL resource status to provide RRS-FFR or ONRL resource status to provide RRS-UFR in Real Time.</a:t>
            </a:r>
            <a:endParaRPr 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9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1910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Projects underway to automate critical aspects of Securitization M and N</a:t>
            </a:r>
            <a:r>
              <a:rPr lang="en-US" sz="1600" dirty="0"/>
              <a:t>	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Full scope of work won’t be known until PUCT order in October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Initial effort is focusing on elements ERCOT is confident will be included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600" dirty="0"/>
              <a:t>Examples: New invoice types and collateral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Multiple delivery phases are expected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First phase go-live is targeted for early 2022 (specific date not yet known)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600" dirty="0"/>
              <a:t>Focus on uplift invoicing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Disbursement of funds for both M and N expected to be done manually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Second phase will address remaining functions not completed in first phase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Significant impact on resources in Settlements and Credit areas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78454"/>
              </p:ext>
            </p:extLst>
          </p:nvPr>
        </p:nvGraphicFramePr>
        <p:xfrm>
          <a:off x="89933" y="1159551"/>
          <a:ext cx="8955921" cy="434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9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Emergency Response Service (ERS) Test Exception for Co-located ERS Loads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&lt;$5k O&amp;M – no project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733538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NPRR1093</a:t>
                      </a:r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1200" dirty="0"/>
                        <a:t>(if urgency is approved)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Resource Participation in Non-Spinning Reserve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$300k-$500, 8-12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MMS, EMS, S&amp;B,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Candidate for 2021 start but must be assessed for resource availability with other critical projects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79768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PGRR094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Clarify Notification Requirement for Generator Construction Commencement or Completion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$10k-$20k, 1-2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Systems: RIOO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functionality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RIOO after current effort to include “add” capability is complete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Worked with ROS on Priority/Rank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144280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2021 Rank in Business Strategy 	= 3360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3473"/>
              </p:ext>
            </p:extLst>
          </p:nvPr>
        </p:nvGraphicFramePr>
        <p:xfrm>
          <a:off x="3467410" y="94198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273847</TotalTime>
  <Words>1841</Words>
  <Application>Microsoft Office PowerPoint</Application>
  <PresentationFormat>On-screen Show (4:3)</PresentationFormat>
  <Paragraphs>488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In-Flight Strategic Projects</vt:lpstr>
      <vt:lpstr>PR325-01 FFR Advancement Project Update </vt:lpstr>
      <vt:lpstr>PR325-01 FFR Advancement </vt:lpstr>
      <vt:lpstr>Securitization Update</vt:lpstr>
      <vt:lpstr>Priority / Rank Options for Revision Requests with Impacts</vt:lpstr>
      <vt:lpstr>PowerPoint Presentation</vt:lpstr>
      <vt:lpstr>DGR/DESR Moratorium Market Notice – 8/9/2021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2712</cp:revision>
  <cp:lastPrinted>2020-02-05T17:47:59Z</cp:lastPrinted>
  <dcterms:created xsi:type="dcterms:W3CDTF">2016-01-21T15:20:31Z</dcterms:created>
  <dcterms:modified xsi:type="dcterms:W3CDTF">2021-09-13T20:36:05Z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