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318" r:id="rId9"/>
    <p:sldId id="345" r:id="rId10"/>
    <p:sldId id="347" r:id="rId11"/>
    <p:sldId id="351" r:id="rId12"/>
    <p:sldId id="352" r:id="rId13"/>
    <p:sldId id="353" r:id="rId14"/>
    <p:sldId id="294" r:id="rId15"/>
    <p:sldId id="349" r:id="rId16"/>
    <p:sldId id="348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94" d="100"/>
          <a:sy n="94" d="100"/>
        </p:scale>
        <p:origin x="39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565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47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3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Acronyms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AS - </a:t>
            </a:r>
            <a:r>
              <a:rPr lang="en-US" sz="1200" dirty="0">
                <a:solidFill>
                  <a:schemeClr val="accent2"/>
                </a:solidFill>
              </a:rPr>
              <a:t>Ancillary Service </a:t>
            </a:r>
          </a:p>
          <a:p>
            <a:pPr lvl="1"/>
            <a:r>
              <a:rPr lang="en-US" sz="1200" dirty="0">
                <a:solidFill>
                  <a:schemeClr val="accent2"/>
                </a:solidFill>
              </a:rPr>
              <a:t>COP - Current Operating Plan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DAM - </a:t>
            </a:r>
            <a:r>
              <a:rPr lang="en-US" sz="1200" dirty="0">
                <a:solidFill>
                  <a:schemeClr val="accent2"/>
                </a:solidFill>
              </a:rPr>
              <a:t>Day Ahead Market</a:t>
            </a:r>
          </a:p>
          <a:p>
            <a:pPr lvl="1"/>
            <a:r>
              <a:rPr lang="en-US" dirty="0"/>
              <a:t>ESR - </a:t>
            </a:r>
            <a:r>
              <a:rPr lang="en-US" sz="1200" dirty="0">
                <a:solidFill>
                  <a:schemeClr val="accent2"/>
                </a:solidFill>
              </a:rPr>
              <a:t>Energy Storage Resource </a:t>
            </a:r>
          </a:p>
          <a:p>
            <a:pPr lvl="1"/>
            <a:r>
              <a:rPr lang="en-US" sz="1200" dirty="0">
                <a:solidFill>
                  <a:schemeClr val="accent2"/>
                </a:solidFill>
              </a:rPr>
              <a:t>ESR-Gen – ESR Generation Resource</a:t>
            </a:r>
          </a:p>
          <a:p>
            <a:pPr lvl="1"/>
            <a:r>
              <a:rPr lang="en-US" dirty="0"/>
              <a:t>ESR-CLR – ESR </a:t>
            </a:r>
            <a:r>
              <a:rPr lang="en-US" sz="1200" dirty="0">
                <a:solidFill>
                  <a:schemeClr val="accent2"/>
                </a:solidFill>
              </a:rPr>
              <a:t>Controllable Load Resource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accent2"/>
                </a:solidFill>
              </a:rPr>
              <a:t>FFR - Fast Frequency Response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NCLR - </a:t>
            </a:r>
            <a:r>
              <a:rPr lang="en-US" sz="1200" dirty="0">
                <a:solidFill>
                  <a:schemeClr val="accent2"/>
                </a:solidFill>
              </a:rPr>
              <a:t>Non-Controllable Load Resource </a:t>
            </a:r>
          </a:p>
          <a:p>
            <a:pPr lvl="1"/>
            <a:r>
              <a:rPr lang="en-US" dirty="0"/>
              <a:t>RRS – Responsive Reserve Service</a:t>
            </a:r>
          </a:p>
          <a:p>
            <a:pPr lvl="1"/>
            <a:r>
              <a:rPr lang="en-US" sz="1200" dirty="0">
                <a:solidFill>
                  <a:schemeClr val="accent2"/>
                </a:solidFill>
              </a:rPr>
              <a:t>UFR - Under-frequency Relay </a:t>
            </a:r>
          </a:p>
          <a:p>
            <a:endParaRPr lang="en-US" dirty="0"/>
          </a:p>
          <a:p>
            <a:r>
              <a:rPr lang="en-US" dirty="0"/>
              <a:t>Some affected reports</a:t>
            </a:r>
          </a:p>
          <a:p>
            <a:r>
              <a:rPr lang="en-US" sz="1200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	Total AS Offers, </a:t>
            </a:r>
          </a:p>
          <a:p>
            <a:r>
              <a:rPr lang="en-US" sz="1200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	QSE AS Capacity Monitor, </a:t>
            </a:r>
          </a:p>
          <a:p>
            <a:r>
              <a:rPr lang="en-US" sz="1200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	2 Day AS disclosure, </a:t>
            </a:r>
          </a:p>
          <a:p>
            <a:r>
              <a:rPr lang="en-US" sz="1200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	60 Day disclosure reports (SASM Generation/Load Offers/Awards, COP, DAM Generation Resource Data, DAM Generation/Load Resource AS Offers, AS 	Obligation and Responsibility, SCED disclosure – QSE self arranged AS) and </a:t>
            </a:r>
          </a:p>
          <a:p>
            <a:r>
              <a:rPr lang="en-US" sz="1200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	Aggregated Ancillary Service Offer Curve.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Planned Market Notice schedule for the workshop</a:t>
            </a:r>
          </a:p>
          <a:p>
            <a:pPr lvl="1"/>
            <a:r>
              <a:rPr lang="en-US" dirty="0"/>
              <a:t>60 Days before: 8/30</a:t>
            </a:r>
          </a:p>
          <a:p>
            <a:pPr lvl="1"/>
            <a:r>
              <a:rPr lang="en-US" dirty="0"/>
              <a:t>30 Days before: 9/27</a:t>
            </a:r>
          </a:p>
          <a:p>
            <a:pPr lvl="1"/>
            <a:r>
              <a:rPr lang="en-US" dirty="0"/>
              <a:t>10 Days before: 10/15</a:t>
            </a:r>
          </a:p>
          <a:p>
            <a:pPr lvl="1"/>
            <a:r>
              <a:rPr lang="en-US" dirty="0"/>
              <a:t>1 Day before: 10/26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54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192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33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September 2021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6113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 and Summary of </a:t>
            </a:r>
          </a:p>
          <a:p>
            <a:r>
              <a:rPr lang="en-US" sz="2400" b="1" dirty="0"/>
              <a:t>Project Priority List (PPL) Activity </a:t>
            </a:r>
          </a:p>
          <a:p>
            <a:endParaRPr lang="en-US" dirty="0"/>
          </a:p>
          <a:p>
            <a:r>
              <a:rPr lang="en-US" dirty="0"/>
              <a:t>September 16, 2021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95400" y="2514600"/>
            <a:ext cx="4343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547121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4676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DGR/DESR Moratorium Market Notice – 8/9/2021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B9B80D-C3FA-408C-89B8-C36C604D42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83" y="1136695"/>
            <a:ext cx="8826325" cy="4584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032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4724400"/>
          </a:xfrm>
        </p:spPr>
        <p:txBody>
          <a:bodyPr/>
          <a:lstStyle/>
          <a:p>
            <a:r>
              <a:rPr lang="en-US" sz="2400" dirty="0"/>
              <a:t>Project Portfolio Update</a:t>
            </a:r>
          </a:p>
          <a:p>
            <a:pPr lvl="1"/>
            <a:r>
              <a:rPr lang="en-US" sz="1800" dirty="0"/>
              <a:t>Recent / Upcoming Project Highlights</a:t>
            </a:r>
          </a:p>
          <a:p>
            <a:pPr lvl="1"/>
            <a:r>
              <a:rPr lang="en-US" sz="1800" dirty="0"/>
              <a:t>2021 Release Targets</a:t>
            </a:r>
          </a:p>
          <a:p>
            <a:pPr lvl="1"/>
            <a:r>
              <a:rPr lang="en-US" sz="1800" dirty="0"/>
              <a:t>In-Flight Strategic Projects</a:t>
            </a:r>
          </a:p>
          <a:p>
            <a:pPr lvl="1"/>
            <a:r>
              <a:rPr lang="en-US" sz="1800" dirty="0"/>
              <a:t>FFR Advancement Project Update – Nitika Mago</a:t>
            </a:r>
          </a:p>
          <a:p>
            <a:pPr lvl="1"/>
            <a:r>
              <a:rPr lang="en-US" sz="1800" dirty="0"/>
              <a:t>Securitization Update</a:t>
            </a:r>
          </a:p>
          <a:p>
            <a:pPr lvl="1"/>
            <a:r>
              <a:rPr lang="en-US" sz="1800" dirty="0"/>
              <a:t>Priority/Rank Options for Revision Requests with Impacts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Appendix</a:t>
            </a:r>
          </a:p>
          <a:p>
            <a:pPr lvl="2"/>
            <a:r>
              <a:rPr lang="en-US" sz="1600" dirty="0"/>
              <a:t>DGR/DESR Moratorium Market Notice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4343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0960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10200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600" dirty="0"/>
              <a:t>2021 September Release Off-Cycle – 9/10/2021	</a:t>
            </a:r>
            <a:r>
              <a:rPr lang="en-US" sz="1800" i="1" dirty="0">
                <a:solidFill>
                  <a:srgbClr val="00B050"/>
                </a:solidFill>
              </a:rPr>
              <a:t> Complete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NPRR867 – Revisions to CRR Auction Credit Lock Amount to Reduce Excess Collateral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1000" kern="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600" dirty="0"/>
              <a:t>2021 September Release Off-Cycle – 9/16/2021	</a:t>
            </a:r>
            <a:r>
              <a:rPr lang="en-US" sz="1800" i="1" dirty="0">
                <a:solidFill>
                  <a:srgbClr val="00B050"/>
                </a:solidFill>
              </a:rPr>
              <a:t> Complete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NPRR1081 – </a:t>
            </a:r>
            <a:r>
              <a:rPr lang="en-US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Revisions to Real-Time Reliability Deployment Price Adder to Consider Firm Load Shed</a:t>
            </a:r>
            <a:endParaRPr lang="en-US" sz="13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kern="0" dirty="0"/>
              <a:t>Automated solution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1000" kern="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600" dirty="0"/>
              <a:t>2021 October Release Off-Cycle – 10/1/2021	</a:t>
            </a:r>
            <a:r>
              <a:rPr lang="en-US" sz="1800" i="1" dirty="0">
                <a:solidFill>
                  <a:srgbClr val="00B050"/>
                </a:solidFill>
              </a:rPr>
              <a:t> In Flight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NPRR984 – Change ERS Standard Contract Terms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kern="0" dirty="0"/>
              <a:t>OBDRR023 – </a:t>
            </a:r>
            <a:r>
              <a:rPr lang="en-US" sz="1400" dirty="0"/>
              <a:t>Related to NPRR984, Change ERS Standard Contract Terms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10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600" dirty="0"/>
              <a:t>2021 October Release – 10/5/2021-10/7/2021	</a:t>
            </a:r>
            <a:r>
              <a:rPr lang="en-US" sz="1800" i="1" dirty="0">
                <a:solidFill>
                  <a:srgbClr val="00B050"/>
                </a:solidFill>
              </a:rPr>
              <a:t> In Flight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No Revision Requests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1000" kern="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600" dirty="0"/>
              <a:t>2021 December Release – 12/7/2021-12/9/2021	</a:t>
            </a:r>
            <a:r>
              <a:rPr lang="en-US" sz="1800" i="1" dirty="0">
                <a:solidFill>
                  <a:srgbClr val="00B050"/>
                </a:solidFill>
              </a:rPr>
              <a:t> In Flight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NPRR863</a:t>
            </a:r>
            <a:r>
              <a:rPr lang="en-US" sz="1400" kern="0" dirty="0"/>
              <a:t> – 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FFR portion</a:t>
            </a:r>
            <a:endParaRPr lang="en-US" sz="14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kern="0" dirty="0"/>
              <a:t>NPRR1015 – 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Clarification of DAM implementation of NPRR863 Phase 2</a:t>
            </a:r>
            <a:endParaRPr lang="en-US" sz="1400" kern="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kern="0" dirty="0"/>
              <a:t>NPRR1079 – 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Day-Ahead Market RRS / ECRS 48-Hour Report Clarification</a:t>
            </a:r>
            <a:endParaRPr lang="en-US" sz="1400" kern="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kern="0" dirty="0"/>
              <a:t>NOGRR187 – 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Related to NPRR863</a:t>
            </a:r>
            <a:endParaRPr lang="en-US" sz="1400" kern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438400" y="6125076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2021 Release Targets – Board Approved NPRRs / SCRs / </a:t>
            </a:r>
            <a:r>
              <a:rPr lang="en-US" sz="2200" b="1" dirty="0" err="1">
                <a:solidFill>
                  <a:schemeClr val="accent1"/>
                </a:solidFill>
              </a:rPr>
              <a:t>xGRRs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6969449"/>
              </p:ext>
            </p:extLst>
          </p:nvPr>
        </p:nvGraphicFramePr>
        <p:xfrm>
          <a:off x="160280" y="798446"/>
          <a:ext cx="8839200" cy="4696348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 – 2/4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3/30 – 4/1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5/25 – 5/27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7/27 – 7/29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10/5 – 10/7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12/7 – 12/9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NPRR902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NOGRR195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OBDRR023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PGRR070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NPRR1060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NPRR978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(c)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NPRR1081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NPRR1031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NPRR1081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OBDRR023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FFR Advancement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 FFR)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NPRR1079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DGR/DESR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(See next slide)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459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470115" y="5485388"/>
            <a:ext cx="2505302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NPRR902(a) – ECEII Market Participant MPIM role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NPRR902(b) – MIS links updated for ECEII reports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NPRR978(c) – Forecast Zone scope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NPRR1081(a) – Manual implementation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NPRR1081(b) – Automated solution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OBDRR023(a) – ERS Expenditure Limit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OBDRR023(b) – 4 Standard Contract Terms/Year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008105"/>
              </p:ext>
            </p:extLst>
          </p:nvPr>
        </p:nvGraphicFramePr>
        <p:xfrm>
          <a:off x="176358" y="50981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966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2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TBD Items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NPRRs: 484, 825(b), 826, 829, 841, 857, 879, 885, 904, 918, 930, 935(b), 936, 939, 941, 945, 962, 965, 1004, 1006, 1019, 1023, 1030, 1032, 1034, 1040, 1057                  SCRs: 799, 800, 805, 809, 812                Market Guides: PGRR066, PGRR076       Other Binding Docs: OBDRR009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7162800" y="4430524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18545" y="1366208"/>
            <a:ext cx="370549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r>
              <a:rPr lang="en-US" sz="105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6" name="TextBox 12"/>
          <p:cNvSpPr txBox="1">
            <a:spLocks noChangeArrowheads="1"/>
          </p:cNvSpPr>
          <p:nvPr/>
        </p:nvSpPr>
        <p:spPr bwMode="auto">
          <a:xfrm>
            <a:off x="3080013" y="2633361"/>
            <a:ext cx="149047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/>
              <a:t>Replace </a:t>
            </a:r>
            <a:r>
              <a:rPr lang="en-US" sz="900" b="0" dirty="0" err="1"/>
              <a:t>NoticeBuilder</a:t>
            </a:r>
            <a:endParaRPr lang="en-US" sz="900" b="0" kern="0" dirty="0"/>
          </a:p>
        </p:txBody>
      </p:sp>
      <p:sp>
        <p:nvSpPr>
          <p:cNvPr id="57" name="TextBox 12"/>
          <p:cNvSpPr txBox="1">
            <a:spLocks noChangeArrowheads="1"/>
          </p:cNvSpPr>
          <p:nvPr/>
        </p:nvSpPr>
        <p:spPr bwMode="auto">
          <a:xfrm>
            <a:off x="6024731" y="2911054"/>
            <a:ext cx="1445090" cy="52322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ECMS – Nov. 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800" b="0" dirty="0"/>
              <a:t>Infrastructure replace</a:t>
            </a:r>
            <a:endParaRPr lang="en-US" sz="800" b="0" kern="0" dirty="0"/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800" b="0" kern="0" dirty="0"/>
              <a:t>New navigation</a:t>
            </a:r>
          </a:p>
        </p:txBody>
      </p:sp>
      <p:sp>
        <p:nvSpPr>
          <p:cNvPr id="40" name="TextBox 12"/>
          <p:cNvSpPr txBox="1">
            <a:spLocks noChangeArrowheads="1"/>
          </p:cNvSpPr>
          <p:nvPr/>
        </p:nvSpPr>
        <p:spPr bwMode="auto">
          <a:xfrm>
            <a:off x="160279" y="1943100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  <a:endParaRPr lang="en-US" sz="1200" kern="0" dirty="0"/>
          </a:p>
        </p:txBody>
      </p:sp>
      <p:sp>
        <p:nvSpPr>
          <p:cNvPr id="44" name="TextBox 43"/>
          <p:cNvSpPr txBox="1"/>
          <p:nvPr/>
        </p:nvSpPr>
        <p:spPr>
          <a:xfrm>
            <a:off x="1271547" y="222250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676655" y="2468482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03041" y="1366733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03789" y="1569467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0" name="TextBox 12"/>
          <p:cNvSpPr txBox="1">
            <a:spLocks noChangeArrowheads="1"/>
          </p:cNvSpPr>
          <p:nvPr/>
        </p:nvSpPr>
        <p:spPr bwMode="auto">
          <a:xfrm>
            <a:off x="152400" y="2644001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</a:t>
            </a:r>
            <a:endParaRPr lang="en-US" sz="1200" kern="0" dirty="0"/>
          </a:p>
        </p:txBody>
      </p:sp>
      <p:sp>
        <p:nvSpPr>
          <p:cNvPr id="61" name="TextBox 12"/>
          <p:cNvSpPr txBox="1">
            <a:spLocks noChangeArrowheads="1"/>
          </p:cNvSpPr>
          <p:nvPr/>
        </p:nvSpPr>
        <p:spPr bwMode="auto">
          <a:xfrm>
            <a:off x="6024781" y="1939635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10/1</a:t>
            </a:r>
            <a:endParaRPr lang="en-US" sz="1200" kern="0" dirty="0"/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1598860" y="3276600"/>
            <a:ext cx="15270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5/1</a:t>
            </a:r>
            <a:endParaRPr lang="en-US" sz="1200" kern="0" dirty="0"/>
          </a:p>
        </p:txBody>
      </p:sp>
      <p:sp>
        <p:nvSpPr>
          <p:cNvPr id="41" name="TextBox 12"/>
          <p:cNvSpPr txBox="1">
            <a:spLocks noChangeArrowheads="1"/>
          </p:cNvSpPr>
          <p:nvPr/>
        </p:nvSpPr>
        <p:spPr bwMode="auto">
          <a:xfrm>
            <a:off x="160279" y="3349975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3/15</a:t>
            </a:r>
            <a:endParaRPr lang="en-US" sz="1200" kern="0" dirty="0"/>
          </a:p>
        </p:txBody>
      </p:sp>
      <p:sp>
        <p:nvSpPr>
          <p:cNvPr id="46" name="TextBox 45"/>
          <p:cNvSpPr txBox="1"/>
          <p:nvPr/>
        </p:nvSpPr>
        <p:spPr>
          <a:xfrm>
            <a:off x="1282700" y="294005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89384" y="3639979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796058" y="1391005"/>
            <a:ext cx="37054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5" name="TextBox 12"/>
          <p:cNvSpPr txBox="1">
            <a:spLocks noChangeArrowheads="1"/>
          </p:cNvSpPr>
          <p:nvPr/>
        </p:nvSpPr>
        <p:spPr bwMode="auto">
          <a:xfrm>
            <a:off x="160283" y="4226684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4/22</a:t>
            </a:r>
            <a:endParaRPr lang="en-US" sz="1200" kern="0" dirty="0"/>
          </a:p>
        </p:txBody>
      </p:sp>
      <p:sp>
        <p:nvSpPr>
          <p:cNvPr id="66" name="TextBox 65"/>
          <p:cNvSpPr txBox="1"/>
          <p:nvPr/>
        </p:nvSpPr>
        <p:spPr>
          <a:xfrm>
            <a:off x="1295400" y="449394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7" name="TextBox 12"/>
          <p:cNvSpPr txBox="1">
            <a:spLocks noChangeArrowheads="1"/>
          </p:cNvSpPr>
          <p:nvPr/>
        </p:nvSpPr>
        <p:spPr bwMode="auto">
          <a:xfrm>
            <a:off x="1598861" y="4136293"/>
            <a:ext cx="15270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6/1</a:t>
            </a:r>
            <a:endParaRPr lang="en-US" sz="1200" kern="0" dirty="0"/>
          </a:p>
        </p:txBody>
      </p:sp>
      <p:sp>
        <p:nvSpPr>
          <p:cNvPr id="70" name="TextBox 69"/>
          <p:cNvSpPr txBox="1"/>
          <p:nvPr/>
        </p:nvSpPr>
        <p:spPr>
          <a:xfrm>
            <a:off x="2805337" y="355014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651670" y="1489843"/>
            <a:ext cx="370549" cy="2054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6019800" y="3960654"/>
            <a:ext cx="1905000" cy="4154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RIOO – Q4 2021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0" kern="0" dirty="0"/>
              <a:t>RARF Add Functionality Go-Live</a:t>
            </a:r>
          </a:p>
        </p:txBody>
      </p:sp>
      <p:sp>
        <p:nvSpPr>
          <p:cNvPr id="71" name="TextBox 12"/>
          <p:cNvSpPr txBox="1">
            <a:spLocks noChangeArrowheads="1"/>
          </p:cNvSpPr>
          <p:nvPr/>
        </p:nvSpPr>
        <p:spPr bwMode="auto">
          <a:xfrm>
            <a:off x="3120170" y="3048355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6/25</a:t>
            </a:r>
            <a:endParaRPr lang="en-US" sz="1200" kern="0" dirty="0"/>
          </a:p>
        </p:txBody>
      </p:sp>
      <p:sp>
        <p:nvSpPr>
          <p:cNvPr id="62" name="TextBox 61"/>
          <p:cNvSpPr txBox="1"/>
          <p:nvPr/>
        </p:nvSpPr>
        <p:spPr>
          <a:xfrm>
            <a:off x="4277651" y="1371600"/>
            <a:ext cx="370549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1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9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9" name="TextBox 12"/>
          <p:cNvSpPr txBox="1">
            <a:spLocks noChangeArrowheads="1"/>
          </p:cNvSpPr>
          <p:nvPr/>
        </p:nvSpPr>
        <p:spPr bwMode="auto">
          <a:xfrm>
            <a:off x="3078412" y="3512757"/>
            <a:ext cx="14904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800" b="0" dirty="0"/>
              <a:t>New public version of ERCOT.com homepage</a:t>
            </a:r>
            <a:endParaRPr lang="en-US" sz="800" b="0" kern="0" dirty="0"/>
          </a:p>
        </p:txBody>
      </p:sp>
      <p:sp>
        <p:nvSpPr>
          <p:cNvPr id="74" name="TextBox 73"/>
          <p:cNvSpPr txBox="1"/>
          <p:nvPr/>
        </p:nvSpPr>
        <p:spPr>
          <a:xfrm>
            <a:off x="2819400" y="4414679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72" name="TextBox 12"/>
          <p:cNvSpPr txBox="1">
            <a:spLocks noChangeArrowheads="1"/>
          </p:cNvSpPr>
          <p:nvPr/>
        </p:nvSpPr>
        <p:spPr bwMode="auto">
          <a:xfrm>
            <a:off x="3124200" y="396879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</a:t>
            </a:r>
            <a:endParaRPr lang="en-US" sz="1200" kern="0" dirty="0"/>
          </a:p>
        </p:txBody>
      </p:sp>
      <p:sp>
        <p:nvSpPr>
          <p:cNvPr id="75" name="TextBox 12"/>
          <p:cNvSpPr txBox="1">
            <a:spLocks noChangeArrowheads="1"/>
          </p:cNvSpPr>
          <p:nvPr/>
        </p:nvSpPr>
        <p:spPr bwMode="auto">
          <a:xfrm>
            <a:off x="4572000" y="4533603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9/16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sp>
        <p:nvSpPr>
          <p:cNvPr id="76" name="TextBox 12"/>
          <p:cNvSpPr txBox="1">
            <a:spLocks noChangeArrowheads="1"/>
          </p:cNvSpPr>
          <p:nvPr/>
        </p:nvSpPr>
        <p:spPr bwMode="auto">
          <a:xfrm>
            <a:off x="4566239" y="1917032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7/14</a:t>
            </a:r>
            <a:endParaRPr lang="en-US" sz="1200" kern="0" dirty="0"/>
          </a:p>
        </p:txBody>
      </p:sp>
      <p:sp>
        <p:nvSpPr>
          <p:cNvPr id="80" name="TextBox 12"/>
          <p:cNvSpPr txBox="1">
            <a:spLocks noChangeArrowheads="1"/>
          </p:cNvSpPr>
          <p:nvPr/>
        </p:nvSpPr>
        <p:spPr bwMode="auto">
          <a:xfrm>
            <a:off x="7477701" y="2958952"/>
            <a:ext cx="151389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2022 R1 (Feb.)</a:t>
            </a:r>
            <a:endParaRPr lang="en-US" sz="1200" kern="0" dirty="0"/>
          </a:p>
        </p:txBody>
      </p:sp>
      <p:sp>
        <p:nvSpPr>
          <p:cNvPr id="64" name="TextBox 12"/>
          <p:cNvSpPr txBox="1">
            <a:spLocks noChangeArrowheads="1"/>
          </p:cNvSpPr>
          <p:nvPr/>
        </p:nvSpPr>
        <p:spPr bwMode="auto">
          <a:xfrm>
            <a:off x="4572000" y="2492214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/>
              <a:t>7/23</a:t>
            </a:r>
          </a:p>
        </p:txBody>
      </p:sp>
      <p:sp>
        <p:nvSpPr>
          <p:cNvPr id="68" name="TextBox 12">
            <a:extLst>
              <a:ext uri="{FF2B5EF4-FFF2-40B4-BE49-F238E27FC236}">
                <a16:creationId xmlns:a16="http://schemas.microsoft.com/office/drawing/2014/main" id="{6A912B95-0CAD-454C-92FB-788C2A8B1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31670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/>
              <a:t>8/1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0AD0E9E-4680-4466-977F-D7E5CB69B0D5}"/>
              </a:ext>
            </a:extLst>
          </p:cNvPr>
          <p:cNvSpPr txBox="1"/>
          <p:nvPr/>
        </p:nvSpPr>
        <p:spPr>
          <a:xfrm>
            <a:off x="5681417" y="1368993"/>
            <a:ext cx="370549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9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F604CB6-33D6-4C79-9A1D-4F9296BECCDD}"/>
              </a:ext>
            </a:extLst>
          </p:cNvPr>
          <p:cNvSpPr txBox="1"/>
          <p:nvPr/>
        </p:nvSpPr>
        <p:spPr>
          <a:xfrm>
            <a:off x="5692666" y="3621506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3" name="TextBox 12">
            <a:extLst>
              <a:ext uri="{FF2B5EF4-FFF2-40B4-BE49-F238E27FC236}">
                <a16:creationId xmlns:a16="http://schemas.microsoft.com/office/drawing/2014/main" id="{8C84AF0F-3125-4B89-857B-35456E5A3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914001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/>
              <a:t>9/10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F8B42FB-37D9-47AC-A966-901A72E2738D}"/>
              </a:ext>
            </a:extLst>
          </p:cNvPr>
          <p:cNvSpPr txBox="1"/>
          <p:nvPr/>
        </p:nvSpPr>
        <p:spPr>
          <a:xfrm>
            <a:off x="7144787" y="2229568"/>
            <a:ext cx="37054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EB4092D-FD89-4E79-81AC-DDFF1B90D046}"/>
              </a:ext>
            </a:extLst>
          </p:cNvPr>
          <p:cNvSpPr txBox="1"/>
          <p:nvPr/>
        </p:nvSpPr>
        <p:spPr>
          <a:xfrm>
            <a:off x="5715000" y="4183049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354B39F-0A89-43DF-A393-EFCE8475819C}"/>
              </a:ext>
            </a:extLst>
          </p:cNvPr>
          <p:cNvSpPr txBox="1"/>
          <p:nvPr/>
        </p:nvSpPr>
        <p:spPr>
          <a:xfrm>
            <a:off x="5715000" y="4825700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45101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In-Flight Strategic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83286"/>
            <a:ext cx="8991600" cy="5334000"/>
          </a:xfrm>
        </p:spPr>
        <p:txBody>
          <a:bodyPr/>
          <a:lstStyle/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PR325-01  Fast-Frequency Response (FFR) Advancement </a:t>
            </a:r>
            <a:r>
              <a:rPr lang="en-US" sz="1400" dirty="0"/>
              <a:t>(Gated to Execution on 6/22/2021)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>
                <a:solidFill>
                  <a:schemeClr val="accent3">
                    <a:lumMod val="75000"/>
                  </a:schemeClr>
                </a:solidFill>
              </a:rPr>
              <a:t>Planned go-live for 2021-R6  (December 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/>
              <a:t>NPRR863, NPRR1015, NOGRR187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9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PR354-01  DGR/DESR Implementation </a:t>
            </a:r>
            <a:r>
              <a:rPr lang="en-US" sz="1400" dirty="0"/>
              <a:t>(Gated to Execution phase on 7/30/2021)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>
                <a:solidFill>
                  <a:schemeClr val="accent3">
                    <a:lumMod val="75000"/>
                  </a:schemeClr>
                </a:solidFill>
              </a:rPr>
              <a:t>Target go-live 2022-R1 (February 2022)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NPRR917	– Nodal Pricing for SODGs and SOTGs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NPRR1016	– Clarify Requirements for DGRs and Distribution Energy Storage </a:t>
            </a:r>
            <a:r>
              <a:rPr lang="en-US" sz="1100" i="1" dirty="0"/>
              <a:t>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NPRR1052	– Load Zone Pricing for Settlement Only Storage Prior to NPRR995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NPRR1065	– Implementation Adjustment for NPRR917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PGRR082	– Revise Section 5 and Establish Small Generation Interconnection Process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Related RRs 	– NOGRR212, RRGRR026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8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PR353-01  BES Combo Model Implementation – </a:t>
            </a:r>
            <a:r>
              <a:rPr lang="en-US" sz="1400" dirty="0"/>
              <a:t>potential for multiple go-lives</a:t>
            </a:r>
            <a:endParaRPr lang="en-US" sz="1400" dirty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>
                <a:solidFill>
                  <a:srgbClr val="FF0000"/>
                </a:solidFill>
              </a:rPr>
              <a:t>Target go-live TBD  (core project On Hold until resources are available after FFR and DGR/DESR)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NPRR963 	– Base Point Deviation Settlement &amp; Deployment Performance Metrics for ESRs (Combo Model)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NPRR987	– BESTF-3 ESR Contribution to Physical Responsive Capability and RT On-Line Reserve Capacity </a:t>
            </a:r>
            <a:r>
              <a:rPr lang="en-US" sz="1100" dirty="0" err="1"/>
              <a:t>Calcs</a:t>
            </a:r>
            <a:endParaRPr lang="en-US" sz="11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NPRR989</a:t>
            </a: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	– BESTF-1 ESR Technical Requirements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NPRR1002	– BESTF-5 ESR Single Model Registration and Charging Restrictions in Emergency Conditions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NPRR1026	– BESTF-7 Self-Limiting Facilities and Self-Limiting 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NPRR1038</a:t>
            </a: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	– BESTF-8 Limited Exemption from Reactive Power Requirements for Certain ESRs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NPRR1069	– Align Ancillary Service Responsibility for ESRs with NPRR987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Related RRs	– </a:t>
            </a:r>
            <a:r>
              <a:rPr lang="en-US" sz="1100" b="1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NOGRR204</a:t>
            </a:r>
            <a:r>
              <a:rPr lang="en-US" sz="1100" dirty="0"/>
              <a:t>, NOGRR208, OBDRR017, PGRR081, RRGRR023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172200" y="155053"/>
            <a:ext cx="2819400" cy="6093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ESR: Energy Storage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DGR: Distributed Generation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BES: Battery Energy Storage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6781800" y="5410200"/>
            <a:ext cx="1828800" cy="4985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Blue text</a:t>
            </a:r>
            <a:r>
              <a:rPr lang="en-US" sz="1100" b="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:  ERCOT considering removing from project for earlier delivery </a:t>
            </a:r>
          </a:p>
        </p:txBody>
      </p:sp>
    </p:spTree>
    <p:extLst>
      <p:ext uri="{BB962C8B-B14F-4D97-AF65-F5344CB8AC3E}">
        <p14:creationId xmlns:p14="http://schemas.microsoft.com/office/powerpoint/2010/main" val="3441618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194"/>
            <a:ext cx="6705600" cy="51831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PR325-01 FFR Advancement Projec</a:t>
            </a:r>
            <a:r>
              <a:rPr lang="en-US" sz="2200" dirty="0"/>
              <a:t>t Update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334000"/>
          </a:xfrm>
        </p:spPr>
        <p:txBody>
          <a:bodyPr/>
          <a:lstStyle/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PR325-01  Fast-Frequency Response (FFR) Advancement </a:t>
            </a:r>
            <a:r>
              <a:rPr lang="en-US" sz="1400" dirty="0"/>
              <a:t>(Gated to Execution on 6/22/2021)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>
                <a:solidFill>
                  <a:schemeClr val="accent3">
                    <a:lumMod val="75000"/>
                  </a:schemeClr>
                </a:solidFill>
              </a:rPr>
              <a:t>Planned go-live for 2021-R6  (December 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/>
              <a:t>NPRR863, NPRR1015, NOGRR187, NPRR1079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1200" dirty="0"/>
          </a:p>
          <a:p>
            <a:pPr lvl="2">
              <a:tabLst>
                <a:tab pos="2176463" algn="l"/>
                <a:tab pos="7199313" algn="l"/>
              </a:tabLst>
            </a:pPr>
            <a:endParaRPr lang="en-US" sz="1200" dirty="0"/>
          </a:p>
          <a:p>
            <a:pPr lvl="2">
              <a:tabLst>
                <a:tab pos="2176463" algn="l"/>
                <a:tab pos="7199313" algn="l"/>
              </a:tabLst>
            </a:pPr>
            <a:endParaRPr lang="en-US" sz="1200" dirty="0"/>
          </a:p>
          <a:p>
            <a:pPr lvl="7">
              <a:tabLst>
                <a:tab pos="2176463" algn="l"/>
                <a:tab pos="7199313" algn="l"/>
              </a:tabLst>
            </a:pPr>
            <a:endParaRPr lang="en-US" sz="5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9FF6E444-20B7-403D-BE99-95A680A7E8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159342"/>
              </p:ext>
            </p:extLst>
          </p:nvPr>
        </p:nvGraphicFramePr>
        <p:xfrm>
          <a:off x="609600" y="1847400"/>
          <a:ext cx="8000998" cy="409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920">
                  <a:extLst>
                    <a:ext uri="{9D8B030D-6E8A-4147-A177-3AD203B41FA5}">
                      <a16:colId xmlns:a16="http://schemas.microsoft.com/office/drawing/2014/main" val="3157522509"/>
                    </a:ext>
                  </a:extLst>
                </a:gridCol>
                <a:gridCol w="3210555">
                  <a:extLst>
                    <a:ext uri="{9D8B030D-6E8A-4147-A177-3AD203B41FA5}">
                      <a16:colId xmlns:a16="http://schemas.microsoft.com/office/drawing/2014/main" val="1086286901"/>
                    </a:ext>
                  </a:extLst>
                </a:gridCol>
                <a:gridCol w="3364523">
                  <a:extLst>
                    <a:ext uri="{9D8B030D-6E8A-4147-A177-3AD203B41FA5}">
                      <a16:colId xmlns:a16="http://schemas.microsoft.com/office/drawing/2014/main" val="2013002113"/>
                    </a:ext>
                  </a:extLst>
                </a:gridCol>
              </a:tblGrid>
              <a:tr h="400200">
                <a:tc>
                  <a:txBody>
                    <a:bodyPr/>
                    <a:lstStyle/>
                    <a:p>
                      <a:pPr marL="9144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Revision Request 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Section 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Notes / Comments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2553729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NPRR863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3.9.1​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Management Activities for the ERCOT System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559792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NPRR863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6.5.7.5 (1) (m) (PRC3) (type agnostic)​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Adjustment Period and Real-Time Operations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4211414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NPRR863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6.5.9.4.2 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Adjustment Period and Real-Time Operations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426023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NPRR1015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3.9.1 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Management Activities for the ERCOT System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23581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NPRR1015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4.4.7.1 (9)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Day-Ahead Operations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592393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NPRR1015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4.4.7.2 (3)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Day-Ahead Operations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5794954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NPRR1015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4.4.7.3 (4)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Day-Ahead Operations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173157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NPRR1015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4.4.7.3.1 (1f)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Day-Ahead Operations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59855170"/>
                  </a:ext>
                </a:extLst>
              </a:tr>
              <a:tr h="339240">
                <a:tc>
                  <a:txBody>
                    <a:bodyPr/>
                    <a:lstStyle/>
                    <a:p>
                      <a:pPr marL="0" marR="0" lvl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NOGRR187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NOG 2.3.1.2 (8) for ONRR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System Operations and Control Requirements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52785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NPRR1079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Replaces NPRR1015 3.2.5 (3) (e) (f) (g)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Needed for the reporting clarification for NPRR1015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5214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NPRR1015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This Section removed from scope of FFR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9144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3.2.5 (3) (e) (f) (g) </a:t>
                      </a:r>
                    </a:p>
                    <a:p>
                      <a:pPr marL="91440" marR="0"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Will be included in the ECRS project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Will remain grey boxed for FFR and will be done with ECRS project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71350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861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5257"/>
            <a:ext cx="4648200" cy="51831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PR325-01 FFR Advancement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18934"/>
            <a:ext cx="8991600" cy="4495800"/>
          </a:xfrm>
        </p:spPr>
        <p:txBody>
          <a:bodyPr/>
          <a:lstStyle/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High Level Summary of Changes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RRS Offers in &amp; Awards from DAM, RRS AS Obligation in COPs and Self-Arranged RRS AS submissions will split by subtype namely, RRS-PFR, RRS-FFR and RRS-UFR.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6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An ESR-Gen and ESR-CLR will be able to offer, get awarded and provide* Regulation, RRS-PFR, and (online) Non-Spin simultaneously with RRS-FFR (assuming the ESR-Gen or ESR-CLR is qualified for the AS or AS sub-type it is offering or providing). 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6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A NCLR will be able to offer, get awarded and provide** either RRS-FFR or RRS-UFR (assuming the NCLR is qualified for the RRS sub-type it is offering or providing).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6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In Real Time each RRS subtype will have a dedicated RRS AS Responsibility and RRS AS Schedule telemetry for provision of each sub-type of RRS.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6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There will be changes to some reports to include information breakdown by RRS subtype. </a:t>
            </a:r>
          </a:p>
          <a:p>
            <a:pPr lvl="3">
              <a:tabLst>
                <a:tab pos="2176463" algn="l"/>
                <a:tab pos="7199313" algn="l"/>
              </a:tabLst>
            </a:pPr>
            <a:endParaRPr lang="en-US" sz="6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A workshop to provide an overview of the changes in this project will be conducted on October 27, 2021. ERCOT will send Market Notices providing additional details on this workshop. 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Market Participant testing in Market Operations Test Environment (MOTE) will begin on October 27, 2021.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Updates to relevant Business Practice Manuals to align them with the changes from this project will be posted on November 5, 2021.</a:t>
            </a:r>
            <a:endParaRPr lang="en-US" sz="1200" dirty="0"/>
          </a:p>
          <a:p>
            <a:pPr lvl="2">
              <a:tabLst>
                <a:tab pos="2176463" algn="l"/>
                <a:tab pos="7199313" algn="l"/>
              </a:tabLst>
            </a:pPr>
            <a:endParaRPr lang="en-US" sz="1200" dirty="0"/>
          </a:p>
          <a:p>
            <a:pPr lvl="7">
              <a:tabLst>
                <a:tab pos="2176463" algn="l"/>
                <a:tab pos="7199313" algn="l"/>
              </a:tabLst>
            </a:pPr>
            <a:endParaRPr lang="en-US" sz="5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74AE07-2F03-425B-8028-CB05C1526219}"/>
              </a:ext>
            </a:extLst>
          </p:cNvPr>
          <p:cNvSpPr txBox="1"/>
          <p:nvPr/>
        </p:nvSpPr>
        <p:spPr>
          <a:xfrm>
            <a:off x="1905000" y="6513611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FF0000"/>
                </a:solidFill>
              </a:rPr>
              <a:t>*</a:t>
            </a:r>
            <a:r>
              <a:rPr lang="en-US" sz="700" dirty="0">
                <a:solidFill>
                  <a:schemeClr val="tx2"/>
                </a:solidFill>
              </a:rPr>
              <a:t>ESR-Gen will be required to use ONFFRRRS resource status to provide RRS-FFR in Real Time.</a:t>
            </a:r>
          </a:p>
          <a:p>
            <a:r>
              <a:rPr lang="en-US" sz="700" dirty="0">
                <a:solidFill>
                  <a:srgbClr val="FF0000"/>
                </a:solidFill>
              </a:rPr>
              <a:t>** </a:t>
            </a:r>
            <a:r>
              <a:rPr lang="en-US" sz="700" dirty="0">
                <a:solidFill>
                  <a:schemeClr val="accent2"/>
                </a:solidFill>
              </a:rPr>
              <a:t>NCLR will be required to use ONFFRRRSL resource status to provide RRS-FFR or ONRL resource status to provide RRS-UFR in Real Time.</a:t>
            </a:r>
            <a:endParaRPr lang="en-US" sz="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397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7642"/>
            <a:ext cx="43434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Securitization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191000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Projects underway to automate critical aspects of Securitization M and N</a:t>
            </a:r>
            <a:r>
              <a:rPr lang="en-US" sz="1600" dirty="0"/>
              <a:t>	</a:t>
            </a:r>
            <a:endParaRPr lang="en-US" sz="1800" i="1" dirty="0">
              <a:solidFill>
                <a:srgbClr val="00B050"/>
              </a:solidFill>
            </a:endParaRP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/>
              <a:t>Full scope of work won’t be known until PUCT order in October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/>
              <a:t>Initial effort is focusing on elements ERCOT is confident will be included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600" dirty="0"/>
              <a:t>Examples: New invoice types and collateral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14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Multiple delivery phases are expected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/>
              <a:t>First phase go-live is targeted for early 2022 (specific date not yet known)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600" dirty="0"/>
              <a:t>Focus on uplift invoicing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/>
              <a:t>Disbursement of funds for both M and N expected to be done manually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/>
              <a:t>Second phase will address remaining functions not completed in first phase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14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Significant impact on resources in Settlements and Credit areas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0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/>
              <a:t>Priority / Rank Options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478454"/>
              </p:ext>
            </p:extLst>
          </p:nvPr>
        </p:nvGraphicFramePr>
        <p:xfrm>
          <a:off x="89933" y="1159551"/>
          <a:ext cx="8955921" cy="4340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9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3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09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71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NPRR1082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Emergency Response Service (ERS) Test Exception for Co-located ERS Loads</a:t>
                      </a:r>
                      <a:endParaRPr lang="en-US" sz="11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&lt;$5k O&amp;M – no project required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0733538"/>
                  </a:ext>
                </a:extLst>
              </a:tr>
              <a:tr h="8371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NPRR1093</a:t>
                      </a:r>
                    </a:p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1200" dirty="0"/>
                        <a:t>(if urgency is approved)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Resource Participation in Non-Spinning Reserve</a:t>
                      </a:r>
                      <a:endParaRPr lang="en-US" sz="11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3195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$300k-$500, 8-12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MMS, EMS, S&amp;B, Reporting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Candidate for 2021 start but must be assessed for resource availability with other critical projects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879768"/>
                  </a:ext>
                </a:extLst>
              </a:tr>
              <a:tr h="8371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PGRR094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Clarify Notification Requirement for Generator Construction Commencement or Completion</a:t>
                      </a:r>
                      <a:endParaRPr lang="en-US" sz="2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3540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$10k-$20k, 1-2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Systems: RIOO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 functionality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 RIOO after current effort to include “add” capability is complete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Worked with ROS on Priority/Rank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3276600" y="6144280"/>
            <a:ext cx="303417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2021 Rank in Business Strategy 	= 3360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320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93473"/>
              </p:ext>
            </p:extLst>
          </p:nvPr>
        </p:nvGraphicFramePr>
        <p:xfrm>
          <a:off x="3467410" y="941985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273847</TotalTime>
  <Words>1841</Words>
  <Application>Microsoft Office PowerPoint</Application>
  <PresentationFormat>On-screen Show (4:3)</PresentationFormat>
  <Paragraphs>488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2021 Release Targets – Board Approved NPRRs / SCRs / xGRRs </vt:lpstr>
      <vt:lpstr>In-Flight Strategic Projects</vt:lpstr>
      <vt:lpstr>PR325-01 FFR Advancement Project Update </vt:lpstr>
      <vt:lpstr>PR325-01 FFR Advancement </vt:lpstr>
      <vt:lpstr>Securitization Update</vt:lpstr>
      <vt:lpstr>Priority / Rank Options for Revision Requests with Impacts</vt:lpstr>
      <vt:lpstr>PowerPoint Presentation</vt:lpstr>
      <vt:lpstr>DGR/DESR Moratorium Market Notice – 8/9/2021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2712</cp:revision>
  <cp:lastPrinted>2020-02-05T17:47:59Z</cp:lastPrinted>
  <dcterms:created xsi:type="dcterms:W3CDTF">2016-01-21T15:20:31Z</dcterms:created>
  <dcterms:modified xsi:type="dcterms:W3CDTF">2021-09-13T20:36:05Z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