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6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External" id="{5E86B891-C4F3-4BA1-BCE4-E93D179B63E1}">
          <p14:sldIdLst>
            <p14:sldId id="260"/>
            <p14:sldId id="266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084"/>
    <a:srgbClr val="FF6600"/>
    <a:srgbClr val="FFD757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01" autoAdjust="0"/>
  </p:normalViewPr>
  <p:slideViewPr>
    <p:cSldViewPr showGuides="1">
      <p:cViewPr varScale="1">
        <p:scale>
          <a:sx n="117" d="100"/>
          <a:sy n="117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415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21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14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29433"/>
          </a:xfrm>
          <a:prstGeom prst="rect">
            <a:avLst/>
          </a:prstGeo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3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7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Emergency Condition List #122:</a:t>
            </a:r>
          </a:p>
          <a:p>
            <a:pPr algn="ctr"/>
            <a:r>
              <a:rPr lang="en-US" b="1" dirty="0"/>
              <a:t> Load Shed Tables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September 14</a:t>
            </a:r>
            <a:r>
              <a:rPr lang="en-US" baseline="30000" dirty="0"/>
              <a:t>th</a:t>
            </a:r>
            <a:r>
              <a:rPr lang="en-US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4FF9-3A11-4BB7-B778-E5FD1EE7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 Load Ratio Shares (%)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038877-C410-4250-B8EB-05B61D6C0D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853206"/>
              </p:ext>
            </p:extLst>
          </p:nvPr>
        </p:nvGraphicFramePr>
        <p:xfrm>
          <a:off x="76200" y="1145380"/>
          <a:ext cx="8991600" cy="4950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5917">
                  <a:extLst>
                    <a:ext uri="{9D8B030D-6E8A-4147-A177-3AD203B41FA5}">
                      <a16:colId xmlns:a16="http://schemas.microsoft.com/office/drawing/2014/main" val="1553146555"/>
                    </a:ext>
                  </a:extLst>
                </a:gridCol>
                <a:gridCol w="1141788">
                  <a:extLst>
                    <a:ext uri="{9D8B030D-6E8A-4147-A177-3AD203B41FA5}">
                      <a16:colId xmlns:a16="http://schemas.microsoft.com/office/drawing/2014/main" val="602663554"/>
                    </a:ext>
                  </a:extLst>
                </a:gridCol>
                <a:gridCol w="1231945">
                  <a:extLst>
                    <a:ext uri="{9D8B030D-6E8A-4147-A177-3AD203B41FA5}">
                      <a16:colId xmlns:a16="http://schemas.microsoft.com/office/drawing/2014/main" val="898783461"/>
                    </a:ext>
                  </a:extLst>
                </a:gridCol>
                <a:gridCol w="1482873">
                  <a:extLst>
                    <a:ext uri="{9D8B030D-6E8A-4147-A177-3AD203B41FA5}">
                      <a16:colId xmlns:a16="http://schemas.microsoft.com/office/drawing/2014/main" val="2486518786"/>
                    </a:ext>
                  </a:extLst>
                </a:gridCol>
                <a:gridCol w="1569077">
                  <a:extLst>
                    <a:ext uri="{9D8B030D-6E8A-4147-A177-3AD203B41FA5}">
                      <a16:colId xmlns:a16="http://schemas.microsoft.com/office/drawing/2014/main" val="139164637"/>
                    </a:ext>
                  </a:extLst>
                </a:gridCol>
              </a:tblGrid>
              <a:tr h="45933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effectLst/>
                        </a:rPr>
                        <a:t>LOAD SHARE RATIO (%)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592135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 Load =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30151 MW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32272 MW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74354 MW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51905 MW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8930575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786961"/>
                  </a:ext>
                </a:extLst>
              </a:tr>
              <a:tr h="204149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Transmission Operator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Off Peak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Peak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Typical Winter Peak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9042011"/>
                  </a:ext>
                </a:extLst>
              </a:tr>
              <a:tr h="2041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11/6/2020 3:00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4/2/2021 5:00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8/13/2020 16:45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12/16/2020 8:00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2140519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AEP Texas Central Company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8.84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8.2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8.28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8.18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5066495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Brazos Electric Power Cooperative Inc.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4.13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567353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Brownsville Public Utilities Board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0.36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0433676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Bryan Texas Utilities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0.53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0876240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CenterPoint Energy Houston Electric LLC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26.9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26.11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24.94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22.88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66889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City of Austin dba Austin Energy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3.69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3.57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3.49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99751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City of College Station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0.29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6066357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City of Garland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0.57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0.77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0.72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436500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CPS Energy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5.65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6.52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6.43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6581251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Denton Municipal Electric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0.37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0.49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0.41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0244765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GEUS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0.15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6107064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Lamar County Electric Cooperative Inc. dba LEC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336580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LCRA Transmission Services Corporation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4.93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6.07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2054339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Oncor Electric Delivery Company LLC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36.94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38.23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36.38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37.88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4716477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Rayburn Country Cooperative Inc.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0.78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9520436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South Texas Electric Cooperative Inc.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2.95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2.39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2.61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3942150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Texas-New Mexico Power Company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3.42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3.48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2.67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2.69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24697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Total =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100.00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100.00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9721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AD91C-5B3C-48EC-B05B-A5CDF31E4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63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D4FF9-3A11-4BB7-B778-E5FD1EE79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Seasonal Load Ratio Shares (%) Continued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9038877-C410-4250-B8EB-05B61D6C0D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0313018"/>
              </p:ext>
            </p:extLst>
          </p:nvPr>
        </p:nvGraphicFramePr>
        <p:xfrm>
          <a:off x="124206" y="1147445"/>
          <a:ext cx="8895588" cy="4087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6550">
                  <a:extLst>
                    <a:ext uri="{9D8B030D-6E8A-4147-A177-3AD203B41FA5}">
                      <a16:colId xmlns:a16="http://schemas.microsoft.com/office/drawing/2014/main" val="1553146555"/>
                    </a:ext>
                  </a:extLst>
                </a:gridCol>
                <a:gridCol w="1047813">
                  <a:extLst>
                    <a:ext uri="{9D8B030D-6E8A-4147-A177-3AD203B41FA5}">
                      <a16:colId xmlns:a16="http://schemas.microsoft.com/office/drawing/2014/main" val="2796987427"/>
                    </a:ext>
                  </a:extLst>
                </a:gridCol>
                <a:gridCol w="577025">
                  <a:extLst>
                    <a:ext uri="{9D8B030D-6E8A-4147-A177-3AD203B41FA5}">
                      <a16:colId xmlns:a16="http://schemas.microsoft.com/office/drawing/2014/main" val="6026635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8783461"/>
                    </a:ext>
                  </a:extLst>
                </a:gridCol>
                <a:gridCol w="1267206">
                  <a:extLst>
                    <a:ext uri="{9D8B030D-6E8A-4147-A177-3AD203B41FA5}">
                      <a16:colId xmlns:a16="http://schemas.microsoft.com/office/drawing/2014/main" val="2486518786"/>
                    </a:ext>
                  </a:extLst>
                </a:gridCol>
                <a:gridCol w="1247394">
                  <a:extLst>
                    <a:ext uri="{9D8B030D-6E8A-4147-A177-3AD203B41FA5}">
                      <a16:colId xmlns:a16="http://schemas.microsoft.com/office/drawing/2014/main" val="139164637"/>
                    </a:ext>
                  </a:extLst>
                </a:gridCol>
              </a:tblGrid>
              <a:tr h="2981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Transmission Operator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Variation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Min.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Max. 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Min. At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Max. At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8930575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CenterPoint Energy Houston Electric LLC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22.88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Winter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Off Peak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16786961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LCRA Transmission Services Corporation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4.93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6.84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Winter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42011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Oncor Electric Delivery Company LLC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36.38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38.23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Off Peak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542140519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Brazos Electric Power Cooperative Inc.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5.15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066495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CPS Energy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1.25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5.27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6.52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67353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Texas-New Mexico Power Company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0.81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3.48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330433676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Rayburn Country Cooperative Inc.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0.73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0.78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1.51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Winter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876240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AEP Texas Central Company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0.66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8.18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8.84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Winter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Off Peak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1366889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South Texas Electric Cooperative Inc.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2.95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999751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City of Austin dba Austin Energy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3.37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3.69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2946066357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City of Garland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0.57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0.77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36500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Brownsville Public Utilities Board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0.36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581251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Denton Municipal Electric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0.49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244765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City of College Station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107064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Lamar County Electric Cooperative Inc. dba LEC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Winter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365802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Bryan Texas Utilities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0.51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0.53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702054339"/>
                  </a:ext>
                </a:extLst>
              </a:tr>
              <a:tr h="20414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GEUS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Off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Summer Peak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71647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AD91C-5B3C-48EC-B05B-A5CDF31E4E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DAF464-090D-426C-A4D5-FA9807F3E7AD}"/>
              </a:ext>
            </a:extLst>
          </p:cNvPr>
          <p:cNvSpPr txBox="1"/>
          <p:nvPr/>
        </p:nvSpPr>
        <p:spPr>
          <a:xfrm>
            <a:off x="172212" y="5189855"/>
            <a:ext cx="3013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Table is sorted by the variation.</a:t>
            </a:r>
          </a:p>
        </p:txBody>
      </p:sp>
    </p:spTree>
    <p:extLst>
      <p:ext uri="{BB962C8B-B14F-4D97-AF65-F5344CB8AC3E}">
        <p14:creationId xmlns:p14="http://schemas.microsoft.com/office/powerpoint/2010/main" val="3254625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terms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6350</TotalTime>
  <Words>420</Words>
  <Application>Microsoft Office PowerPoint</Application>
  <PresentationFormat>On-screen Show (4:3)</PresentationFormat>
  <Paragraphs>224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Seasonal Load Ratio Shares (%)</vt:lpstr>
      <vt:lpstr>Seasonal Load Ratio Shares (%) Continued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Freddy G.</cp:lastModifiedBy>
  <cp:revision>203</cp:revision>
  <cp:lastPrinted>2016-01-21T20:53:15Z</cp:lastPrinted>
  <dcterms:created xsi:type="dcterms:W3CDTF">2016-01-21T15:20:31Z</dcterms:created>
  <dcterms:modified xsi:type="dcterms:W3CDTF">2021-09-13T14:13:42Z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