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94" r:id="rId8"/>
    <p:sldId id="321" r:id="rId9"/>
    <p:sldId id="322" r:id="rId10"/>
    <p:sldId id="323" r:id="rId11"/>
    <p:sldId id="324" r:id="rId12"/>
    <p:sldId id="310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, Ping" initials="YP" lastIdx="1" clrIdx="0">
    <p:extLst>
      <p:ext uri="{19B8F6BF-5375-455C-9EA6-DF929625EA0E}">
        <p15:presenceInfo xmlns:p15="http://schemas.microsoft.com/office/powerpoint/2012/main" userId="S-1-5-21-639947351-343809578-3807592339-454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99"/>
    <a:srgbClr val="9BEBCA"/>
    <a:srgbClr val="36E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072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252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517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45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63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048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raig.Wolf@ercot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514600"/>
            <a:ext cx="564603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 b="1" dirty="0">
                <a:solidFill>
                  <a:schemeClr val="tx2"/>
                </a:solidFill>
              </a:rPr>
              <a:t>2021 RTP Off-Peak Sensitivity Analysis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pPr algn="ctr"/>
            <a:r>
              <a:rPr lang="en-US" b="1" dirty="0">
                <a:solidFill>
                  <a:schemeClr val="tx2"/>
                </a:solidFill>
              </a:rPr>
              <a:t>Craig Wolf</a:t>
            </a:r>
          </a:p>
          <a:p>
            <a:pPr algn="ctr"/>
            <a:endParaRPr lang="en-US" b="1" dirty="0">
              <a:solidFill>
                <a:schemeClr val="tx2"/>
              </a:solidFill>
            </a:endParaRPr>
          </a:p>
          <a:p>
            <a:pPr algn="ctr"/>
            <a:r>
              <a:rPr lang="en-US" b="1" dirty="0">
                <a:solidFill>
                  <a:schemeClr val="tx2"/>
                </a:solidFill>
              </a:rPr>
              <a:t>September 2021</a:t>
            </a:r>
          </a:p>
          <a:p>
            <a:pPr algn="ctr"/>
            <a:r>
              <a:rPr lang="en-US" b="1" dirty="0">
                <a:solidFill>
                  <a:schemeClr val="tx2"/>
                </a:solidFill>
              </a:rPr>
              <a:t>RPG Meeting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518318"/>
          </a:xfrm>
        </p:spPr>
        <p:txBody>
          <a:bodyPr/>
          <a:lstStyle/>
          <a:p>
            <a:r>
              <a:rPr lang="en-US" dirty="0"/>
              <a:t>Introduction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334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sz="4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8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500" dirty="0">
                <a:solidFill>
                  <a:schemeClr val="tx2"/>
                </a:solidFill>
              </a:rPr>
              <a:t>NERC Reliability Standard TPL-001-4 requires sensitivity analysis to be performed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4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500" dirty="0">
                <a:solidFill>
                  <a:schemeClr val="tx2"/>
                </a:solidFill>
              </a:rPr>
              <a:t>The focus of the 2021 RTP off-peak sensitivity analysis will be a stressed resource availability scenario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sz="4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4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500" dirty="0">
                <a:solidFill>
                  <a:schemeClr val="tx2"/>
                </a:solidFill>
              </a:rPr>
              <a:t>All 2021 RTP stability limits will be respected in this sensitivity analysis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500" dirty="0">
                <a:solidFill>
                  <a:schemeClr val="tx2"/>
                </a:solidFill>
              </a:rPr>
              <a:t>This case will be built from the 2024MIN RTP case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3259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518318"/>
          </a:xfrm>
        </p:spPr>
        <p:txBody>
          <a:bodyPr/>
          <a:lstStyle/>
          <a:p>
            <a:r>
              <a:rPr lang="en-US" dirty="0"/>
              <a:t>Assumptions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334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500" dirty="0">
                <a:solidFill>
                  <a:schemeClr val="tx2"/>
                </a:solidFill>
              </a:rPr>
              <a:t>The base case will include a significant amount of planned unit outages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chemeClr val="tx2"/>
                </a:solidFill>
              </a:rPr>
              <a:t>Historical and future outage scheduler data will be utilized to determine outage levels for conventional resources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500" dirty="0">
                <a:solidFill>
                  <a:schemeClr val="tx2"/>
                </a:solidFill>
              </a:rPr>
              <a:t>A base case operating reserve of 3,000 MW will be established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500" dirty="0">
                <a:solidFill>
                  <a:schemeClr val="tx2"/>
                </a:solidFill>
              </a:rPr>
              <a:t>PUN units that don’t participate in the energy market will be left as modeled in the 2024MIN RTP case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4373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518318"/>
          </a:xfrm>
        </p:spPr>
        <p:txBody>
          <a:bodyPr/>
          <a:lstStyle/>
          <a:p>
            <a:r>
              <a:rPr lang="en-US" dirty="0"/>
              <a:t>Assumptions Cont’d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838200"/>
            <a:ext cx="8686800" cy="5334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sz="8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500" dirty="0">
                <a:solidFill>
                  <a:schemeClr val="tx2"/>
                </a:solidFill>
              </a:rPr>
              <a:t>Nuclear: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chemeClr val="tx2"/>
                </a:solidFill>
              </a:rPr>
              <a:t>2,565 MW online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chemeClr val="tx2"/>
                </a:solidFill>
              </a:rPr>
              <a:t>This represents the outage of one unit at each site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8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500" dirty="0">
                <a:solidFill>
                  <a:schemeClr val="tx2"/>
                </a:solidFill>
              </a:rPr>
              <a:t>Renewables: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chemeClr val="tx2"/>
                </a:solidFill>
              </a:rPr>
              <a:t>Wind: 0 MW online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chemeClr val="tx2"/>
                </a:solidFill>
              </a:rPr>
              <a:t>Solar: 0 MW online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chemeClr val="tx2"/>
                </a:solidFill>
              </a:rPr>
              <a:t>Hydro: 0 MW online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Batteries: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en-US" sz="2100" dirty="0">
                <a:solidFill>
                  <a:srgbClr val="5B6770"/>
                </a:solidFill>
                <a:latin typeface="Arial" panose="020B0604020202020204"/>
              </a:rPr>
              <a:t>0 MW online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lvl="2">
              <a:buFont typeface="Wingdings" panose="05000000000000000000" pitchFamily="2" charset="2"/>
              <a:buChar char="q"/>
            </a:pPr>
            <a:endParaRPr lang="en-US" sz="8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2500" dirty="0">
                <a:solidFill>
                  <a:srgbClr val="5B6770"/>
                </a:solidFill>
                <a:latin typeface="Arial" panose="020B0604020202020204"/>
              </a:rPr>
              <a:t>DC Ties: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2100" dirty="0">
                <a:solidFill>
                  <a:srgbClr val="5B6770"/>
                </a:solidFill>
                <a:latin typeface="Arial" panose="020B0604020202020204"/>
              </a:rPr>
              <a:t>0 MW import/export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en-US" sz="800" dirty="0">
              <a:solidFill>
                <a:srgbClr val="5B6770"/>
              </a:solidFill>
              <a:latin typeface="Arial" panose="020B0604020202020204"/>
            </a:endParaRPr>
          </a:p>
          <a:p>
            <a:pPr marL="914400" lvl="2" indent="0">
              <a:buNone/>
            </a:pPr>
            <a:endParaRPr lang="en-US" sz="17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5803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518318"/>
          </a:xfrm>
        </p:spPr>
        <p:txBody>
          <a:bodyPr/>
          <a:lstStyle/>
          <a:p>
            <a:r>
              <a:rPr lang="en-US" dirty="0"/>
              <a:t>Assumptions Cont’d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334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sz="4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500" dirty="0">
                <a:solidFill>
                  <a:schemeClr val="tx2"/>
                </a:solidFill>
              </a:rPr>
              <a:t>Gas: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chemeClr val="tx2"/>
                </a:solidFill>
              </a:rPr>
              <a:t>~12,700 MW offline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chemeClr val="tx2"/>
                </a:solidFill>
              </a:rPr>
              <a:t>~40,500 MW online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8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500" dirty="0">
                <a:solidFill>
                  <a:schemeClr val="tx2"/>
                </a:solidFill>
              </a:rPr>
              <a:t>Coal: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chemeClr val="tx2"/>
                </a:solidFill>
              </a:rPr>
              <a:t>~ 4,000 MW offline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chemeClr val="tx2"/>
                </a:solidFill>
              </a:rPr>
              <a:t>~ 9,800 MW online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These outage levels are determined from historical and future outage scheduler data</a:t>
            </a:r>
          </a:p>
          <a:p>
            <a:pPr marL="914400" lvl="2" indent="0">
              <a:buNone/>
            </a:pPr>
            <a:endParaRPr lang="en-US" sz="17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500" dirty="0">
                <a:solidFill>
                  <a:schemeClr val="tx2"/>
                </a:solidFill>
              </a:rPr>
              <a:t>The individual units turned offline in the base case will be determined through a G-1 screening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chemeClr val="tx2"/>
                </a:solidFill>
              </a:rPr>
              <a:t>This will identify the most severe outages to incorporate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513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518318"/>
          </a:xfrm>
        </p:spPr>
        <p:txBody>
          <a:bodyPr/>
          <a:lstStyle/>
          <a:p>
            <a:r>
              <a:rPr lang="en-US" dirty="0"/>
              <a:t>Assumptions Cont’d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838200"/>
            <a:ext cx="8763000" cy="5334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sz="4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500" dirty="0">
                <a:solidFill>
                  <a:schemeClr val="tx2"/>
                </a:solidFill>
              </a:rPr>
              <a:t>Total Generation: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chemeClr val="tx2"/>
                </a:solidFill>
              </a:rPr>
              <a:t>~61,265 MW online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8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500" dirty="0">
                <a:solidFill>
                  <a:schemeClr val="tx2"/>
                </a:solidFill>
              </a:rPr>
              <a:t>Other load determination factors: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chemeClr val="tx2"/>
                </a:solidFill>
              </a:rPr>
              <a:t>~ 4,516 MW of self serve load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chemeClr val="tx2"/>
                </a:solidFill>
              </a:rPr>
              <a:t>~ 1,200 MW of estimated losses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chemeClr val="tx2"/>
                </a:solidFill>
              </a:rPr>
              <a:t>~ 3,000 MW of operational reserves</a:t>
            </a:r>
          </a:p>
          <a:p>
            <a:pPr lvl="1">
              <a:buFont typeface="Wingdings" panose="05000000000000000000" pitchFamily="2" charset="2"/>
              <a:buChar char="q"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Total Load: 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5B6770"/>
                </a:solidFill>
                <a:latin typeface="Arial" panose="020B0604020202020204"/>
              </a:rPr>
              <a:t>~ 57,065 MW of load excluding estimated losses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~ 52,550 MW of load excluding estimated losses and self-serve load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5B6770"/>
                </a:solidFill>
                <a:latin typeface="Arial" panose="020B0604020202020204"/>
              </a:rPr>
              <a:t>Existing load will be scaled to reach the desired load level</a:t>
            </a:r>
            <a:endParaRPr lang="en-US" sz="17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5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83295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539455"/>
          </a:xfrm>
        </p:spPr>
        <p:txBody>
          <a:bodyPr/>
          <a:lstStyle/>
          <a:p>
            <a:pPr marL="457200" lvl="1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4800" dirty="0">
                <a:solidFill>
                  <a:schemeClr val="tx2"/>
                </a:solidFill>
              </a:rPr>
              <a:t>Questions?</a:t>
            </a:r>
          </a:p>
          <a:p>
            <a:pPr marL="0" indent="0" algn="ctr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2"/>
                </a:solidFill>
                <a:hlinkClick r:id="rId3"/>
              </a:rPr>
              <a:t>Craig.Wolf@ercot.com</a:t>
            </a:r>
            <a:endParaRPr lang="en-US" sz="28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48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800" dirty="0">
              <a:solidFill>
                <a:schemeClr val="tx2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821070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schemas.microsoft.com/office/2006/documentManagement/types"/>
    <ds:schemaRef ds:uri="c34af464-7aa1-4edd-9be4-83dffc1cb926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26246</TotalTime>
  <Words>317</Words>
  <Application>Microsoft Office PowerPoint</Application>
  <PresentationFormat>On-screen Show (4:3)</PresentationFormat>
  <Paragraphs>150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Introduction</vt:lpstr>
      <vt:lpstr>Assumptions</vt:lpstr>
      <vt:lpstr>Assumptions Cont’d</vt:lpstr>
      <vt:lpstr>Assumptions Cont’d</vt:lpstr>
      <vt:lpstr>Assumptions Cont’d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Wolf, Craig</cp:lastModifiedBy>
  <cp:revision>323</cp:revision>
  <cp:lastPrinted>2016-01-21T20:53:15Z</cp:lastPrinted>
  <dcterms:created xsi:type="dcterms:W3CDTF">2016-01-21T15:20:31Z</dcterms:created>
  <dcterms:modified xsi:type="dcterms:W3CDTF">2021-09-13T12:46:11Z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