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sldIdLst>
    <p:sldId id="370" r:id="rId2"/>
    <p:sldId id="407" r:id="rId3"/>
    <p:sldId id="408" r:id="rId4"/>
    <p:sldId id="409" r:id="rId5"/>
    <p:sldId id="405" r:id="rId6"/>
    <p:sldId id="385" r:id="rId7"/>
    <p:sldId id="380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294171"/>
    <a:srgbClr val="40949A"/>
    <a:srgbClr val="DDDDDD"/>
    <a:srgbClr val="FF3300"/>
    <a:srgbClr val="FF9900"/>
    <a:srgbClr val="5469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36" autoAdjust="0"/>
    <p:restoredTop sz="94660"/>
  </p:normalViewPr>
  <p:slideViewPr>
    <p:cSldViewPr>
      <p:cViewPr varScale="1">
        <p:scale>
          <a:sx n="109" d="100"/>
          <a:sy n="109" d="100"/>
        </p:scale>
        <p:origin x="1614" y="108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E67AEE-8CC1-4A0B-A9B6-7A0EA26C25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185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4E91-82B0-4B0A-B027-BD0D9A9E2F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63C12-58CE-4440-A1BF-0B7C561A99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B53AA-B243-4AFA-AE7D-A4D34BCED2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5C669-FB09-4A92-913B-0BA846DAB3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9CC92-127D-4848-9213-EA7DAAA41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EDB76-CD43-480E-8EA0-CC06EF22C0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6B115-F29F-48A1-9E11-9E3CE3F39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D4DE-F1B7-4669-99F6-06BC1BE774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D72C-229D-4F03-A50E-FE97AACDD8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0F6C-C800-4268-B636-BF74DBEF15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CB72A-E33B-43FC-913A-F3DE954CE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services/trainin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5"/>
          <p:cNvSpPr txBox="1">
            <a:spLocks noGrp="1" noChangeArrowheads="1"/>
          </p:cNvSpPr>
          <p:nvPr/>
        </p:nvSpPr>
        <p:spPr bwMode="auto">
          <a:xfrm>
            <a:off x="1981200" y="5067300"/>
            <a:ext cx="44196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b="1" dirty="0"/>
          </a:p>
        </p:txBody>
      </p:sp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581400"/>
            <a:ext cx="6324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0" dirty="0">
                <a:latin typeface="Calibri" panose="020F0502020204030204" pitchFamily="34" charset="0"/>
              </a:rPr>
              <a:t>UPDATE TO RMS</a:t>
            </a:r>
          </a:p>
          <a:p>
            <a:pPr marL="0" indent="0" algn="ctr">
              <a:buNone/>
            </a:pPr>
            <a:r>
              <a:rPr lang="en-US" sz="2800" dirty="0">
                <a:latin typeface="Calibri" panose="020F0502020204030204" pitchFamily="34" charset="0"/>
              </a:rPr>
              <a:t>Tuesday, September 14</a:t>
            </a:r>
            <a:r>
              <a:rPr lang="en-US" sz="2800" baseline="30000" dirty="0">
                <a:latin typeface="Calibri" panose="020F0502020204030204" pitchFamily="34" charset="0"/>
              </a:rPr>
              <a:t>th</a:t>
            </a:r>
            <a:r>
              <a:rPr lang="en-US" sz="2800" dirty="0">
                <a:latin typeface="Calibri" panose="020F0502020204030204" pitchFamily="34" charset="0"/>
              </a:rPr>
              <a:t>, 2021</a:t>
            </a:r>
            <a:endParaRPr lang="en-US" sz="2800" b="0" dirty="0">
              <a:latin typeface="Calibri" panose="020F0502020204030204" pitchFamily="34" charset="0"/>
            </a:endParaRPr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762000" y="1295400"/>
            <a:ext cx="7543800" cy="1828800"/>
          </a:xfrm>
        </p:spPr>
        <p:txBody>
          <a:bodyPr/>
          <a:lstStyle/>
          <a:p>
            <a:pPr algn="ctr" eaLnBrk="1" hangingPunct="1"/>
            <a:r>
              <a:rPr lang="en-US" sz="4400" b="1" dirty="0">
                <a:latin typeface="Calibri" panose="020F0502020204030204" pitchFamily="34" charset="0"/>
              </a:rPr>
              <a:t>ERCOT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Retail Market Training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Task Force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80999" y="5410200"/>
            <a:ext cx="8305801" cy="476250"/>
          </a:xfrm>
        </p:spPr>
        <p:txBody>
          <a:bodyPr/>
          <a:lstStyle/>
          <a:p>
            <a:pPr>
              <a:defRPr/>
            </a:pPr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Debbie McKeever, Oncor               Tomas Fernandez, NRG            Sheri Wiegand, TXU Energy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Retail Training 2021 Attendance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77DEA6-82B6-4B02-A4D2-DAA268D946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068127"/>
              </p:ext>
            </p:extLst>
          </p:nvPr>
        </p:nvGraphicFramePr>
        <p:xfrm>
          <a:off x="1143000" y="781502"/>
          <a:ext cx="6934198" cy="5314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902085618"/>
                    </a:ext>
                  </a:extLst>
                </a:gridCol>
                <a:gridCol w="2425243">
                  <a:extLst>
                    <a:ext uri="{9D8B030D-6E8A-4147-A177-3AD203B41FA5}">
                      <a16:colId xmlns:a16="http://schemas.microsoft.com/office/drawing/2014/main" val="3090992150"/>
                    </a:ext>
                  </a:extLst>
                </a:gridCol>
                <a:gridCol w="2375355">
                  <a:extLst>
                    <a:ext uri="{9D8B030D-6E8A-4147-A177-3AD203B41FA5}">
                      <a16:colId xmlns:a16="http://schemas.microsoft.com/office/drawing/2014/main" val="1536974727"/>
                    </a:ext>
                  </a:extLst>
                </a:gridCol>
              </a:tblGrid>
              <a:tr h="529509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CLASS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# of ATTENDEES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3606466"/>
                  </a:ext>
                </a:extLst>
              </a:tr>
              <a:tr h="529509">
                <a:tc>
                  <a:txBody>
                    <a:bodyPr/>
                    <a:lstStyle/>
                    <a:p>
                      <a:r>
                        <a:rPr lang="en-US" b="1" dirty="0"/>
                        <a:t>Retail 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January 19,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2025864"/>
                  </a:ext>
                </a:extLst>
              </a:tr>
              <a:tr h="529509">
                <a:tc>
                  <a:txBody>
                    <a:bodyPr/>
                    <a:lstStyle/>
                    <a:p>
                      <a:r>
                        <a:rPr lang="en-US" b="1" dirty="0"/>
                        <a:t>MarkeTrak/IAG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January 26,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6945228"/>
                  </a:ext>
                </a:extLst>
              </a:tr>
              <a:tr h="529509">
                <a:tc>
                  <a:txBody>
                    <a:bodyPr/>
                    <a:lstStyle/>
                    <a:p>
                      <a:r>
                        <a:rPr lang="en-US" b="1" dirty="0"/>
                        <a:t>Retail 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March 30,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4724513"/>
                  </a:ext>
                </a:extLst>
              </a:tr>
              <a:tr h="529509">
                <a:tc>
                  <a:txBody>
                    <a:bodyPr/>
                    <a:lstStyle/>
                    <a:p>
                      <a:r>
                        <a:rPr lang="en-US" b="1" dirty="0"/>
                        <a:t>MarkeTrak/IAG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March 31,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3780688"/>
                  </a:ext>
                </a:extLst>
              </a:tr>
              <a:tr h="529509">
                <a:tc>
                  <a:txBody>
                    <a:bodyPr/>
                    <a:lstStyle/>
                    <a:p>
                      <a:r>
                        <a:rPr lang="en-US" b="1" dirty="0"/>
                        <a:t>Retail 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June 8,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7026342"/>
                  </a:ext>
                </a:extLst>
              </a:tr>
              <a:tr h="529509">
                <a:tc>
                  <a:txBody>
                    <a:bodyPr/>
                    <a:lstStyle/>
                    <a:p>
                      <a:r>
                        <a:rPr lang="en-US" b="1" dirty="0"/>
                        <a:t>MarkeTrak/IAG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June 15,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8304542"/>
                  </a:ext>
                </a:extLst>
              </a:tr>
              <a:tr h="548913">
                <a:tc>
                  <a:txBody>
                    <a:bodyPr/>
                    <a:lstStyle/>
                    <a:p>
                      <a:r>
                        <a:rPr lang="en-US" b="1" dirty="0"/>
                        <a:t>Retail 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September 30,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3599471"/>
                  </a:ext>
                </a:extLst>
              </a:tr>
              <a:tr h="529509">
                <a:tc>
                  <a:txBody>
                    <a:bodyPr/>
                    <a:lstStyle/>
                    <a:p>
                      <a:r>
                        <a:rPr lang="en-US" b="1" dirty="0"/>
                        <a:t>MarkeTrak – Pt 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October 6,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6365981"/>
                  </a:ext>
                </a:extLst>
              </a:tr>
              <a:tr h="529509">
                <a:tc>
                  <a:txBody>
                    <a:bodyPr/>
                    <a:lstStyle/>
                    <a:p>
                      <a:r>
                        <a:rPr lang="en-US" b="1" dirty="0"/>
                        <a:t>MarkeTrak – Pt 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October 7,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9344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674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8A235-82A0-419A-8D86-AB92B004E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Retail Training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4D07B2-8AFB-4DCD-917E-7D80EBAD4D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4724400"/>
          </a:xfrm>
        </p:spPr>
        <p:txBody>
          <a:bodyPr/>
          <a:lstStyle/>
          <a:p>
            <a:r>
              <a:rPr lang="en-US" b="0" dirty="0"/>
              <a:t>ERCOT and RMTTF pivoted from in-person Instructor led classes to WebEx Instructor led classes due to COVID restrictions yet still meet the retail market training needs</a:t>
            </a:r>
          </a:p>
          <a:p>
            <a:r>
              <a:rPr lang="en-US" b="0" dirty="0"/>
              <a:t>Retail 101 was revised with suggested prerequisite “fundamentals” classes and continues to draw strong attendance</a:t>
            </a:r>
          </a:p>
          <a:p>
            <a:r>
              <a:rPr lang="en-US" b="0" dirty="0"/>
              <a:t>MarkeTrak / Inadvertent Gain Training will move to two half-day WebEx classes in October</a:t>
            </a:r>
          </a:p>
          <a:p>
            <a:r>
              <a:rPr lang="en-US" b="0" dirty="0"/>
              <a:t>Understanding the need for TXSET training, RMTTF will focus on the development of an interactive “building block” style of web-based training (WBT).</a:t>
            </a:r>
          </a:p>
          <a:p>
            <a:pPr lvl="1"/>
            <a:r>
              <a:rPr lang="en-US" dirty="0"/>
              <a:t>Goal of WBT is to customize a learning path, where foundational material would be presented first, then allows learner to select segments to meet their needs, for example, MVIs, CSAs, Date Changes, etc.</a:t>
            </a:r>
          </a:p>
          <a:p>
            <a:pPr lvl="1"/>
            <a:endParaRPr lang="en-US" b="0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5F5871-2C8B-4BCF-9309-4A1F10A04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B9884F-397F-4C61-9053-75EBCC59C7CA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AC33BE-1796-47BD-84E3-4A4AF760F12B}"/>
              </a:ext>
            </a:extLst>
          </p:cNvPr>
          <p:cNvSpPr txBox="1"/>
          <p:nvPr/>
        </p:nvSpPr>
        <p:spPr>
          <a:xfrm>
            <a:off x="304800" y="5334000"/>
            <a:ext cx="8686800" cy="70788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RMTTF will continue to monitor ERCOT and market participant COVID-19 guidelines to determine when in person classes may resume. </a:t>
            </a:r>
          </a:p>
        </p:txBody>
      </p:sp>
    </p:spTree>
    <p:extLst>
      <p:ext uri="{BB962C8B-B14F-4D97-AF65-F5344CB8AC3E}">
        <p14:creationId xmlns:p14="http://schemas.microsoft.com/office/powerpoint/2010/main" val="55098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10555-AE2F-4D55-A040-1607E68B5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Mass Transition On-Line Module – Collaboration w/ RECTF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673A5-83B2-4EF7-8659-C5425C997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6800"/>
            <a:ext cx="84582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400" u="sng" dirty="0"/>
              <a:t>GOAL</a:t>
            </a:r>
            <a:r>
              <a:rPr lang="en-US" sz="2400" dirty="0"/>
              <a:t>:  </a:t>
            </a:r>
            <a:r>
              <a:rPr lang="en-US" sz="2400" b="0" dirty="0"/>
              <a:t>to improve transparency in the default mass transition process</a:t>
            </a:r>
          </a:p>
          <a:p>
            <a:pPr marL="0" indent="0">
              <a:buNone/>
            </a:pPr>
            <a:r>
              <a:rPr lang="en-US" sz="2400" u="sng" dirty="0"/>
              <a:t>ACTION</a:t>
            </a:r>
            <a:r>
              <a:rPr lang="en-US" sz="2400" dirty="0"/>
              <a:t>:  </a:t>
            </a:r>
            <a:r>
              <a:rPr lang="en-US" sz="2400" b="0" dirty="0"/>
              <a:t>providing clarity to the on-line training module highlighting ‘lessons learned’ from the recent transitions</a:t>
            </a:r>
          </a:p>
          <a:p>
            <a:pPr marL="0" indent="0">
              <a:buNone/>
            </a:pPr>
            <a:endParaRPr lang="en-US" sz="900" b="0" dirty="0"/>
          </a:p>
          <a:p>
            <a:pPr marL="0" indent="0">
              <a:buNone/>
            </a:pPr>
            <a:r>
              <a:rPr lang="en-US" sz="2400" i="1" dirty="0"/>
              <a:t>SUGGESTED REVISIONS</a:t>
            </a:r>
            <a:r>
              <a:rPr lang="en-US" sz="2400" dirty="0"/>
              <a:t>:</a:t>
            </a:r>
          </a:p>
          <a:p>
            <a:r>
              <a:rPr lang="en-US" sz="2400" b="0" dirty="0"/>
              <a:t>Recipients of official notices regarding transition encouraging full participation from start to completion </a:t>
            </a:r>
          </a:p>
          <a:p>
            <a:r>
              <a:rPr lang="en-US" sz="2400" b="0" dirty="0"/>
              <a:t>Ensure removal of Switch Holds for transitioning ESIs</a:t>
            </a:r>
          </a:p>
          <a:p>
            <a:r>
              <a:rPr lang="en-US" sz="2400" b="0" dirty="0"/>
              <a:t>Awareness of ERCOT initiated MarkeTrak for impacted POLR REPs</a:t>
            </a:r>
          </a:p>
          <a:p>
            <a:r>
              <a:rPr lang="en-US" sz="2400" b="0" dirty="0"/>
              <a:t>Understanding of “noticed action” on ESI ID list received from ERCOT</a:t>
            </a:r>
            <a:r>
              <a:rPr lang="en-US" sz="2400" dirty="0"/>
              <a:t>  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A3A0F9-B41A-4705-9EE1-A58F7D250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39F76C-8ADB-4A03-8244-8CF97C6B4006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1149192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z="2200" b="1" dirty="0"/>
              <a:t> On-line ERCOT Retail Training Modules Available 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534400" cy="5638800"/>
          </a:xfrm>
        </p:spPr>
        <p:txBody>
          <a:bodyPr/>
          <a:lstStyle/>
          <a:p>
            <a:pPr marL="457200" lvl="1" indent="0">
              <a:buClr>
                <a:srgbClr val="FF0000"/>
              </a:buClr>
              <a:buNone/>
            </a:pPr>
            <a:r>
              <a:rPr lang="en-US" sz="2400" b="1" dirty="0">
                <a:latin typeface="Calibri" panose="020F0502020204030204" pitchFamily="34" charset="0"/>
              </a:rPr>
              <a:t>MarkeTrak Series 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Marketrak Overview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Switch Hold Removal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Cancel With/Without  Approvals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Inadvertent Gains/Losses &amp; Rescissions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Usage and Billing</a:t>
            </a:r>
            <a:endParaRPr lang="en-US" sz="1600" i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Other D2D Subtypes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Bulk Insert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MarkeTrak Admin Functionality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Data Extract Variances (DEV) LSE Subtypes 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Data Extract Variances (DEV) Non-LSE Subtypes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Emails and Notifications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Reporting – Background &amp; GUI </a:t>
            </a:r>
          </a:p>
          <a:p>
            <a:pPr marL="457200" lvl="1" indent="0">
              <a:buClr>
                <a:srgbClr val="FF0000"/>
              </a:buClr>
              <a:buNone/>
            </a:pPr>
            <a:r>
              <a:rPr lang="en-US" sz="2400" b="1" dirty="0">
                <a:latin typeface="Calibri" panose="020F0502020204030204" pitchFamily="34" charset="0"/>
              </a:rPr>
              <a:t>Retail 101</a:t>
            </a:r>
          </a:p>
          <a:p>
            <a:pPr marL="457200" lvl="1" indent="0">
              <a:buClr>
                <a:srgbClr val="FF0000"/>
              </a:buClr>
              <a:buNone/>
            </a:pPr>
            <a:r>
              <a:rPr lang="en-US" sz="2400" b="1" dirty="0">
                <a:latin typeface="Calibri" panose="020F0502020204030204" pitchFamily="34" charset="0"/>
              </a:rPr>
              <a:t>Mass Transition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>
          <a:xfrm>
            <a:off x="1143000" y="6438691"/>
            <a:ext cx="2133600" cy="476250"/>
          </a:xfrm>
        </p:spPr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4250441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latin typeface="Arial Black" panose="020B0A04020102020204" pitchFamily="34" charset="0"/>
              </a:rPr>
              <a:t>Retail Market Training - Registration</a:t>
            </a:r>
            <a:endParaRPr lang="en-US" sz="28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57150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</a:rPr>
              <a:t>How do I register for Training?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the ERCOT Training Website at </a:t>
            </a:r>
            <a:r>
              <a:rPr lang="en-US" sz="2100" b="0" dirty="0">
                <a:latin typeface="Calibri" panose="020F0502020204030204" pitchFamily="34" charset="0"/>
                <a:hlinkClick r:id="rId2"/>
              </a:rPr>
              <a:t>http://www.ercot.com/services/training/</a:t>
            </a:r>
            <a:endParaRPr lang="en-US" sz="2100" b="0" dirty="0">
              <a:latin typeface="Calibri" panose="020F0502020204030204" pitchFamily="34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course you are interested in attending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 the ‘Schedule/Registration’ tab, select the ‘enroll online’ link under ‘Registration’ to register for the course.</a:t>
            </a:r>
          </a:p>
          <a:p>
            <a:pPr marL="0" indent="0">
              <a:spcBef>
                <a:spcPts val="0"/>
              </a:spcBef>
              <a:buNone/>
            </a:pPr>
            <a:endParaRPr lang="en-US" sz="21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</a:rPr>
              <a:t>If you find the course is not listed under the Web-based training…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ERCOT Training Website as shown above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‘ERCOT Learning Management System’ (LMS) link in the upper right hand corner under RELATED CONTENT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If necessary, set up a log on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Once in LMS, follow drop downs for ‘web-based training’ and ‘retail market’.  Available modules will appear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‘start course’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</a:rPr>
              <a:t>Note! Most modules are able to be completed in less than 30 minutes.  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b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914400" lvl="2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2400" b="0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1244759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2057400"/>
            <a:ext cx="8458200" cy="3124200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800" b="1" dirty="0">
                <a:latin typeface="Calibri" panose="020F0502020204030204" pitchFamily="34" charset="0"/>
              </a:rPr>
              <a:t>Thursday, November 4</a:t>
            </a:r>
            <a:r>
              <a:rPr lang="en-US" sz="2800" b="1" baseline="30000" dirty="0">
                <a:latin typeface="Calibri" panose="020F0502020204030204" pitchFamily="34" charset="0"/>
              </a:rPr>
              <a:t>th</a:t>
            </a:r>
            <a:r>
              <a:rPr lang="en-US" sz="2800" b="1" dirty="0">
                <a:latin typeface="Calibri" panose="020F0502020204030204" pitchFamily="34" charset="0"/>
              </a:rPr>
              <a:t>, 2021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1800" b="1" i="1" dirty="0">
                <a:solidFill>
                  <a:srgbClr val="FF0000"/>
                </a:solidFill>
                <a:latin typeface="Calibri" panose="020F0502020204030204" pitchFamily="34" charset="0"/>
              </a:rPr>
              <a:t>October meeting cancelled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2400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</a:rPr>
              <a:t>9:30 AM Webex only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2400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</a:rPr>
              <a:t>Primary Topics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2400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</a:rPr>
              <a:t>Mass Transition Online Training Module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</a:rPr>
              <a:t>TX SET Training Module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</a:rPr>
              <a:t>Review feedback from Retail 101 and </a:t>
            </a:r>
            <a:r>
              <a:rPr lang="en-US" sz="2400" dirty="0" err="1">
                <a:latin typeface="Calibri" panose="020F0502020204030204" pitchFamily="34" charset="0"/>
              </a:rPr>
              <a:t>MarkeTrak</a:t>
            </a:r>
            <a:r>
              <a:rPr lang="en-US" sz="2400" dirty="0">
                <a:latin typeface="Calibri" panose="020F0502020204030204" pitchFamily="34" charset="0"/>
              </a:rPr>
              <a:t> Training   </a:t>
            </a:r>
          </a:p>
          <a:p>
            <a:pPr algn="ctr"/>
            <a:endParaRPr lang="en-US" sz="2400" dirty="0">
              <a:latin typeface="Calibri" panose="020F0502020204030204" pitchFamily="34" charset="0"/>
            </a:endParaRPr>
          </a:p>
          <a:p>
            <a:pPr algn="ctr"/>
            <a:endParaRPr lang="en-US" sz="3600" dirty="0">
              <a:latin typeface="Calibri" panose="020F0502020204030204" pitchFamily="34" charset="0"/>
            </a:endParaRPr>
          </a:p>
          <a:p>
            <a:pPr algn="ctr"/>
            <a:endParaRPr lang="en-US" sz="2600" dirty="0">
              <a:latin typeface="Calibri" panose="020F0502020204030204" pitchFamily="34" charset="0"/>
            </a:endParaRPr>
          </a:p>
          <a:p>
            <a:pPr algn="ctr"/>
            <a:endParaRPr lang="en-US" sz="2600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2600" b="0" dirty="0"/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1828800" y="685800"/>
            <a:ext cx="5486400" cy="914400"/>
          </a:xfrm>
        </p:spPr>
        <p:txBody>
          <a:bodyPr/>
          <a:lstStyle/>
          <a:p>
            <a:pPr algn="ctr" eaLnBrk="1" hangingPunct="1"/>
            <a:r>
              <a:rPr lang="en-US" sz="3600" b="1" dirty="0">
                <a:latin typeface="Calibri" panose="020F0502020204030204" pitchFamily="34" charset="0"/>
              </a:rPr>
              <a:t>Upcoming</a:t>
            </a:r>
            <a:br>
              <a:rPr lang="en-US" sz="3600" b="1" dirty="0">
                <a:latin typeface="Calibri" panose="020F0502020204030204" pitchFamily="34" charset="0"/>
              </a:rPr>
            </a:br>
            <a:r>
              <a:rPr lang="en-US" sz="3600" b="1" dirty="0">
                <a:latin typeface="Calibri" panose="020F0502020204030204" pitchFamily="34" charset="0"/>
              </a:rPr>
              <a:t> RMTTF Meeting</a:t>
            </a:r>
          </a:p>
        </p:txBody>
      </p:sp>
    </p:spTree>
    <p:extLst>
      <p:ext uri="{BB962C8B-B14F-4D97-AF65-F5344CB8AC3E}">
        <p14:creationId xmlns:p14="http://schemas.microsoft.com/office/powerpoint/2010/main" val="142978892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14649</TotalTime>
  <Words>637</Words>
  <Application>Microsoft Office PowerPoint</Application>
  <PresentationFormat>On-screen Show (4:3)</PresentationFormat>
  <Paragraphs>104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Calibri</vt:lpstr>
      <vt:lpstr>Wingdings</vt:lpstr>
      <vt:lpstr>Custom Design</vt:lpstr>
      <vt:lpstr>ERCOT  Retail Market Training  Task Force</vt:lpstr>
      <vt:lpstr>Retail Training 2021 Attendance </vt:lpstr>
      <vt:lpstr>Retail Training Plan</vt:lpstr>
      <vt:lpstr>Mass Transition On-Line Module – Collaboration w/ RECTF</vt:lpstr>
      <vt:lpstr> On-line ERCOT Retail Training Modules Available </vt:lpstr>
      <vt:lpstr>Retail Market Training - Registration</vt:lpstr>
      <vt:lpstr>Upcoming  RMTTF Meeting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Mckeever, Deborah</dc:creator>
  <cp:lastModifiedBy>Fernandez, Tomas</cp:lastModifiedBy>
  <cp:revision>510</cp:revision>
  <cp:lastPrinted>2016-02-12T19:29:41Z</cp:lastPrinted>
  <dcterms:created xsi:type="dcterms:W3CDTF">2005-04-21T14:28:35Z</dcterms:created>
  <dcterms:modified xsi:type="dcterms:W3CDTF">2021-09-13T19:49:48Z</dcterms:modified>
</cp:coreProperties>
</file>