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1338"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9/10/2021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09/01/2021</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09/14/2021</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09/14/21</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D101BE2E-AC8B-4789-8DF2-8A8EC7F1D9F6}"/>
              </a:ext>
            </a:extLst>
          </p:cNvPr>
          <p:cNvGraphicFramePr>
            <a:graphicFrameLocks noGrp="1"/>
          </p:cNvGraphicFramePr>
          <p:nvPr>
            <p:extLst>
              <p:ext uri="{D42A27DB-BD31-4B8C-83A1-F6EECF244321}">
                <p14:modId xmlns:p14="http://schemas.microsoft.com/office/powerpoint/2010/main" val="102973905"/>
              </p:ext>
            </p:extLst>
          </p:nvPr>
        </p:nvGraphicFramePr>
        <p:xfrm>
          <a:off x="380994" y="990601"/>
          <a:ext cx="8382000" cy="5029203"/>
        </p:xfrm>
        <a:graphic>
          <a:graphicData uri="http://schemas.openxmlformats.org/drawingml/2006/table">
            <a:tbl>
              <a:tblPr/>
              <a:tblGrid>
                <a:gridCol w="698500">
                  <a:extLst>
                    <a:ext uri="{9D8B030D-6E8A-4147-A177-3AD203B41FA5}">
                      <a16:colId xmlns:a16="http://schemas.microsoft.com/office/drawing/2014/main" val="187274449"/>
                    </a:ext>
                  </a:extLst>
                </a:gridCol>
                <a:gridCol w="698500">
                  <a:extLst>
                    <a:ext uri="{9D8B030D-6E8A-4147-A177-3AD203B41FA5}">
                      <a16:colId xmlns:a16="http://schemas.microsoft.com/office/drawing/2014/main" val="998395139"/>
                    </a:ext>
                  </a:extLst>
                </a:gridCol>
                <a:gridCol w="698500">
                  <a:extLst>
                    <a:ext uri="{9D8B030D-6E8A-4147-A177-3AD203B41FA5}">
                      <a16:colId xmlns:a16="http://schemas.microsoft.com/office/drawing/2014/main" val="1335034554"/>
                    </a:ext>
                  </a:extLst>
                </a:gridCol>
                <a:gridCol w="698500">
                  <a:extLst>
                    <a:ext uri="{9D8B030D-6E8A-4147-A177-3AD203B41FA5}">
                      <a16:colId xmlns:a16="http://schemas.microsoft.com/office/drawing/2014/main" val="1358188511"/>
                    </a:ext>
                  </a:extLst>
                </a:gridCol>
                <a:gridCol w="698500">
                  <a:extLst>
                    <a:ext uri="{9D8B030D-6E8A-4147-A177-3AD203B41FA5}">
                      <a16:colId xmlns:a16="http://schemas.microsoft.com/office/drawing/2014/main" val="3160445522"/>
                    </a:ext>
                  </a:extLst>
                </a:gridCol>
                <a:gridCol w="698500">
                  <a:extLst>
                    <a:ext uri="{9D8B030D-6E8A-4147-A177-3AD203B41FA5}">
                      <a16:colId xmlns:a16="http://schemas.microsoft.com/office/drawing/2014/main" val="3223300003"/>
                    </a:ext>
                  </a:extLst>
                </a:gridCol>
                <a:gridCol w="698500">
                  <a:extLst>
                    <a:ext uri="{9D8B030D-6E8A-4147-A177-3AD203B41FA5}">
                      <a16:colId xmlns:a16="http://schemas.microsoft.com/office/drawing/2014/main" val="3594838393"/>
                    </a:ext>
                  </a:extLst>
                </a:gridCol>
                <a:gridCol w="698500">
                  <a:extLst>
                    <a:ext uri="{9D8B030D-6E8A-4147-A177-3AD203B41FA5}">
                      <a16:colId xmlns:a16="http://schemas.microsoft.com/office/drawing/2014/main" val="2909109661"/>
                    </a:ext>
                  </a:extLst>
                </a:gridCol>
                <a:gridCol w="698500">
                  <a:extLst>
                    <a:ext uri="{9D8B030D-6E8A-4147-A177-3AD203B41FA5}">
                      <a16:colId xmlns:a16="http://schemas.microsoft.com/office/drawing/2014/main" val="3743932600"/>
                    </a:ext>
                  </a:extLst>
                </a:gridCol>
                <a:gridCol w="698500">
                  <a:extLst>
                    <a:ext uri="{9D8B030D-6E8A-4147-A177-3AD203B41FA5}">
                      <a16:colId xmlns:a16="http://schemas.microsoft.com/office/drawing/2014/main" val="2546404158"/>
                    </a:ext>
                  </a:extLst>
                </a:gridCol>
                <a:gridCol w="698500">
                  <a:extLst>
                    <a:ext uri="{9D8B030D-6E8A-4147-A177-3AD203B41FA5}">
                      <a16:colId xmlns:a16="http://schemas.microsoft.com/office/drawing/2014/main" val="1748370260"/>
                    </a:ext>
                  </a:extLst>
                </a:gridCol>
                <a:gridCol w="698500">
                  <a:extLst>
                    <a:ext uri="{9D8B030D-6E8A-4147-A177-3AD203B41FA5}">
                      <a16:colId xmlns:a16="http://schemas.microsoft.com/office/drawing/2014/main" val="2798675939"/>
                    </a:ext>
                  </a:extLst>
                </a:gridCol>
              </a:tblGrid>
              <a:tr h="238817">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78050389"/>
                  </a:ext>
                </a:extLst>
              </a:tr>
              <a:tr h="4916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0977973"/>
                  </a:ext>
                </a:extLst>
              </a:tr>
              <a:tr h="238817">
                <a:tc>
                  <a:txBody>
                    <a:bodyPr/>
                    <a:lstStyle/>
                    <a:p>
                      <a:pPr algn="ctr" fontAlgn="b"/>
                      <a:r>
                        <a:rPr lang="en-US" sz="800" b="0" i="0" u="none" strike="noStrike">
                          <a:solidFill>
                            <a:srgbClr val="000000"/>
                          </a:solidFill>
                          <a:effectLst/>
                          <a:latin typeface="Calibri" panose="020F0502020204030204" pitchFamily="34" charset="0"/>
                        </a:rPr>
                        <a:t>2020-01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78,720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227,645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306,365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5356232"/>
                  </a:ext>
                </a:extLst>
              </a:tr>
              <a:tr h="238817">
                <a:tc>
                  <a:txBody>
                    <a:bodyPr/>
                    <a:lstStyle/>
                    <a:p>
                      <a:pPr algn="ctr" fontAlgn="b"/>
                      <a:r>
                        <a:rPr lang="en-US" sz="800" b="0" i="0" u="none" strike="noStrike">
                          <a:solidFill>
                            <a:srgbClr val="000000"/>
                          </a:solidFill>
                          <a:effectLst/>
                          <a:latin typeface="Calibri" panose="020F0502020204030204" pitchFamily="34" charset="0"/>
                        </a:rPr>
                        <a:t>2020-02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74,361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213,951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288,312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2128043"/>
                  </a:ext>
                </a:extLst>
              </a:tr>
              <a:tr h="238817">
                <a:tc>
                  <a:txBody>
                    <a:bodyPr/>
                    <a:lstStyle/>
                    <a:p>
                      <a:pPr algn="ctr" fontAlgn="b"/>
                      <a:r>
                        <a:rPr lang="en-US" sz="800" b="0" i="0" u="none" strike="noStrike">
                          <a:solidFill>
                            <a:srgbClr val="000000"/>
                          </a:solidFill>
                          <a:effectLst/>
                          <a:latin typeface="Calibri" panose="020F0502020204030204" pitchFamily="34" charset="0"/>
                        </a:rPr>
                        <a:t>2020-03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88,857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217,657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2809175"/>
                  </a:ext>
                </a:extLst>
              </a:tr>
              <a:tr h="238817">
                <a:tc>
                  <a:txBody>
                    <a:bodyPr/>
                    <a:lstStyle/>
                    <a:p>
                      <a:pPr algn="ctr" fontAlgn="b"/>
                      <a:r>
                        <a:rPr lang="en-US" sz="800" b="0" i="0" u="none" strike="noStrike">
                          <a:solidFill>
                            <a:srgbClr val="000000"/>
                          </a:solidFill>
                          <a:effectLst/>
                          <a:latin typeface="Calibri" panose="020F0502020204030204" pitchFamily="34" charset="0"/>
                        </a:rPr>
                        <a:t>2020-04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82,551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191,679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274,230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756557"/>
                  </a:ext>
                </a:extLst>
              </a:tr>
              <a:tr h="238817">
                <a:tc>
                  <a:txBody>
                    <a:bodyPr/>
                    <a:lstStyle/>
                    <a:p>
                      <a:pPr algn="ctr" fontAlgn="b"/>
                      <a:r>
                        <a:rPr lang="en-US" sz="800" b="0" i="0" u="none" strike="noStrike">
                          <a:solidFill>
                            <a:srgbClr val="000000"/>
                          </a:solidFill>
                          <a:effectLst/>
                          <a:latin typeface="Calibri" panose="020F0502020204030204" pitchFamily="34" charset="0"/>
                        </a:rPr>
                        <a:t>2020-05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99,776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308,679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9634638"/>
                  </a:ext>
                </a:extLst>
              </a:tr>
              <a:tr h="238817">
                <a:tc>
                  <a:txBody>
                    <a:bodyPr/>
                    <a:lstStyle/>
                    <a:p>
                      <a:pPr algn="ctr" fontAlgn="b"/>
                      <a:r>
                        <a:rPr lang="en-US" sz="800" b="0" i="0" u="none" strike="noStrike">
                          <a:solidFill>
                            <a:srgbClr val="000000"/>
                          </a:solidFill>
                          <a:effectLst/>
                          <a:latin typeface="Calibri" panose="020F0502020204030204" pitchFamily="34" charset="0"/>
                        </a:rPr>
                        <a:t>2020-06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146,804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241,696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388,500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0082265"/>
                  </a:ext>
                </a:extLst>
              </a:tr>
              <a:tr h="238817">
                <a:tc>
                  <a:txBody>
                    <a:bodyPr/>
                    <a:lstStyle/>
                    <a:p>
                      <a:pPr algn="ctr" fontAlgn="b"/>
                      <a:r>
                        <a:rPr lang="en-US" sz="800" b="0" i="0" u="none" strike="noStrike">
                          <a:solidFill>
                            <a:srgbClr val="000000"/>
                          </a:solidFill>
                          <a:effectLst/>
                          <a:latin typeface="Calibri" panose="020F0502020204030204" pitchFamily="34" charset="0"/>
                        </a:rPr>
                        <a:t>2020-07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109,354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7717749"/>
                  </a:ext>
                </a:extLst>
              </a:tr>
              <a:tr h="238817">
                <a:tc>
                  <a:txBody>
                    <a:bodyPr/>
                    <a:lstStyle/>
                    <a:p>
                      <a:pPr algn="ctr" fontAlgn="b"/>
                      <a:r>
                        <a:rPr lang="en-US" sz="800" b="0" i="0" u="none" strike="noStrike">
                          <a:solidFill>
                            <a:srgbClr val="000000"/>
                          </a:solidFill>
                          <a:effectLst/>
                          <a:latin typeface="Calibri" panose="020F0502020204030204" pitchFamily="34" charset="0"/>
                        </a:rPr>
                        <a:t>2020-08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123,368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253,886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377,254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243915"/>
                  </a:ext>
                </a:extLst>
              </a:tr>
              <a:tr h="238817">
                <a:tc>
                  <a:txBody>
                    <a:bodyPr/>
                    <a:lstStyle/>
                    <a:p>
                      <a:pPr algn="ctr" fontAlgn="b"/>
                      <a:r>
                        <a:rPr lang="en-US" sz="800" b="0" i="0" u="none" strike="noStrike">
                          <a:solidFill>
                            <a:srgbClr val="000000"/>
                          </a:solidFill>
                          <a:effectLst/>
                          <a:latin typeface="Calibri" panose="020F0502020204030204" pitchFamily="34" charset="0"/>
                        </a:rPr>
                        <a:t>2020-09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81,951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239,448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321,399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2430554"/>
                  </a:ext>
                </a:extLst>
              </a:tr>
              <a:tr h="238817">
                <a:tc>
                  <a:txBody>
                    <a:bodyPr/>
                    <a:lstStyle/>
                    <a:p>
                      <a:pPr algn="ctr" fontAlgn="b"/>
                      <a:r>
                        <a:rPr lang="en-US" sz="800" b="0" i="0" u="none" strike="noStrike">
                          <a:solidFill>
                            <a:srgbClr val="000000"/>
                          </a:solidFill>
                          <a:effectLst/>
                          <a:latin typeface="Calibri" panose="020F0502020204030204" pitchFamily="34" charset="0"/>
                        </a:rPr>
                        <a:t>2020-10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98,008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244,865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342,873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958189"/>
                  </a:ext>
                </a:extLst>
              </a:tr>
              <a:tr h="238817">
                <a:tc>
                  <a:txBody>
                    <a:bodyPr/>
                    <a:lstStyle/>
                    <a:p>
                      <a:pPr algn="ctr" fontAlgn="b"/>
                      <a:r>
                        <a:rPr lang="en-US" sz="800" b="0" i="0" u="none" strike="noStrike">
                          <a:solidFill>
                            <a:srgbClr val="000000"/>
                          </a:solidFill>
                          <a:effectLst/>
                          <a:latin typeface="Calibri" panose="020F0502020204030204" pitchFamily="34" charset="0"/>
                        </a:rPr>
                        <a:t>2020-11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144,773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359,887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455791"/>
                  </a:ext>
                </a:extLst>
              </a:tr>
              <a:tr h="238817">
                <a:tc>
                  <a:txBody>
                    <a:bodyPr/>
                    <a:lstStyle/>
                    <a:p>
                      <a:pPr algn="ctr" fontAlgn="b"/>
                      <a:r>
                        <a:rPr lang="en-US" sz="800" b="0" i="0" u="none" strike="noStrike">
                          <a:solidFill>
                            <a:srgbClr val="000000"/>
                          </a:solidFill>
                          <a:effectLst/>
                          <a:latin typeface="Calibri" panose="020F0502020204030204" pitchFamily="34" charset="0"/>
                        </a:rPr>
                        <a:t>2020-12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118,401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350,739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7049561"/>
                  </a:ext>
                </a:extLst>
              </a:tr>
              <a:tr h="238817">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1,519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5,097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2360996"/>
                  </a:ext>
                </a:extLst>
              </a:tr>
              <a:tr h="238817">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1988843"/>
                  </a:ext>
                </a:extLst>
              </a:tr>
              <a:tr h="238817">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7109641"/>
                  </a:ext>
                </a:extLst>
              </a:tr>
              <a:tr h="238817">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948961"/>
                  </a:ext>
                </a:extLst>
              </a:tr>
              <a:tr h="238817">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2044609"/>
                  </a:ext>
                </a:extLst>
              </a:tr>
              <a:tr h="238817">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3011074"/>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09/14/21</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June 2021 - IAG/IAL Statistics</a:t>
            </a:r>
          </a:p>
          <a:p>
            <a:r>
              <a:rPr lang="en-US" altLang="en-US" dirty="0"/>
              <a:t>Top 10 – June 2021 -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June 2021 -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09/14/21</a:t>
            </a:r>
          </a:p>
        </p:txBody>
      </p:sp>
      <p:graphicFrame>
        <p:nvGraphicFramePr>
          <p:cNvPr id="3" name="Table 2">
            <a:extLst>
              <a:ext uri="{FF2B5EF4-FFF2-40B4-BE49-F238E27FC236}">
                <a16:creationId xmlns:a16="http://schemas.microsoft.com/office/drawing/2014/main" id="{33E6C4AB-F07D-419D-9FE5-2266E4FFD2AE}"/>
              </a:ext>
            </a:extLst>
          </p:cNvPr>
          <p:cNvGraphicFramePr>
            <a:graphicFrameLocks noGrp="1"/>
          </p:cNvGraphicFramePr>
          <p:nvPr>
            <p:extLst>
              <p:ext uri="{D42A27DB-BD31-4B8C-83A1-F6EECF244321}">
                <p14:modId xmlns:p14="http://schemas.microsoft.com/office/powerpoint/2010/main" val="952582814"/>
              </p:ext>
            </p:extLst>
          </p:nvPr>
        </p:nvGraphicFramePr>
        <p:xfrm>
          <a:off x="2120899" y="1101690"/>
          <a:ext cx="4902201" cy="3914775"/>
        </p:xfrm>
        <a:graphic>
          <a:graphicData uri="http://schemas.openxmlformats.org/drawingml/2006/table">
            <a:tbl>
              <a:tblPr/>
              <a:tblGrid>
                <a:gridCol w="1148953">
                  <a:extLst>
                    <a:ext uri="{9D8B030D-6E8A-4147-A177-3AD203B41FA5}">
                      <a16:colId xmlns:a16="http://schemas.microsoft.com/office/drawing/2014/main" val="3922025592"/>
                    </a:ext>
                  </a:extLst>
                </a:gridCol>
                <a:gridCol w="938312">
                  <a:extLst>
                    <a:ext uri="{9D8B030D-6E8A-4147-A177-3AD203B41FA5}">
                      <a16:colId xmlns:a16="http://schemas.microsoft.com/office/drawing/2014/main" val="854553391"/>
                    </a:ext>
                  </a:extLst>
                </a:gridCol>
                <a:gridCol w="938312">
                  <a:extLst>
                    <a:ext uri="{9D8B030D-6E8A-4147-A177-3AD203B41FA5}">
                      <a16:colId xmlns:a16="http://schemas.microsoft.com/office/drawing/2014/main" val="1178937157"/>
                    </a:ext>
                  </a:extLst>
                </a:gridCol>
                <a:gridCol w="938312">
                  <a:extLst>
                    <a:ext uri="{9D8B030D-6E8A-4147-A177-3AD203B41FA5}">
                      <a16:colId xmlns:a16="http://schemas.microsoft.com/office/drawing/2014/main" val="2405674865"/>
                    </a:ext>
                  </a:extLst>
                </a:gridCol>
                <a:gridCol w="938312">
                  <a:extLst>
                    <a:ext uri="{9D8B030D-6E8A-4147-A177-3AD203B41FA5}">
                      <a16:colId xmlns:a16="http://schemas.microsoft.com/office/drawing/2014/main" val="2838438606"/>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353156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43433116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921737053"/>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7293297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2,678</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5901015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3841779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84180002"/>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51615515"/>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1,675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3308493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3294529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3829465"/>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0676862"/>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85593103"/>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434569924"/>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865876979"/>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3791323861"/>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242826341"/>
                  </a:ext>
                </a:extLst>
              </a:tr>
            </a:tbl>
          </a:graphicData>
        </a:graphic>
      </p:graphicFrame>
      <p:graphicFrame>
        <p:nvGraphicFramePr>
          <p:cNvPr id="7" name="Object 6">
            <a:extLst>
              <a:ext uri="{FF2B5EF4-FFF2-40B4-BE49-F238E27FC236}">
                <a16:creationId xmlns:a16="http://schemas.microsoft.com/office/drawing/2014/main" id="{42E3069D-9F4A-4A03-AA75-D6F89862B7AA}"/>
              </a:ext>
            </a:extLst>
          </p:cNvPr>
          <p:cNvGraphicFramePr>
            <a:graphicFrameLocks noChangeAspect="1"/>
          </p:cNvGraphicFramePr>
          <p:nvPr>
            <p:extLst>
              <p:ext uri="{D42A27DB-BD31-4B8C-83A1-F6EECF244321}">
                <p14:modId xmlns:p14="http://schemas.microsoft.com/office/powerpoint/2010/main" val="2892770838"/>
              </p:ext>
            </p:extLst>
          </p:nvPr>
        </p:nvGraphicFramePr>
        <p:xfrm>
          <a:off x="4114799" y="5278351"/>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527835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June 2021 -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09/14/21</a:t>
            </a:r>
          </a:p>
        </p:txBody>
      </p:sp>
      <p:pic>
        <p:nvPicPr>
          <p:cNvPr id="5" name="Picture 4" descr="Chart, scatter chart&#10;&#10;Description automatically generated">
            <a:extLst>
              <a:ext uri="{FF2B5EF4-FFF2-40B4-BE49-F238E27FC236}">
                <a16:creationId xmlns:a16="http://schemas.microsoft.com/office/drawing/2014/main" id="{2E024CB8-D70E-47A8-9A11-39C515E39A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8273"/>
            <a:ext cx="9144000" cy="1524000"/>
          </a:xfrm>
          <a:prstGeom prst="rect">
            <a:avLst/>
          </a:prstGeom>
        </p:spPr>
      </p:pic>
      <p:sp>
        <p:nvSpPr>
          <p:cNvPr id="11" name="TextBox 10"/>
          <p:cNvSpPr txBox="1"/>
          <p:nvPr/>
        </p:nvSpPr>
        <p:spPr>
          <a:xfrm>
            <a:off x="8077200" y="919077"/>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a:t>
            </a:r>
          </a:p>
        </p:txBody>
      </p:sp>
      <p:pic>
        <p:nvPicPr>
          <p:cNvPr id="8" name="Picture 7" descr="Chart, bar chart, box and whisker chart&#10;&#10;Description automatically generated">
            <a:extLst>
              <a:ext uri="{FF2B5EF4-FFF2-40B4-BE49-F238E27FC236}">
                <a16:creationId xmlns:a16="http://schemas.microsoft.com/office/drawing/2014/main" id="{2E3B7817-825E-42B1-9F8C-2D68A948BB7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12" name="TextBox 11"/>
          <p:cNvSpPr txBox="1"/>
          <p:nvPr/>
        </p:nvSpPr>
        <p:spPr>
          <a:xfrm>
            <a:off x="8077200" y="2599383"/>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9</a:t>
            </a:r>
          </a:p>
        </p:txBody>
      </p:sp>
      <p:pic>
        <p:nvPicPr>
          <p:cNvPr id="14" name="Picture 13" descr="Chart&#10;&#10;Description automatically generated">
            <a:extLst>
              <a:ext uri="{FF2B5EF4-FFF2-40B4-BE49-F238E27FC236}">
                <a16:creationId xmlns:a16="http://schemas.microsoft.com/office/drawing/2014/main" id="{FC166A07-581D-469B-BD0B-B70FBAC0206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5727"/>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June 2021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09/14/21</a:t>
            </a:r>
          </a:p>
        </p:txBody>
      </p:sp>
      <p:pic>
        <p:nvPicPr>
          <p:cNvPr id="4" name="Picture 3" descr="Chart, scatter chart&#10;&#10;Description automatically generated">
            <a:extLst>
              <a:ext uri="{FF2B5EF4-FFF2-40B4-BE49-F238E27FC236}">
                <a16:creationId xmlns:a16="http://schemas.microsoft.com/office/drawing/2014/main" id="{65E582EC-2942-4413-9802-878979359D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4" y="971808"/>
            <a:ext cx="9144000" cy="1524000"/>
          </a:xfrm>
          <a:prstGeom prst="rect">
            <a:avLst/>
          </a:prstGeom>
        </p:spPr>
      </p:pic>
      <p:sp>
        <p:nvSpPr>
          <p:cNvPr id="9" name="TextBox 8"/>
          <p:cNvSpPr txBox="1"/>
          <p:nvPr/>
        </p:nvSpPr>
        <p:spPr>
          <a:xfrm>
            <a:off x="7467600" y="864086"/>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9</a:t>
            </a:r>
          </a:p>
        </p:txBody>
      </p:sp>
      <p:sp>
        <p:nvSpPr>
          <p:cNvPr id="11" name="TextBox 10">
            <a:extLst>
              <a:ext uri="{FF2B5EF4-FFF2-40B4-BE49-F238E27FC236}">
                <a16:creationId xmlns:a16="http://schemas.microsoft.com/office/drawing/2014/main" id="{0DC42E8B-637A-4574-B90E-D2AAE5D48823}"/>
              </a:ext>
            </a:extLst>
          </p:cNvPr>
          <p:cNvSpPr txBox="1"/>
          <p:nvPr/>
        </p:nvSpPr>
        <p:spPr>
          <a:xfrm>
            <a:off x="8077200" y="844835"/>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a:t>
            </a:r>
          </a:p>
        </p:txBody>
      </p:sp>
      <p:pic>
        <p:nvPicPr>
          <p:cNvPr id="8" name="Picture 7" descr="Chart, box and whisker chart&#10;&#10;Description automatically generated">
            <a:extLst>
              <a:ext uri="{FF2B5EF4-FFF2-40B4-BE49-F238E27FC236}">
                <a16:creationId xmlns:a16="http://schemas.microsoft.com/office/drawing/2014/main" id="{51854362-A820-4825-99E8-479BF6484F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10;&#10;Description automatically generated">
            <a:extLst>
              <a:ext uri="{FF2B5EF4-FFF2-40B4-BE49-F238E27FC236}">
                <a16:creationId xmlns:a16="http://schemas.microsoft.com/office/drawing/2014/main" id="{0B5CAE9A-0F34-47B5-ABFA-C865D138F0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56577"/>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09/14/21</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09/14/21</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June 2021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09/14/21</a:t>
            </a:r>
          </a:p>
        </p:txBody>
      </p:sp>
      <p:pic>
        <p:nvPicPr>
          <p:cNvPr id="4" name="Picture 3" descr="Chart, bar chart&#10;&#10;Description automatically generated">
            <a:extLst>
              <a:ext uri="{FF2B5EF4-FFF2-40B4-BE49-F238E27FC236}">
                <a16:creationId xmlns:a16="http://schemas.microsoft.com/office/drawing/2014/main" id="{963A7309-43EA-42AE-AF82-DF39E8A98C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09/14/21</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15453</TotalTime>
  <Words>1170</Words>
  <Application>Microsoft Office PowerPoint</Application>
  <PresentationFormat>On-screen Show (4:3)</PresentationFormat>
  <Paragraphs>361</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June 2021 - IAG/IAL Statistics</vt:lpstr>
      <vt:lpstr>Top 10 - June 2021 - IAG/IAL % Greater Than 1% of Enrollments With number of months Greater Than 1%  </vt:lpstr>
      <vt:lpstr>Top 10 - 12 Month Average IAG/IAL % Greater Than 1% of Enrollments thru June 2021 With number of months Greater Than 1% </vt:lpstr>
      <vt:lpstr>Explanation of IAG/IAL Slides Data</vt:lpstr>
      <vt:lpstr>Explanation of IAG/IAL Slides Data (Cont)</vt:lpstr>
      <vt:lpstr>Top - 12 Month Average Rescission % Greater Than 1% of Switches thru June 2021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399</cp:revision>
  <cp:lastPrinted>2016-01-21T20:53:15Z</cp:lastPrinted>
  <dcterms:created xsi:type="dcterms:W3CDTF">2016-01-21T15:20:31Z</dcterms:created>
  <dcterms:modified xsi:type="dcterms:W3CDTF">2021-09-10T14:35:14Z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