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352" r:id="rId7"/>
    <p:sldId id="353" r:id="rId8"/>
    <p:sldId id="354" r:id="rId9"/>
    <p:sldId id="355" r:id="rId10"/>
    <p:sldId id="296" r:id="rId11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5" autoAdjust="0"/>
    <p:restoredTop sz="89926" autoAdjust="0"/>
  </p:normalViewPr>
  <p:slideViewPr>
    <p:cSldViewPr showGuides="1">
      <p:cViewPr varScale="1">
        <p:scale>
          <a:sx n="107" d="100"/>
          <a:sy n="107" d="100"/>
        </p:scale>
        <p:origin x="5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4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ERCOT Retail Demand Response Survey Update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Retail Market Subcommittee – </a:t>
            </a:r>
            <a:r>
              <a:rPr lang="en-US" sz="1600"/>
              <a:t>September 14, </a:t>
            </a:r>
            <a:r>
              <a:rPr lang="en-US" sz="1600" dirty="0"/>
              <a:t>2021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Survey Dates for 2021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August 1: Market notice was sent to all REPs and NOIEs (TDSPs and QSEs).</a:t>
            </a:r>
          </a:p>
          <a:p>
            <a:pPr marL="457200" lvl="1" indent="0">
              <a:buNone/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August 1: Official notice was sent to Authorized Representatives of REPs and NOIEs regarding participation.</a:t>
            </a:r>
          </a:p>
          <a:p>
            <a:pPr lvl="2">
              <a:defRPr/>
            </a:pPr>
            <a:r>
              <a:rPr lang="en-US" altLang="en-US" sz="1800" dirty="0"/>
              <a:t>Preliminary notice was sent last December (but reflected subsequently changed REP participation threshold).</a:t>
            </a:r>
          </a:p>
          <a:p>
            <a:pPr lvl="2">
              <a:defRPr/>
            </a:pPr>
            <a:r>
              <a:rPr lang="en-US" altLang="en-US" sz="1800" dirty="0"/>
              <a:t>August 1 lists were somewhat different.</a:t>
            </a:r>
          </a:p>
          <a:p>
            <a:pPr lvl="2">
              <a:defRPr/>
            </a:pPr>
            <a:r>
              <a:rPr lang="en-US" altLang="en-US" sz="1800" dirty="0"/>
              <a:t>NOIE participation based on 2020 summer non-coincident peak.</a:t>
            </a:r>
          </a:p>
          <a:p>
            <a:pPr lvl="1">
              <a:defRPr/>
            </a:pPr>
            <a:endParaRPr lang="en-US" alt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Survey Dates for 2021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August 15: Participating REPs and NOIEs submitted responses to ERCOT indicating whether they expect to have Demand/Price response programs operating on Sep 1.</a:t>
            </a:r>
          </a:p>
          <a:p>
            <a:pPr lvl="2">
              <a:defRPr/>
            </a:pPr>
            <a:r>
              <a:rPr lang="en-US" altLang="en-US" sz="1800" dirty="0"/>
              <a:t>100% response rate was achieved.</a:t>
            </a:r>
          </a:p>
          <a:p>
            <a:pPr lvl="2">
              <a:defRPr/>
            </a:pPr>
            <a:r>
              <a:rPr lang="en-US" altLang="en-US" sz="1800" dirty="0"/>
              <a:t>Contact people other than Authorized Rep to be copied on survey related communications were noted.</a:t>
            </a:r>
          </a:p>
          <a:p>
            <a:pPr lvl="2">
              <a:defRPr/>
            </a:pPr>
            <a:endParaRPr lang="en-US" altLang="en-US" sz="1800" dirty="0"/>
          </a:p>
          <a:p>
            <a:pPr lvl="1">
              <a:defRPr/>
            </a:pPr>
            <a:r>
              <a:rPr lang="en-US" altLang="en-US" sz="2200" dirty="0"/>
              <a:t>August 30 &amp; 31: Proofpoint notices sent to REPs and NOIEs with DR/PR programs providing a link to set up access for the Secure Share application for file exchange with ERCOT.</a:t>
            </a:r>
          </a:p>
          <a:p>
            <a:pPr lvl="2">
              <a:defRPr/>
            </a:pPr>
            <a:r>
              <a:rPr lang="en-US" altLang="en-US" sz="1800" dirty="0"/>
              <a:t>Key dates for survey provided.</a:t>
            </a:r>
          </a:p>
          <a:p>
            <a:pPr lvl="2">
              <a:defRPr/>
            </a:pPr>
            <a:r>
              <a:rPr lang="en-US" altLang="en-US" sz="1800" dirty="0"/>
              <a:t>File templates were sent.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Survey Dates for 2021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September 1: Snapshot date … submissions to ERCOT based active participants on this date.</a:t>
            </a:r>
          </a:p>
          <a:p>
            <a:pPr lvl="2">
              <a:defRPr/>
            </a:pPr>
            <a:r>
              <a:rPr lang="en-US" altLang="en-US" sz="2000" dirty="0"/>
              <a:t>REPS may begin submitting ESIID participation information</a:t>
            </a:r>
          </a:p>
          <a:p>
            <a:pPr lvl="2">
              <a:defRPr/>
            </a:pPr>
            <a:r>
              <a:rPr lang="en-US" altLang="en-US" sz="2000" dirty="0"/>
              <a:t>REPs may submit requests for ERCOT ESIID file to use for pre-validation of files submitted to ERCOT.</a:t>
            </a:r>
          </a:p>
          <a:p>
            <a:pPr lvl="2">
              <a:defRPr/>
            </a:pPr>
            <a:r>
              <a:rPr lang="en-US" altLang="en-US" sz="2000" dirty="0"/>
              <a:t>ERCOT will create the files on or before September 10.</a:t>
            </a:r>
          </a:p>
          <a:p>
            <a:pPr lvl="2">
              <a:defRPr/>
            </a:pPr>
            <a:r>
              <a:rPr lang="en-US" altLang="en-US" sz="2000" dirty="0"/>
              <a:t>Files will be distributed using the Secure File Share application.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/>
              <a:t>October 15: date for REPs to have submitted an ESIID file.</a:t>
            </a:r>
          </a:p>
          <a:p>
            <a:pPr lvl="2">
              <a:defRPr/>
            </a:pPr>
            <a:r>
              <a:rPr lang="en-US" altLang="en-US" sz="1800" dirty="0"/>
              <a:t>ERCOT validation files sent back to REPs in two business days.</a:t>
            </a:r>
          </a:p>
          <a:p>
            <a:pPr lvl="2">
              <a:defRPr/>
            </a:pPr>
            <a:r>
              <a:rPr lang="en-US" altLang="en-US" sz="1800" dirty="0"/>
              <a:t>REPs are encouraged to correct and resubmit files as soon as possible.</a:t>
            </a: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6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Survey Dates for 2021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/>
              <a:t>October 31: Deadline for REP and NOIE file submissions.</a:t>
            </a:r>
          </a:p>
          <a:p>
            <a:pPr lvl="2">
              <a:defRPr/>
            </a:pPr>
            <a:r>
              <a:rPr lang="en-US" altLang="en-US" sz="1800" dirty="0"/>
              <a:t>REP files corrected/resubmitted and meet the accuracy target (95% of submitted ESIIDs with no errors).</a:t>
            </a:r>
          </a:p>
          <a:p>
            <a:pPr lvl="2">
              <a:defRPr/>
            </a:pPr>
            <a:r>
              <a:rPr lang="en-US" altLang="en-US" sz="1800" dirty="0"/>
              <a:t>ERCOT will notify REPs as soon as the target is met during the submission process.</a:t>
            </a:r>
          </a:p>
          <a:p>
            <a:pPr lvl="2">
              <a:defRPr/>
            </a:pPr>
            <a:r>
              <a:rPr lang="en-US" altLang="en-US" sz="1800" dirty="0"/>
              <a:t>REP event files due for REPs offering applicable programs (required even if no events) consistent with ESIID participation files.</a:t>
            </a:r>
          </a:p>
          <a:p>
            <a:pPr lvl="2">
              <a:defRPr/>
            </a:pPr>
            <a:r>
              <a:rPr lang="en-US" altLang="en-US" sz="2000" dirty="0"/>
              <a:t>NOIE files of participation counts and event lists.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/>
              <a:t>November 7: Deadline for NOIEs to resolve any discrepancies identified by ERCOT.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December 31: ERCOT report posted to MIS.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5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21987</TotalTime>
  <Words>424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Key Survey Dates for 2021 </vt:lpstr>
      <vt:lpstr>Key Survey Dates for 2021</vt:lpstr>
      <vt:lpstr>Key Survey Dates for 2021</vt:lpstr>
      <vt:lpstr>Key Survey Dates for 2021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357</cp:revision>
  <cp:lastPrinted>2020-02-20T00:38:16Z</cp:lastPrinted>
  <dcterms:created xsi:type="dcterms:W3CDTF">2016-01-21T15:20:31Z</dcterms:created>
  <dcterms:modified xsi:type="dcterms:W3CDTF">2021-09-07T13:40:33Z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