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2"/>
  </p:notesMasterIdLst>
  <p:handoutMasterIdLst>
    <p:handoutMasterId r:id="rId13"/>
  </p:handoutMasterIdLst>
  <p:sldIdLst>
    <p:sldId id="260" r:id="rId6"/>
    <p:sldId id="352" r:id="rId7"/>
    <p:sldId id="353" r:id="rId8"/>
    <p:sldId id="354" r:id="rId9"/>
    <p:sldId id="355" r:id="rId10"/>
    <p:sldId id="296" r:id="rId11"/>
  </p:sldIdLst>
  <p:sldSz cx="9144000" cy="6858000" type="screen4x3"/>
  <p:notesSz cx="6873875" cy="91281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05" autoAdjust="0"/>
    <p:restoredTop sz="89926" autoAdjust="0"/>
  </p:normalViewPr>
  <p:slideViewPr>
    <p:cSldViewPr showGuides="1">
      <p:cViewPr varScale="1">
        <p:scale>
          <a:sx n="107" d="100"/>
          <a:sy n="107" d="100"/>
        </p:scale>
        <p:origin x="558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79302" cy="458276"/>
          </a:xfrm>
          <a:prstGeom prst="rect">
            <a:avLst/>
          </a:prstGeom>
        </p:spPr>
        <p:txBody>
          <a:bodyPr vert="horz" lIns="90151" tIns="45075" rIns="90151" bIns="4507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3018" y="2"/>
            <a:ext cx="2979302" cy="458276"/>
          </a:xfrm>
          <a:prstGeom prst="rect">
            <a:avLst/>
          </a:prstGeom>
        </p:spPr>
        <p:txBody>
          <a:bodyPr vert="horz" lIns="90151" tIns="45075" rIns="90151" bIns="45075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669849"/>
            <a:ext cx="2979302" cy="458276"/>
          </a:xfrm>
          <a:prstGeom prst="rect">
            <a:avLst/>
          </a:prstGeom>
        </p:spPr>
        <p:txBody>
          <a:bodyPr vert="horz" lIns="90151" tIns="45075" rIns="90151" bIns="4507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3018" y="8669849"/>
            <a:ext cx="2979302" cy="458276"/>
          </a:xfrm>
          <a:prstGeom prst="rect">
            <a:avLst/>
          </a:prstGeom>
        </p:spPr>
        <p:txBody>
          <a:bodyPr vert="horz" lIns="90151" tIns="45075" rIns="90151" bIns="45075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8679" cy="456406"/>
          </a:xfrm>
          <a:prstGeom prst="rect">
            <a:avLst/>
          </a:prstGeom>
        </p:spPr>
        <p:txBody>
          <a:bodyPr vert="horz" lIns="91863" tIns="45932" rIns="91863" bIns="4593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3605" y="0"/>
            <a:ext cx="2978679" cy="456406"/>
          </a:xfrm>
          <a:prstGeom prst="rect">
            <a:avLst/>
          </a:prstGeom>
        </p:spPr>
        <p:txBody>
          <a:bodyPr vert="horz" lIns="91863" tIns="45932" rIns="91863" bIns="45932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5700" y="684213"/>
            <a:ext cx="4562475" cy="3422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63" tIns="45932" rIns="91863" bIns="4593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7388" y="4335860"/>
            <a:ext cx="5499100" cy="4107656"/>
          </a:xfrm>
          <a:prstGeom prst="rect">
            <a:avLst/>
          </a:prstGeom>
        </p:spPr>
        <p:txBody>
          <a:bodyPr vert="horz" lIns="91863" tIns="45932" rIns="91863" bIns="4593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70135"/>
            <a:ext cx="2978679" cy="456406"/>
          </a:xfrm>
          <a:prstGeom prst="rect">
            <a:avLst/>
          </a:prstGeom>
        </p:spPr>
        <p:txBody>
          <a:bodyPr vert="horz" lIns="91863" tIns="45932" rIns="91863" bIns="4593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3605" y="8670135"/>
            <a:ext cx="2978679" cy="456406"/>
          </a:xfrm>
          <a:prstGeom prst="rect">
            <a:avLst/>
          </a:prstGeom>
        </p:spPr>
        <p:txBody>
          <a:bodyPr vert="horz" lIns="91863" tIns="45932" rIns="91863" bIns="45932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043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craish@ercot.com" TargetMode="External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33800" y="2133600"/>
            <a:ext cx="5181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ERCOT Retail Demand Response Survey Update</a:t>
            </a:r>
            <a:endParaRPr lang="en-US" dirty="0"/>
          </a:p>
          <a:p>
            <a:endParaRPr lang="en-US" dirty="0"/>
          </a:p>
          <a:p>
            <a:pPr algn="ctr"/>
            <a:r>
              <a:rPr lang="en-US" sz="1600" dirty="0"/>
              <a:t>Carl L Raish</a:t>
            </a:r>
          </a:p>
          <a:p>
            <a:pPr algn="ctr"/>
            <a:r>
              <a:rPr lang="en-US" sz="1600" dirty="0"/>
              <a:t>Principal Load Profiling and Modeling</a:t>
            </a:r>
          </a:p>
          <a:p>
            <a:pPr algn="ctr"/>
            <a:endParaRPr lang="en-US" dirty="0"/>
          </a:p>
          <a:p>
            <a:pPr algn="ctr"/>
            <a:r>
              <a:rPr lang="en-US" sz="1600" dirty="0"/>
              <a:t>Retail Market Subcommittee – </a:t>
            </a:r>
            <a:r>
              <a:rPr lang="en-US" sz="1600"/>
              <a:t>September 14, </a:t>
            </a:r>
            <a:r>
              <a:rPr lang="en-US" sz="1600" dirty="0"/>
              <a:t>2021</a:t>
            </a:r>
          </a:p>
          <a:p>
            <a:pPr algn="ctr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Survey Dates for 2021</a:t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defRPr/>
            </a:pPr>
            <a:r>
              <a:rPr lang="en-US" altLang="en-US" sz="2200" dirty="0"/>
              <a:t>August 1: Market notice was sent to all REPs and NOIEs (TDSPs and QSEs).</a:t>
            </a:r>
          </a:p>
          <a:p>
            <a:pPr marL="457200" lvl="1" indent="0">
              <a:buNone/>
              <a:defRPr/>
            </a:pPr>
            <a:endParaRPr lang="en-US" altLang="en-US" sz="2200" dirty="0"/>
          </a:p>
          <a:p>
            <a:pPr lvl="1">
              <a:defRPr/>
            </a:pPr>
            <a:r>
              <a:rPr lang="en-US" altLang="en-US" sz="2200" dirty="0"/>
              <a:t>August 1: Official notice was sent to Authorized Representatives of REPs and NOIEs regarding participation.</a:t>
            </a:r>
          </a:p>
          <a:p>
            <a:pPr lvl="2">
              <a:defRPr/>
            </a:pPr>
            <a:r>
              <a:rPr lang="en-US" altLang="en-US" sz="1800" dirty="0"/>
              <a:t>Preliminary notice was sent last December (but reflected subsequently changed REP participation threshold).</a:t>
            </a:r>
          </a:p>
          <a:p>
            <a:pPr lvl="2">
              <a:defRPr/>
            </a:pPr>
            <a:r>
              <a:rPr lang="en-US" altLang="en-US" sz="1800" dirty="0"/>
              <a:t>August 1 lists were somewhat different.</a:t>
            </a:r>
          </a:p>
          <a:p>
            <a:pPr lvl="2">
              <a:defRPr/>
            </a:pPr>
            <a:r>
              <a:rPr lang="en-US" altLang="en-US" sz="1800" dirty="0"/>
              <a:t>NOIE participation based on 2020 summer non-coincident peak.</a:t>
            </a:r>
          </a:p>
          <a:p>
            <a:pPr lvl="1">
              <a:defRPr/>
            </a:pPr>
            <a:endParaRPr lang="en-US" altLang="en-US" sz="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898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Survey Dates for 2021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defRPr/>
            </a:pPr>
            <a:r>
              <a:rPr lang="en-US" altLang="en-US" sz="2200" dirty="0"/>
              <a:t>August 15: Participating REPs and NOIEs submitted responses to ERCOT indicating whether they expect to have Demand/Price response programs operating on Sep 1.</a:t>
            </a:r>
          </a:p>
          <a:p>
            <a:pPr lvl="2">
              <a:defRPr/>
            </a:pPr>
            <a:r>
              <a:rPr lang="en-US" altLang="en-US" sz="1800" dirty="0"/>
              <a:t>100% response rate was achieved.</a:t>
            </a:r>
          </a:p>
          <a:p>
            <a:pPr lvl="2">
              <a:defRPr/>
            </a:pPr>
            <a:r>
              <a:rPr lang="en-US" altLang="en-US" sz="1800" dirty="0"/>
              <a:t>Contact people other than Authorized Rep to be copied on survey related communications were noted.</a:t>
            </a:r>
          </a:p>
          <a:p>
            <a:pPr lvl="2">
              <a:defRPr/>
            </a:pPr>
            <a:endParaRPr lang="en-US" altLang="en-US" sz="1800" dirty="0"/>
          </a:p>
          <a:p>
            <a:pPr lvl="1">
              <a:defRPr/>
            </a:pPr>
            <a:r>
              <a:rPr lang="en-US" altLang="en-US" sz="2200" dirty="0"/>
              <a:t>August 30 &amp; 31: Proofpoint notices sent to REPs and NOIEs with DR/PR programs providing a link to set up access for the Secure Share application for file exchange with ERCOT.</a:t>
            </a:r>
          </a:p>
          <a:p>
            <a:pPr lvl="2">
              <a:defRPr/>
            </a:pPr>
            <a:r>
              <a:rPr lang="en-US" altLang="en-US" sz="1800" dirty="0"/>
              <a:t>Key dates for survey provided.</a:t>
            </a:r>
          </a:p>
          <a:p>
            <a:pPr lvl="2">
              <a:defRPr/>
            </a:pPr>
            <a:r>
              <a:rPr lang="en-US" altLang="en-US" sz="1800" dirty="0"/>
              <a:t>File templates were sent.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758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Survey Dates for 2021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defRPr/>
            </a:pPr>
            <a:r>
              <a:rPr lang="en-US" altLang="en-US" sz="2200" dirty="0"/>
              <a:t>September 1: Snapshot date … submissions to ERCOT based active participants on this date.</a:t>
            </a:r>
          </a:p>
          <a:p>
            <a:pPr lvl="2">
              <a:defRPr/>
            </a:pPr>
            <a:r>
              <a:rPr lang="en-US" altLang="en-US" sz="2000" dirty="0"/>
              <a:t>REPS may begin submitting ESIID participation information</a:t>
            </a:r>
          </a:p>
          <a:p>
            <a:pPr lvl="2">
              <a:defRPr/>
            </a:pPr>
            <a:r>
              <a:rPr lang="en-US" altLang="en-US" sz="2000" dirty="0"/>
              <a:t>REPs may submit requests for ERCOT ESIID file to use for pre-validation of files submitted to ERCOT.</a:t>
            </a:r>
          </a:p>
          <a:p>
            <a:pPr lvl="2">
              <a:defRPr/>
            </a:pPr>
            <a:r>
              <a:rPr lang="en-US" altLang="en-US" sz="2000" dirty="0"/>
              <a:t>ERCOT will create the files on or before September 10.</a:t>
            </a:r>
          </a:p>
          <a:p>
            <a:pPr lvl="2">
              <a:defRPr/>
            </a:pPr>
            <a:r>
              <a:rPr lang="en-US" altLang="en-US" sz="2000" dirty="0"/>
              <a:t>Files will be distributed using the Secure File Share application.</a:t>
            </a:r>
          </a:p>
          <a:p>
            <a:pPr lvl="2">
              <a:defRPr/>
            </a:pPr>
            <a:endParaRPr lang="en-US" altLang="en-US" sz="2000" dirty="0"/>
          </a:p>
          <a:p>
            <a:pPr lvl="1">
              <a:defRPr/>
            </a:pPr>
            <a:r>
              <a:rPr lang="en-US" altLang="en-US" sz="2200" dirty="0"/>
              <a:t>October 15: date for REPs to have submitted an ESIID file.</a:t>
            </a:r>
          </a:p>
          <a:p>
            <a:pPr lvl="2">
              <a:defRPr/>
            </a:pPr>
            <a:r>
              <a:rPr lang="en-US" altLang="en-US" sz="1800" dirty="0"/>
              <a:t>ERCOT validation files sent back to REPs in two business days.</a:t>
            </a:r>
          </a:p>
          <a:p>
            <a:pPr lvl="2">
              <a:defRPr/>
            </a:pPr>
            <a:r>
              <a:rPr lang="en-US" altLang="en-US" sz="1800" dirty="0"/>
              <a:t>REPs are encouraged to correct and resubmit files as soon as possible.</a:t>
            </a:r>
            <a:endParaRPr lang="en-US" alt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068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Survey Dates for 2021</a:t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defRPr/>
            </a:pPr>
            <a:r>
              <a:rPr lang="en-US" altLang="en-US" sz="2200" dirty="0"/>
              <a:t>October 31: Deadline for REP and NOIE file submissions.</a:t>
            </a:r>
          </a:p>
          <a:p>
            <a:pPr lvl="2">
              <a:defRPr/>
            </a:pPr>
            <a:r>
              <a:rPr lang="en-US" altLang="en-US" sz="1800" dirty="0"/>
              <a:t>REP files corrected/resubmitted and meet the accuracy target (95% of submitted ESIIDs with no errors).</a:t>
            </a:r>
          </a:p>
          <a:p>
            <a:pPr lvl="2">
              <a:defRPr/>
            </a:pPr>
            <a:r>
              <a:rPr lang="en-US" altLang="en-US" sz="1800" dirty="0"/>
              <a:t>ERCOT will notify REPs as soon as the target is met during the submission process.</a:t>
            </a:r>
          </a:p>
          <a:p>
            <a:pPr lvl="2">
              <a:defRPr/>
            </a:pPr>
            <a:r>
              <a:rPr lang="en-US" altLang="en-US" sz="1800" dirty="0"/>
              <a:t>REP event files due for REPs offering applicable programs (required even if no events) consistent with ESIID participation files.</a:t>
            </a:r>
          </a:p>
          <a:p>
            <a:pPr lvl="2">
              <a:defRPr/>
            </a:pPr>
            <a:r>
              <a:rPr lang="en-US" altLang="en-US" sz="2000" dirty="0"/>
              <a:t>NOIE files of participation counts and event lists.</a:t>
            </a:r>
          </a:p>
          <a:p>
            <a:pPr lvl="2">
              <a:defRPr/>
            </a:pPr>
            <a:endParaRPr lang="en-US" altLang="en-US" sz="2000" dirty="0"/>
          </a:p>
          <a:p>
            <a:pPr lvl="1">
              <a:defRPr/>
            </a:pPr>
            <a:r>
              <a:rPr lang="en-US" altLang="en-US" sz="2200" dirty="0"/>
              <a:t>November 7: Deadline for NOIEs to resolve any discrepancies identified by ERCOT.</a:t>
            </a:r>
          </a:p>
          <a:p>
            <a:pPr lvl="1">
              <a:defRPr/>
            </a:pPr>
            <a:endParaRPr lang="en-US" altLang="en-US" sz="2200" dirty="0"/>
          </a:p>
          <a:p>
            <a:pPr lvl="1">
              <a:defRPr/>
            </a:pPr>
            <a:r>
              <a:rPr lang="en-US" altLang="en-US" sz="2200" dirty="0"/>
              <a:t>December 31: ERCOT report posted to MIS.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685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3860800" y="2065338"/>
            <a:ext cx="1136650" cy="1925637"/>
            <a:chOff x="1968" y="672"/>
            <a:chExt cx="1416" cy="2400"/>
          </a:xfrm>
        </p:grpSpPr>
        <p:pic>
          <p:nvPicPr>
            <p:cNvPr id="6" name="Picture 4" descr="MCj0340308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8" y="672"/>
              <a:ext cx="1416" cy="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2496" y="1008"/>
              <a:ext cx="576" cy="3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 b="0">
                  <a:latin typeface="Britannic Bold" panose="020B0903060703020204" pitchFamily="34" charset="0"/>
                </a:rPr>
                <a:t>ON</a:t>
              </a: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2496" y="2353"/>
              <a:ext cx="739" cy="3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 b="0">
                  <a:latin typeface="Britannic Bold" panose="020B0903060703020204" pitchFamily="34" charset="0"/>
                </a:rPr>
                <a:t>OFF</a:t>
              </a:r>
            </a:p>
          </p:txBody>
        </p:sp>
      </p:grp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133600" y="5068888"/>
            <a:ext cx="5029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3205163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2051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hlinkClick r:id="rId3"/>
              </a:rPr>
              <a:t>craish@ercot.com</a:t>
            </a:r>
            <a:r>
              <a:rPr lang="en-US" altLang="en-US" sz="1800" b="0"/>
              <a:t>	512/248-3876</a:t>
            </a:r>
          </a:p>
        </p:txBody>
      </p:sp>
    </p:spTree>
    <p:extLst>
      <p:ext uri="{BB962C8B-B14F-4D97-AF65-F5344CB8AC3E}">
        <p14:creationId xmlns:p14="http://schemas.microsoft.com/office/powerpoint/2010/main" val="2971159779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21987</TotalTime>
  <Words>424</Words>
  <Application>Microsoft Office PowerPoint</Application>
  <PresentationFormat>On-screen Show (4:3)</PresentationFormat>
  <Paragraphs>51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Britannic Bold</vt:lpstr>
      <vt:lpstr>Calibri</vt:lpstr>
      <vt:lpstr>1_Custom Design</vt:lpstr>
      <vt:lpstr>Office Theme</vt:lpstr>
      <vt:lpstr>PowerPoint Presentation</vt:lpstr>
      <vt:lpstr>Key Survey Dates for 2021 </vt:lpstr>
      <vt:lpstr>Key Survey Dates for 2021</vt:lpstr>
      <vt:lpstr>Key Survey Dates for 2021</vt:lpstr>
      <vt:lpstr>Key Survey Dates for 2021 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Raish, Carl</cp:lastModifiedBy>
  <cp:revision>357</cp:revision>
  <cp:lastPrinted>2020-02-20T00:38:16Z</cp:lastPrinted>
  <dcterms:created xsi:type="dcterms:W3CDTF">2016-01-21T15:20:31Z</dcterms:created>
  <dcterms:modified xsi:type="dcterms:W3CDTF">2021-09-07T13:40:33Z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