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0"/>
  </p:notesMasterIdLst>
  <p:handoutMasterIdLst>
    <p:handoutMasterId r:id="rId11"/>
  </p:handoutMasterIdLst>
  <p:sldIdLst>
    <p:sldId id="260" r:id="rId6"/>
    <p:sldId id="294" r:id="rId7"/>
    <p:sldId id="293" r:id="rId8"/>
    <p:sldId id="295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0C58"/>
    <a:srgbClr val="5B6770"/>
    <a:srgbClr val="00AEC7"/>
    <a:srgbClr val="A4AA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81" autoAdjust="0"/>
    <p:restoredTop sz="71482" autoAdjust="0"/>
  </p:normalViewPr>
  <p:slideViewPr>
    <p:cSldViewPr showGuides="1">
      <p:cViewPr varScale="1">
        <p:scale>
          <a:sx n="130" d="100"/>
          <a:sy n="130" d="100"/>
        </p:scale>
        <p:origin x="1128" y="12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3/12/18</a:t>
            </a:r>
            <a:r>
              <a:rPr lang="en-US" baseline="0" dirty="0"/>
              <a:t> – Integral ACE Time Constant Changed from 60 min to 45 min</a:t>
            </a:r>
          </a:p>
          <a:p>
            <a:r>
              <a:rPr lang="en-US" baseline="0" dirty="0"/>
              <a:t>5/17/18 – K4 Changed from 0.3 to 0.2 and K5 Changed from 0.4 to 0.5</a:t>
            </a:r>
          </a:p>
          <a:p>
            <a:r>
              <a:rPr lang="en-US" baseline="0" dirty="0"/>
              <a:t>12/4/18 – 10:05 AM – K6 Changed from 0 to 0.5</a:t>
            </a:r>
          </a:p>
          <a:p>
            <a:r>
              <a:rPr lang="en-US" baseline="0" dirty="0"/>
              <a:t>2/12/19 – 2:15 PM – K6 changed from 0.5 to 1.0</a:t>
            </a:r>
          </a:p>
          <a:p>
            <a:r>
              <a:rPr lang="en-US" baseline="0" dirty="0"/>
              <a:t>3/12/19 – 2:10 PM – PWRR Threshold from 10 to 15 MW/min</a:t>
            </a:r>
          </a:p>
          <a:p>
            <a:r>
              <a:rPr lang="en-US" baseline="0" dirty="0"/>
              <a:t>3/19/19 – 2:15 PM – PWRR Threshold from 15 to 20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4/01/19 – 10:00 AM – K5 changed from 0.5 to 0.4 and Max. Integral ACE Feedback changed from 250 to 150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4/24/19 – 1:15 PM – Max. Integral ACE Feedback changed from 150 to 160. PWRR Threshold changed from 20 to 25.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5/22/19 – 1:10 PM – K5 changed from 0.4 to 0.5, Max Integral ACE feedback changed from 160 to 200, PWRR Threshold changed from 25 to 30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6/17/20 – 10 AM - PWRR Calculation method changed from Direct to Interpolated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9/1/20 – 11 AM - Max Integral ACE Feedback changed from 200 to 250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9/3/20 – 3 PM - Max Integral ACE Feedback changed from 250 to 300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9/4/20 – 3 PM - Max Integral ACE Feedback changed from 300 to 250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6/1/21 – 10:00 AM – K8 Changed from 0 to 0.5, PSRR Threshold changed to 10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6/2/21 – 10:00 AM – PSRR Threshold changed from 10 to 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6/3/21 – 10:00 AM – K8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6/4/21 – 10:00 AM – K8 Changed from 0.75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208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98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981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326719"/>
            <a:ext cx="4876800" cy="269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>
                <a:solidFill>
                  <a:schemeClr val="tx2"/>
                </a:solidFill>
              </a:rPr>
              <a:t>Intra-Hour IRR Forecast Accuracy Updates </a:t>
            </a:r>
          </a:p>
          <a:p>
            <a:pPr>
              <a:spcBef>
                <a:spcPts val="600"/>
              </a:spcBef>
            </a:pPr>
            <a:r>
              <a:rPr lang="en-US" sz="2400" b="1" dirty="0">
                <a:solidFill>
                  <a:schemeClr val="tx2"/>
                </a:solidFill>
              </a:rPr>
              <a:t>(August</a:t>
            </a:r>
            <a:r>
              <a:rPr lang="en-US" altLang="zh-CN" sz="2400" b="1" dirty="0">
                <a:solidFill>
                  <a:schemeClr val="tx2"/>
                </a:solidFill>
              </a:rPr>
              <a:t> 2021</a:t>
            </a:r>
            <a:r>
              <a:rPr lang="en-US" sz="2400" b="1" dirty="0">
                <a:solidFill>
                  <a:schemeClr val="tx2"/>
                </a:solidFill>
              </a:rPr>
              <a:t>)</a:t>
            </a:r>
          </a:p>
          <a:p>
            <a:pPr>
              <a:spcBef>
                <a:spcPts val="600"/>
              </a:spcBef>
            </a:pPr>
            <a:r>
              <a:rPr lang="en-US" b="1" dirty="0">
                <a:solidFill>
                  <a:schemeClr val="tx2"/>
                </a:solidFill>
              </a:rPr>
              <a:t>WMWG</a:t>
            </a:r>
          </a:p>
          <a:p>
            <a:pPr>
              <a:spcBef>
                <a:spcPts val="600"/>
              </a:spcBef>
            </a:pPr>
            <a:endParaRPr lang="en-US" dirty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chemeClr val="tx2"/>
                </a:solidFill>
              </a:rPr>
              <a:t>Operations Analysis</a:t>
            </a:r>
          </a:p>
          <a:p>
            <a:pPr>
              <a:spcBef>
                <a:spcPts val="600"/>
              </a:spcBef>
            </a:pPr>
            <a:r>
              <a:rPr lang="en-US" altLang="zh-CN" dirty="0">
                <a:solidFill>
                  <a:schemeClr val="tx2"/>
                </a:solidFill>
              </a:rPr>
              <a:t>September 9</a:t>
            </a:r>
            <a:r>
              <a:rPr lang="en-US" altLang="zh-CN" baseline="30000" dirty="0">
                <a:solidFill>
                  <a:schemeClr val="tx2"/>
                </a:solidFill>
              </a:rPr>
              <a:t>th</a:t>
            </a:r>
            <a:r>
              <a:rPr lang="en-US" altLang="zh-CN" dirty="0">
                <a:solidFill>
                  <a:schemeClr val="tx2"/>
                </a:solidFill>
              </a:rPr>
              <a:t>, 2021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GTBD Parameters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534400" y="6052505"/>
            <a:ext cx="533400" cy="220662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81000" y="914400"/>
            <a:ext cx="8229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/>
                </a:solidFill>
              </a:rPr>
              <a:t>GTBD Component Tuning events: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No tuning events this month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2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0217" y="2514600"/>
            <a:ext cx="7115963" cy="2942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92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Predicted Wind Ramp Rate (PWRR) Error (8/1-8/31)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3457808"/>
              </p:ext>
            </p:extLst>
          </p:nvPr>
        </p:nvGraphicFramePr>
        <p:xfrm>
          <a:off x="342900" y="841410"/>
          <a:ext cx="8191500" cy="1222544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52974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24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15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7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Performance Metric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Persistence</a:t>
                      </a:r>
                      <a:r>
                        <a:rPr lang="en-US" sz="1200" baseline="0" dirty="0">
                          <a:effectLst/>
                          <a:latin typeface="+mj-lt"/>
                        </a:rPr>
                        <a:t> Ramp*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SCED PWRR</a:t>
                      </a:r>
                      <a:endParaRPr lang="en-US" sz="1200" baseline="0" dirty="0">
                        <a:effectLst/>
                        <a:latin typeface="+mj-lt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47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(MW)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68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when</a:t>
                      </a:r>
                      <a:r>
                        <a:rPr lang="en-US" sz="1400" b="0" baseline="0" dirty="0">
                          <a:effectLst/>
                          <a:latin typeface="+mj-lt"/>
                        </a:rPr>
                        <a:t> 5-Min. </a:t>
                      </a:r>
                      <a:r>
                        <a:rPr lang="en-US" sz="1400" b="0" dirty="0">
                          <a:effectLst/>
                          <a:latin typeface="+mj-lt"/>
                        </a:rPr>
                        <a:t>Wind Ramp &gt; 100 MW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  <a:ea typeface="+mn-ea"/>
                          <a:cs typeface="+mn-cs"/>
                        </a:rPr>
                        <a:t>175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1524603"/>
            <a:ext cx="7848600" cy="304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520068"/>
            <a:ext cx="40767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Persistence Ramp assumes a 0 MW wind ramp</a:t>
            </a:r>
            <a:endParaRPr lang="en-US" sz="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69B828-F791-4F63-BCB4-737555550C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2209800"/>
            <a:ext cx="6258800" cy="3958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917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Predicted Solar Ramp Rate (PSRR) Error (8/1-8/31)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3041870"/>
              </p:ext>
            </p:extLst>
          </p:nvPr>
        </p:nvGraphicFramePr>
        <p:xfrm>
          <a:off x="735738" y="872956"/>
          <a:ext cx="8191499" cy="1222544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38972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64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25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25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25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7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Performance Metric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Persistence</a:t>
                      </a:r>
                      <a:r>
                        <a:rPr lang="en-US" sz="1200" baseline="0" dirty="0">
                          <a:effectLst/>
                          <a:latin typeface="+mj-lt"/>
                        </a:rPr>
                        <a:t> Ramp*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+mn-ea"/>
                          <a:cs typeface="+mn-cs"/>
                        </a:rPr>
                        <a:t>SCED PSRR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+mn-ea"/>
                          <a:cs typeface="+mn-cs"/>
                        </a:rPr>
                        <a:t>PSRR, IHPPF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PSRR, STPPF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47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  <a:latin typeface="+mj-lt"/>
                        </a:rPr>
                        <a:t>Monthly MAE (MW per 5 minutes)</a:t>
                      </a:r>
                      <a:endParaRPr lang="en-US" sz="11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  <a:latin typeface="+mj-lt"/>
                        </a:rPr>
                        <a:t>Monthly MAE when</a:t>
                      </a:r>
                      <a:r>
                        <a:rPr lang="en-US" sz="1100" b="0" baseline="0" dirty="0">
                          <a:effectLst/>
                          <a:latin typeface="+mj-lt"/>
                        </a:rPr>
                        <a:t> Solar</a:t>
                      </a:r>
                      <a:r>
                        <a:rPr lang="en-US" sz="1100" b="0" dirty="0">
                          <a:effectLst/>
                          <a:latin typeface="+mj-lt"/>
                        </a:rPr>
                        <a:t> Ramp &gt; 100 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MW per 5 minutes</a:t>
                      </a:r>
                      <a:endParaRPr lang="en-US" sz="11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1524603"/>
            <a:ext cx="7848600" cy="304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520068"/>
            <a:ext cx="40959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Persistence Ramp assumes a 0 MW solar ramp</a:t>
            </a:r>
            <a:endParaRPr lang="en-US" sz="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03E03F5-9F41-46CE-9E24-8BF1332582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3500" y="2206456"/>
            <a:ext cx="6477000" cy="4009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45924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3228</TotalTime>
  <Words>400</Words>
  <Application>Microsoft Office PowerPoint</Application>
  <PresentationFormat>On-screen Show (4:3)</PresentationFormat>
  <Paragraphs>60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PowerPoint Presentation</vt:lpstr>
      <vt:lpstr>Current GTBD Parameters</vt:lpstr>
      <vt:lpstr>Predicted Wind Ramp Rate (PWRR) Error (8/1-8/31)</vt:lpstr>
      <vt:lpstr>Predicted Solar Ramp Rate (PSRR) Error (8/1-8/31)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Masanna Gari, Abhi</cp:lastModifiedBy>
  <cp:revision>160</cp:revision>
  <cp:lastPrinted>2016-01-21T20:53:15Z</cp:lastPrinted>
  <dcterms:created xsi:type="dcterms:W3CDTF">2016-01-21T15:20:31Z</dcterms:created>
  <dcterms:modified xsi:type="dcterms:W3CDTF">2021-09-09T20:52:59Z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