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8" r:id="rId1"/>
  </p:sldMasterIdLst>
  <p:notesMasterIdLst>
    <p:notesMasterId r:id="rId7"/>
  </p:notesMasterIdLst>
  <p:sldIdLst>
    <p:sldId id="256" r:id="rId2"/>
    <p:sldId id="261" r:id="rId3"/>
    <p:sldId id="278" r:id="rId4"/>
    <p:sldId id="276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25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87" autoAdjust="0"/>
  </p:normalViewPr>
  <p:slideViewPr>
    <p:cSldViewPr snapToGrid="0">
      <p:cViewPr varScale="1">
        <p:scale>
          <a:sx n="75" d="100"/>
          <a:sy n="75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Update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3AF68A33-4A6C-4B95-8E4E-B16500BAA85F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endParaRPr lang="en-US" sz="1600" dirty="0"/>
        </a:p>
      </dgm:t>
    </dgm:pt>
    <dgm:pt modelId="{B6D8ABF4-538F-4534-88C5-20D2DB6FC89B}" type="parTrans" cxnId="{1DE1A324-EA9C-43D2-9800-D1C195A9F31F}">
      <dgm:prSet/>
      <dgm:spPr/>
      <dgm:t>
        <a:bodyPr/>
        <a:lstStyle/>
        <a:p>
          <a:endParaRPr lang="en-US"/>
        </a:p>
      </dgm:t>
    </dgm:pt>
    <dgm:pt modelId="{8B5AFAE6-897C-42B5-A6BF-9773A0BC89BD}" type="sibTrans" cxnId="{1DE1A324-EA9C-43D2-9800-D1C195A9F31F}">
      <dgm:prSet/>
      <dgm:spPr/>
      <dgm:t>
        <a:bodyPr/>
        <a:lstStyle/>
        <a:p>
          <a:endParaRPr lang="en-US"/>
        </a:p>
      </dgm:t>
    </dgm:pt>
    <dgm:pt modelId="{C9597999-C23F-4867-9D73-E667FAF56258}">
      <dgm:prSet phldrT="[Text]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endParaRPr lang="en-US" sz="3600" dirty="0"/>
        </a:p>
      </dgm:t>
    </dgm:pt>
    <dgm:pt modelId="{3299E4A5-BF55-4FA8-9E3A-52EEB823A552}" type="parTrans" cxnId="{EF3B716A-6DC4-43B4-8D02-13D903C81653}">
      <dgm:prSet/>
      <dgm:spPr/>
      <dgm:t>
        <a:bodyPr/>
        <a:lstStyle/>
        <a:p>
          <a:endParaRPr lang="en-US"/>
        </a:p>
      </dgm:t>
    </dgm:pt>
    <dgm:pt modelId="{30CA58D9-FFDA-4ABA-B294-0F7E8E30514C}" type="sibTrans" cxnId="{EF3B716A-6DC4-43B4-8D02-13D903C81653}">
      <dgm:prSet/>
      <dgm:spPr/>
      <dgm:t>
        <a:bodyPr/>
        <a:lstStyle/>
        <a:p>
          <a:endParaRPr lang="en-US"/>
        </a:p>
      </dgm:t>
    </dgm:pt>
    <dgm:pt modelId="{8574A905-BDA5-4716-9248-A5D60B7F3062}">
      <dgm:prSet/>
      <dgm:spPr/>
      <dgm:t>
        <a:bodyPr/>
        <a:lstStyle/>
        <a:p>
          <a:pPr>
            <a:buNone/>
          </a:pPr>
          <a:endParaRPr lang="en-US" sz="36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8776880E-3797-473D-8D2E-1EE1C161DC2B}" type="parTrans" cxnId="{1E71F039-98D7-4B08-B672-957082B62884}">
      <dgm:prSet/>
      <dgm:spPr/>
      <dgm:t>
        <a:bodyPr/>
        <a:lstStyle/>
        <a:p>
          <a:endParaRPr lang="en-US"/>
        </a:p>
      </dgm:t>
    </dgm:pt>
    <dgm:pt modelId="{1F1BCF26-6C8E-44A4-AF4A-65302171AE69}" type="sibTrans" cxnId="{1E71F039-98D7-4B08-B672-957082B62884}">
      <dgm:prSet/>
      <dgm:spPr/>
      <dgm:t>
        <a:bodyPr/>
        <a:lstStyle/>
        <a:p>
          <a:endParaRPr lang="en-US"/>
        </a:p>
      </dgm:t>
    </dgm:pt>
    <dgm:pt modelId="{CACF6F82-1449-448C-8949-E43427717789}">
      <dgm:prSet/>
      <dgm:spPr/>
      <dgm:t>
        <a:bodyPr/>
        <a:lstStyle/>
        <a:p>
          <a:pPr>
            <a:buChar char="•"/>
          </a:pPr>
          <a:endParaRPr lang="en-US" sz="36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8D9A5DD7-9F68-4060-BD2D-2E193A8FF186}" type="parTrans" cxnId="{3E251221-5676-40B4-A390-20CFAE2B501F}">
      <dgm:prSet/>
      <dgm:spPr/>
      <dgm:t>
        <a:bodyPr/>
        <a:lstStyle/>
        <a:p>
          <a:endParaRPr lang="en-US"/>
        </a:p>
      </dgm:t>
    </dgm:pt>
    <dgm:pt modelId="{B4F1712E-CB78-4C88-A3E8-3606A247CAA2}" type="sibTrans" cxnId="{3E251221-5676-40B4-A390-20CFAE2B501F}">
      <dgm:prSet/>
      <dgm:spPr/>
      <dgm:t>
        <a:bodyPr/>
        <a:lstStyle/>
        <a:p>
          <a:endParaRPr lang="en-US"/>
        </a:p>
      </dgm:t>
    </dgm:pt>
    <dgm:pt modelId="{E934C575-6A3A-4E4A-8B0D-2B47227CA927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9E6A05D7-D0F6-4C62-A9F5-6126497409FC}" type="parTrans" cxnId="{04B4D0F2-18E7-4679-B027-6324B4C0E7A8}">
      <dgm:prSet/>
      <dgm:spPr/>
      <dgm:t>
        <a:bodyPr/>
        <a:lstStyle/>
        <a:p>
          <a:endParaRPr lang="en-US"/>
        </a:p>
      </dgm:t>
    </dgm:pt>
    <dgm:pt modelId="{6429DDE5-5811-42FA-BC3C-7DE32487FA34}" type="sibTrans" cxnId="{04B4D0F2-18E7-4679-B027-6324B4C0E7A8}">
      <dgm:prSet/>
      <dgm:spPr/>
      <dgm:t>
        <a:bodyPr/>
        <a:lstStyle/>
        <a:p>
          <a:endParaRPr lang="en-US"/>
        </a:p>
      </dgm:t>
    </dgm:pt>
    <dgm:pt modelId="{FC065FC0-4D57-4D2E-BA8E-8FAB675DC43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endParaRPr lang="en-US" sz="20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A50D0459-E7E9-4858-B15F-7EF83AE235C8}" type="parTrans" cxnId="{9A33F9D9-B431-47A9-83FB-2B54BC282078}">
      <dgm:prSet/>
      <dgm:spPr/>
      <dgm:t>
        <a:bodyPr/>
        <a:lstStyle/>
        <a:p>
          <a:endParaRPr lang="en-US"/>
        </a:p>
      </dgm:t>
    </dgm:pt>
    <dgm:pt modelId="{C5122A3A-2151-4992-8764-75F72428ABF8}" type="sibTrans" cxnId="{9A33F9D9-B431-47A9-83FB-2B54BC282078}">
      <dgm:prSet/>
      <dgm:spPr/>
      <dgm:t>
        <a:bodyPr/>
        <a:lstStyle/>
        <a:p>
          <a:endParaRPr lang="en-US"/>
        </a:p>
      </dgm:t>
    </dgm:pt>
    <dgm:pt modelId="{84A16AE7-E0DC-4BD7-9C90-A66C37FA4BDE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r>
            <a:rPr lang="en-US" sz="2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Retail 2022 SLOs for Market Data Transparency &amp; MarkeTrak Systems will be presented at this month’s meeting, then to be approved by RMS</a:t>
          </a:r>
        </a:p>
      </dgm:t>
    </dgm:pt>
    <dgm:pt modelId="{D97788C8-C077-42FD-88EC-487423283F77}" type="parTrans" cxnId="{515AF3C8-511B-40CA-8175-F08EB63C3B0E}">
      <dgm:prSet/>
      <dgm:spPr/>
      <dgm:t>
        <a:bodyPr/>
        <a:lstStyle/>
        <a:p>
          <a:endParaRPr lang="en-US"/>
        </a:p>
      </dgm:t>
    </dgm:pt>
    <dgm:pt modelId="{78FC0847-2E02-4B1B-8767-CC015BC497E6}" type="sibTrans" cxnId="{515AF3C8-511B-40CA-8175-F08EB63C3B0E}">
      <dgm:prSet/>
      <dgm:spPr/>
      <dgm:t>
        <a:bodyPr/>
        <a:lstStyle/>
        <a:p>
          <a:endParaRPr lang="en-US"/>
        </a:p>
      </dgm:t>
    </dgm:pt>
    <dgm:pt modelId="{42CE621F-6407-4B9A-8100-AFDFF37D8E0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2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RMGRR166 – Create Switch Hold Extract Repository – </a:t>
          </a:r>
          <a:r>
            <a:rPr lang="en-US" sz="2200" dirty="0">
              <a:solidFill>
                <a:srgbClr val="FF0000"/>
              </a:solidFill>
              <a:latin typeface="Arial Rounded MT Bold" panose="020F0704030504030204" pitchFamily="34" charset="0"/>
              <a:ea typeface="+mn-ea"/>
              <a:cs typeface="+mn-cs"/>
            </a:rPr>
            <a:t>Tabled</a:t>
          </a:r>
          <a:endParaRPr lang="en-US" sz="2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5A831D91-3D04-4C15-9330-1370A141AD58}" type="parTrans" cxnId="{0B63D592-3649-4660-8A8E-1C98A9310504}">
      <dgm:prSet/>
      <dgm:spPr/>
      <dgm:t>
        <a:bodyPr/>
        <a:lstStyle/>
        <a:p>
          <a:endParaRPr lang="en-US"/>
        </a:p>
      </dgm:t>
    </dgm:pt>
    <dgm:pt modelId="{7FD142C1-916E-4E78-BA58-B9849AFB7BEF}" type="sibTrans" cxnId="{0B63D592-3649-4660-8A8E-1C98A9310504}">
      <dgm:prSet/>
      <dgm:spPr/>
      <dgm:t>
        <a:bodyPr/>
        <a:lstStyle/>
        <a:p>
          <a:endParaRPr lang="en-US"/>
        </a:p>
      </dgm:t>
    </dgm:pt>
    <dgm:pt modelId="{4A1A1D53-5BB1-49EC-83F7-F9A1E31D520F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2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RMGRR 167 – Switch Hold Removal Documentation Clarification – </a:t>
          </a:r>
          <a:r>
            <a:rPr lang="en-US" sz="2200" dirty="0">
              <a:solidFill>
                <a:srgbClr val="FF0000"/>
              </a:solidFill>
              <a:latin typeface="Arial Rounded MT Bold" panose="020F0704030504030204" pitchFamily="34" charset="0"/>
              <a:ea typeface="+mn-ea"/>
              <a:cs typeface="+mn-cs"/>
            </a:rPr>
            <a:t>TAC Approval, next stop Board &amp; PUCT in Oct, Nov effective date </a:t>
          </a:r>
          <a:endParaRPr lang="en-US" sz="2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8B2CEA41-28BC-492B-B7A7-E026DD5CBD75}" type="parTrans" cxnId="{7771C988-2F7D-4A76-BF7B-D6F49118B987}">
      <dgm:prSet/>
      <dgm:spPr/>
      <dgm:t>
        <a:bodyPr/>
        <a:lstStyle/>
        <a:p>
          <a:endParaRPr lang="en-US"/>
        </a:p>
      </dgm:t>
    </dgm:pt>
    <dgm:pt modelId="{3AAE467F-210A-4E28-B3A1-1615E02E1A3F}" type="sibTrans" cxnId="{7771C988-2F7D-4A76-BF7B-D6F49118B987}">
      <dgm:prSet/>
      <dgm:spPr/>
      <dgm:t>
        <a:bodyPr/>
        <a:lstStyle/>
        <a:p>
          <a:endParaRPr lang="en-US"/>
        </a:p>
      </dgm:t>
    </dgm:pt>
    <dgm:pt modelId="{51F810C6-1B1B-4CB7-95EA-5C70D4FA9918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Arial" panose="020B0604020202020204" pitchFamily="34" charset="0"/>
            <a:buChar char="•"/>
          </a:pPr>
          <a:r>
            <a:rPr lang="en-US" sz="2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SCR 815 – MarkeTrak Administrative Enhancements – </a:t>
          </a:r>
          <a:r>
            <a:rPr lang="en-US" sz="2200" dirty="0">
              <a:solidFill>
                <a:srgbClr val="FF0000"/>
              </a:solidFill>
              <a:latin typeface="Arial Rounded MT Bold" panose="020F0704030504030204" pitchFamily="34" charset="0"/>
              <a:ea typeface="+mn-ea"/>
              <a:cs typeface="+mn-cs"/>
            </a:rPr>
            <a:t>TAC Approval</a:t>
          </a:r>
          <a:endParaRPr lang="en-US" sz="2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E7D02840-B3F1-4271-9936-9842B8E9A640}" type="parTrans" cxnId="{B895133A-8AC9-4AD1-98EC-35B0905C4CB8}">
      <dgm:prSet/>
      <dgm:spPr/>
    </dgm:pt>
    <dgm:pt modelId="{FE3A9EAE-6E1F-4C74-B82D-A0D6F1FF297C}" type="sibTrans" cxnId="{B895133A-8AC9-4AD1-98EC-35B0905C4CB8}">
      <dgm:prSet/>
      <dgm:spPr/>
    </dgm:pt>
    <dgm:pt modelId="{C896EC30-3907-44CE-8512-D059ED887598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r>
            <a:rPr lang="en-US" sz="2200" u="sng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ERCOT Communications – Listservs </a:t>
          </a:r>
          <a:r>
            <a:rPr lang="en-US" sz="2200" u="none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– </a:t>
          </a:r>
          <a:endParaRPr lang="en-US" sz="2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B40F9E8F-5B34-4B36-9769-626D71661E86}" type="parTrans" cxnId="{A5450F2B-1EBD-44FC-BC25-D65CECED17F8}">
      <dgm:prSet/>
      <dgm:spPr/>
    </dgm:pt>
    <dgm:pt modelId="{F2C6F7F3-1740-42EB-AC6B-5A6302D3FDFD}" type="sibTrans" cxnId="{A5450F2B-1EBD-44FC-BC25-D65CECED17F8}">
      <dgm:prSet/>
      <dgm:spPr/>
    </dgm:pt>
    <dgm:pt modelId="{32746BA6-079A-4350-A1CD-CE1E9D4BDAEE}">
      <dgm:prSet phldrT="[Text]" custT="1"/>
      <dgm:spPr>
        <a:solidFill>
          <a:schemeClr val="bg1">
            <a:alpha val="90000"/>
          </a:schemeClr>
        </a:solidFill>
      </dgm:spPr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2200" u="none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Transition from vendor to ERCOT successfully completed end of July – only minor issue was emails were taking longer than expected to process</a:t>
          </a:r>
          <a:endParaRPr lang="en-US" sz="2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2D63D9D0-5917-442E-B30D-BF56D3F3F774}" type="parTrans" cxnId="{AFA18FF5-A3BF-47DC-959D-FFDC9B65851C}">
      <dgm:prSet/>
      <dgm:spPr/>
    </dgm:pt>
    <dgm:pt modelId="{1E0C9D07-3046-4E4B-A80B-2334C59B5B12}" type="sibTrans" cxnId="{AFA18FF5-A3BF-47DC-959D-FFDC9B65851C}">
      <dgm:prSet/>
      <dgm:spPr/>
    </dgm:pt>
    <dgm:pt modelId="{5EC87573-7B20-442F-8E07-9E181013C610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2200" u="none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Still solidifying emergency “break glass” back up process with Client Services</a:t>
          </a:r>
          <a:endParaRPr lang="en-US" sz="2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38196967-00EC-4262-B940-694AD1356CC0}" type="parTrans" cxnId="{D66BC5BD-5DBC-487A-9BD0-C18EE3BB556E}">
      <dgm:prSet/>
      <dgm:spPr/>
      <dgm:t>
        <a:bodyPr/>
        <a:lstStyle/>
        <a:p>
          <a:endParaRPr lang="en-US"/>
        </a:p>
      </dgm:t>
    </dgm:pt>
    <dgm:pt modelId="{C74A87E2-2CD5-4120-8594-369265141CB4}" type="sibTrans" cxnId="{D66BC5BD-5DBC-487A-9BD0-C18EE3BB556E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443179" custLinFactX="-1242" custLinFactNeighborX="-100000" custLinFactNeighborY="-42756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LinFactY="1464" custLinFactNeighborY="100000">
        <dgm:presLayoutVars>
          <dgm:bulletEnabled val="1"/>
        </dgm:presLayoutVars>
      </dgm:prSet>
      <dgm:spPr/>
    </dgm:pt>
  </dgm:ptLst>
  <dgm:cxnLst>
    <dgm:cxn modelId="{FB125513-ABCE-4FDD-BD62-3F00B888A982}" type="presOf" srcId="{51F810C6-1B1B-4CB7-95EA-5C70D4FA9918}" destId="{12E172B9-01B0-436D-9684-1CCC8FA3FE5C}" srcOrd="0" destOrd="3" presId="urn:microsoft.com/office/officeart/2005/8/layout/list1"/>
    <dgm:cxn modelId="{C0778C17-FAC9-4FAA-8434-9093532A96BD}" type="presOf" srcId="{3AF68A33-4A6C-4B95-8E4E-B16500BAA85F}" destId="{12E172B9-01B0-436D-9684-1CCC8FA3FE5C}" srcOrd="0" destOrd="12" presId="urn:microsoft.com/office/officeart/2005/8/layout/list1"/>
    <dgm:cxn modelId="{3E251221-5676-40B4-A390-20CFAE2B501F}" srcId="{8574A905-BDA5-4716-9248-A5D60B7F3062}" destId="{CACF6F82-1449-448C-8949-E43427717789}" srcOrd="0" destOrd="0" parTransId="{8D9A5DD7-9F68-4060-BD2D-2E193A8FF186}" sibTransId="{B4F1712E-CB78-4C88-A3E8-3606A247CAA2}"/>
    <dgm:cxn modelId="{1DE1A324-EA9C-43D2-9800-D1C195A9F31F}" srcId="{FA84BF92-43C6-4E94-A77F-6263E68B6783}" destId="{3AF68A33-4A6C-4B95-8E4E-B16500BAA85F}" srcOrd="9" destOrd="0" parTransId="{B6D8ABF4-538F-4534-88C5-20D2DB6FC89B}" sibTransId="{8B5AFAE6-897C-42B5-A6BF-9773A0BC89BD}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A5450F2B-1EBD-44FC-BC25-D65CECED17F8}" srcId="{FA84BF92-43C6-4E94-A77F-6263E68B6783}" destId="{C896EC30-3907-44CE-8512-D059ED887598}" srcOrd="7" destOrd="0" parTransId="{B40F9E8F-5B34-4B36-9769-626D71661E86}" sibTransId="{F2C6F7F3-1740-42EB-AC6B-5A6302D3FDFD}"/>
    <dgm:cxn modelId="{1E71F039-98D7-4B08-B672-957082B62884}" srcId="{FA84BF92-43C6-4E94-A77F-6263E68B6783}" destId="{8574A905-BDA5-4716-9248-A5D60B7F3062}" srcOrd="8" destOrd="0" parTransId="{8776880E-3797-473D-8D2E-1EE1C161DC2B}" sibTransId="{1F1BCF26-6C8E-44A4-AF4A-65302171AE69}"/>
    <dgm:cxn modelId="{B895133A-8AC9-4AD1-98EC-35B0905C4CB8}" srcId="{FA84BF92-43C6-4E94-A77F-6263E68B6783}" destId="{51F810C6-1B1B-4CB7-95EA-5C70D4FA9918}" srcOrd="3" destOrd="0" parTransId="{E7D02840-B3F1-4271-9936-9842B8E9A640}" sibTransId="{FE3A9EAE-6E1F-4C74-B82D-A0D6F1FF297C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EF3B716A-6DC4-43B4-8D02-13D903C81653}" srcId="{FA84BF92-43C6-4E94-A77F-6263E68B6783}" destId="{C9597999-C23F-4867-9D73-E667FAF56258}" srcOrd="0" destOrd="0" parTransId="{3299E4A5-BF55-4FA8-9E3A-52EEB823A552}" sibTransId="{30CA58D9-FFDA-4ABA-B294-0F7E8E30514C}"/>
    <dgm:cxn modelId="{7E77DE4D-0A96-4DA8-884C-AF9F3F412557}" type="presOf" srcId="{84A16AE7-E0DC-4BD7-9C90-A66C37FA4BDE}" destId="{12E172B9-01B0-436D-9684-1CCC8FA3FE5C}" srcOrd="0" destOrd="6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5B9B867F-6E9C-47A9-B21A-6D3E7DC143B1}" type="presOf" srcId="{32746BA6-079A-4350-A1CD-CE1E9D4BDAEE}" destId="{12E172B9-01B0-436D-9684-1CCC8FA3FE5C}" srcOrd="0" destOrd="8" presId="urn:microsoft.com/office/officeart/2005/8/layout/list1"/>
    <dgm:cxn modelId="{E1F67A80-F96A-4AEC-8D25-423E6EACB9AE}" type="presOf" srcId="{5EC87573-7B20-442F-8E07-9E181013C610}" destId="{12E172B9-01B0-436D-9684-1CCC8FA3FE5C}" srcOrd="0" destOrd="9" presId="urn:microsoft.com/office/officeart/2005/8/layout/list1"/>
    <dgm:cxn modelId="{7771C988-2F7D-4A76-BF7B-D6F49118B987}" srcId="{FA84BF92-43C6-4E94-A77F-6263E68B6783}" destId="{4A1A1D53-5BB1-49EC-83F7-F9A1E31D520F}" srcOrd="5" destOrd="0" parTransId="{8B2CEA41-28BC-492B-B7A7-E026DD5CBD75}" sibTransId="{3AAE467F-210A-4E28-B3A1-1615E02E1A3F}"/>
    <dgm:cxn modelId="{A7770B8E-7303-43BE-AA26-E43778A40335}" type="presOf" srcId="{CACF6F82-1449-448C-8949-E43427717789}" destId="{12E172B9-01B0-436D-9684-1CCC8FA3FE5C}" srcOrd="0" destOrd="11" presId="urn:microsoft.com/office/officeart/2005/8/layout/list1"/>
    <dgm:cxn modelId="{6FF69B8E-C818-4227-89E7-B74083B6D0EB}" type="presOf" srcId="{8574A905-BDA5-4716-9248-A5D60B7F3062}" destId="{12E172B9-01B0-436D-9684-1CCC8FA3FE5C}" srcOrd="0" destOrd="10" presId="urn:microsoft.com/office/officeart/2005/8/layout/list1"/>
    <dgm:cxn modelId="{80A76C90-9F5B-488F-AA7B-F8C1447802B5}" type="presOf" srcId="{FC065FC0-4D57-4D2E-BA8E-8FAB675DC434}" destId="{12E172B9-01B0-436D-9684-1CCC8FA3FE5C}" srcOrd="0" destOrd="2" presId="urn:microsoft.com/office/officeart/2005/8/layout/list1"/>
    <dgm:cxn modelId="{0B63D592-3649-4660-8A8E-1C98A9310504}" srcId="{FA84BF92-43C6-4E94-A77F-6263E68B6783}" destId="{42CE621F-6407-4B9A-8100-AFDFF37D8E04}" srcOrd="4" destOrd="0" parTransId="{5A831D91-3D04-4C15-9330-1370A141AD58}" sibTransId="{7FD142C1-916E-4E78-BA58-B9849AFB7BEF}"/>
    <dgm:cxn modelId="{666506B7-3021-4EE7-B1C7-5DF8EF4CD7A3}" type="presOf" srcId="{42CE621F-6407-4B9A-8100-AFDFF37D8E04}" destId="{12E172B9-01B0-436D-9684-1CCC8FA3FE5C}" srcOrd="0" destOrd="4" presId="urn:microsoft.com/office/officeart/2005/8/layout/list1"/>
    <dgm:cxn modelId="{D66BC5BD-5DBC-487A-9BD0-C18EE3BB556E}" srcId="{C896EC30-3907-44CE-8512-D059ED887598}" destId="{5EC87573-7B20-442F-8E07-9E181013C610}" srcOrd="1" destOrd="0" parTransId="{38196967-00EC-4262-B940-694AD1356CC0}" sibTransId="{C74A87E2-2CD5-4120-8594-369265141CB4}"/>
    <dgm:cxn modelId="{515AF3C8-511B-40CA-8175-F08EB63C3B0E}" srcId="{FA84BF92-43C6-4E94-A77F-6263E68B6783}" destId="{84A16AE7-E0DC-4BD7-9C90-A66C37FA4BDE}" srcOrd="6" destOrd="0" parTransId="{D97788C8-C077-42FD-88EC-487423283F77}" sibTransId="{78FC0847-2E02-4B1B-8767-CC015BC497E6}"/>
    <dgm:cxn modelId="{28ED6DCD-E490-4AFA-8BD4-F651E17A008D}" type="presOf" srcId="{C896EC30-3907-44CE-8512-D059ED887598}" destId="{12E172B9-01B0-436D-9684-1CCC8FA3FE5C}" srcOrd="0" destOrd="7" presId="urn:microsoft.com/office/officeart/2005/8/layout/list1"/>
    <dgm:cxn modelId="{6F1E77D4-48DB-4A62-839D-795D197D81A9}" type="presOf" srcId="{E934C575-6A3A-4E4A-8B0D-2B47227CA927}" destId="{12E172B9-01B0-436D-9684-1CCC8FA3FE5C}" srcOrd="0" destOrd="1" presId="urn:microsoft.com/office/officeart/2005/8/layout/list1"/>
    <dgm:cxn modelId="{9A33F9D9-B431-47A9-83FB-2B54BC282078}" srcId="{FA84BF92-43C6-4E94-A77F-6263E68B6783}" destId="{FC065FC0-4D57-4D2E-BA8E-8FAB675DC434}" srcOrd="2" destOrd="0" parTransId="{A50D0459-E7E9-4858-B15F-7EF83AE235C8}" sibTransId="{C5122A3A-2151-4992-8764-75F72428ABF8}"/>
    <dgm:cxn modelId="{32D34BEF-4C88-49E7-A73C-390B9119EF0B}" type="presOf" srcId="{4A1A1D53-5BB1-49EC-83F7-F9A1E31D520F}" destId="{12E172B9-01B0-436D-9684-1CCC8FA3FE5C}" srcOrd="0" destOrd="5" presId="urn:microsoft.com/office/officeart/2005/8/layout/list1"/>
    <dgm:cxn modelId="{B38757EF-5EE4-425C-8A19-D3F603F07DC4}" type="presOf" srcId="{C9597999-C23F-4867-9D73-E667FAF56258}" destId="{12E172B9-01B0-436D-9684-1CCC8FA3FE5C}" srcOrd="0" destOrd="0" presId="urn:microsoft.com/office/officeart/2005/8/layout/list1"/>
    <dgm:cxn modelId="{04B4D0F2-18E7-4679-B027-6324B4C0E7A8}" srcId="{FA84BF92-43C6-4E94-A77F-6263E68B6783}" destId="{E934C575-6A3A-4E4A-8B0D-2B47227CA927}" srcOrd="1" destOrd="0" parTransId="{9E6A05D7-D0F6-4C62-A9F5-6126497409FC}" sibTransId="{6429DDE5-5811-42FA-BC3C-7DE32487FA34}"/>
    <dgm:cxn modelId="{AFA18FF5-A3BF-47DC-959D-FFDC9B65851C}" srcId="{C896EC30-3907-44CE-8512-D059ED887598}" destId="{32746BA6-079A-4350-A1CD-CE1E9D4BDAEE}" srcOrd="0" destOrd="0" parTransId="{2D63D9D0-5917-442E-B30D-BF56D3F3F774}" sibTransId="{1E0C9D07-3046-4E4B-A80B-2334C59B5B12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Update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C9597999-C23F-4867-9D73-E667FAF56258}">
      <dgm:prSet phldrT="[Text]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endParaRPr lang="en-US" sz="3600" dirty="0"/>
        </a:p>
      </dgm:t>
    </dgm:pt>
    <dgm:pt modelId="{3299E4A5-BF55-4FA8-9E3A-52EEB823A552}" type="parTrans" cxnId="{EF3B716A-6DC4-43B4-8D02-13D903C81653}">
      <dgm:prSet/>
      <dgm:spPr/>
      <dgm:t>
        <a:bodyPr/>
        <a:lstStyle/>
        <a:p>
          <a:endParaRPr lang="en-US"/>
        </a:p>
      </dgm:t>
    </dgm:pt>
    <dgm:pt modelId="{30CA58D9-FFDA-4ABA-B294-0F7E8E30514C}" type="sibTrans" cxnId="{EF3B716A-6DC4-43B4-8D02-13D903C81653}">
      <dgm:prSet/>
      <dgm:spPr/>
      <dgm:t>
        <a:bodyPr/>
        <a:lstStyle/>
        <a:p>
          <a:endParaRPr lang="en-US"/>
        </a:p>
      </dgm:t>
    </dgm:pt>
    <dgm:pt modelId="{8574A905-BDA5-4716-9248-A5D60B7F3062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2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GO LIVE is expected Q3 2022</a:t>
          </a:r>
        </a:p>
      </dgm:t>
    </dgm:pt>
    <dgm:pt modelId="{8776880E-3797-473D-8D2E-1EE1C161DC2B}" type="parTrans" cxnId="{1E71F039-98D7-4B08-B672-957082B62884}">
      <dgm:prSet/>
      <dgm:spPr/>
      <dgm:t>
        <a:bodyPr/>
        <a:lstStyle/>
        <a:p>
          <a:endParaRPr lang="en-US"/>
        </a:p>
      </dgm:t>
    </dgm:pt>
    <dgm:pt modelId="{1F1BCF26-6C8E-44A4-AF4A-65302171AE69}" type="sibTrans" cxnId="{1E71F039-98D7-4B08-B672-957082B62884}">
      <dgm:prSet/>
      <dgm:spPr/>
      <dgm:t>
        <a:bodyPr/>
        <a:lstStyle/>
        <a:p>
          <a:endParaRPr lang="en-US"/>
        </a:p>
      </dgm:t>
    </dgm:pt>
    <dgm:pt modelId="{E934C575-6A3A-4E4A-8B0D-2B47227CA927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r>
            <a:rPr lang="en-US" sz="2200" u="sng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ERCOT MIS API </a:t>
          </a:r>
          <a:r>
            <a:rPr lang="en-US" sz="2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:</a:t>
          </a:r>
          <a:endParaRPr lang="en-US" sz="20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9E6A05D7-D0F6-4C62-A9F5-6126497409FC}" type="parTrans" cxnId="{04B4D0F2-18E7-4679-B027-6324B4C0E7A8}">
      <dgm:prSet/>
      <dgm:spPr/>
      <dgm:t>
        <a:bodyPr/>
        <a:lstStyle/>
        <a:p>
          <a:endParaRPr lang="en-US"/>
        </a:p>
      </dgm:t>
    </dgm:pt>
    <dgm:pt modelId="{6429DDE5-5811-42FA-BC3C-7DE32487FA34}" type="sibTrans" cxnId="{04B4D0F2-18E7-4679-B027-6324B4C0E7A8}">
      <dgm:prSet/>
      <dgm:spPr/>
      <dgm:t>
        <a:bodyPr/>
        <a:lstStyle/>
        <a:p>
          <a:endParaRPr lang="en-US"/>
        </a:p>
      </dgm:t>
    </dgm:pt>
    <dgm:pt modelId="{F44D6D6E-3E99-4F30-9B56-62EAAC07100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Char char="•"/>
          </a:pPr>
          <a:r>
            <a:rPr lang="en-US" sz="2200" u="sng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MARKETRAK UPGRADE</a:t>
          </a:r>
        </a:p>
      </dgm:t>
    </dgm:pt>
    <dgm:pt modelId="{5EEA89DA-9FEA-44F9-B6F9-9E4995603C1C}" type="parTrans" cxnId="{891FC2D0-90F3-4DC3-AE4D-6602C6E15368}">
      <dgm:prSet/>
      <dgm:spPr/>
    </dgm:pt>
    <dgm:pt modelId="{630346FC-D33C-4F90-87A5-02776C779AE4}" type="sibTrans" cxnId="{891FC2D0-90F3-4DC3-AE4D-6602C6E15368}">
      <dgm:prSet/>
      <dgm:spPr/>
    </dgm:pt>
    <dgm:pt modelId="{71208D05-5B1E-4ABE-85CE-2F816EEF9415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2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Technical Refresh followed by SCR815 MT Enhancements – both requiring MarkeTrak outage</a:t>
          </a:r>
        </a:p>
      </dgm:t>
    </dgm:pt>
    <dgm:pt modelId="{ACFFE7DF-F46F-4021-9F0E-5A00351532B3}" type="parTrans" cxnId="{A419047E-CE83-4C5E-83B9-E1ED107291C6}">
      <dgm:prSet/>
      <dgm:spPr/>
    </dgm:pt>
    <dgm:pt modelId="{2E9A6335-2F8F-453C-B799-419965813682}" type="sibTrans" cxnId="{A419047E-CE83-4C5E-83B9-E1ED107291C6}">
      <dgm:prSet/>
      <dgm:spPr/>
    </dgm:pt>
    <dgm:pt modelId="{A59D997B-F73B-476C-93D5-2EE08F50F9B3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2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Training synergies - RMTTF</a:t>
          </a:r>
        </a:p>
      </dgm:t>
    </dgm:pt>
    <dgm:pt modelId="{FD52D010-E7D9-4668-8AC6-1930C79215D1}" type="parTrans" cxnId="{C7EEAD47-C4C3-4025-8F7F-1F9CE1EC3448}">
      <dgm:prSet/>
      <dgm:spPr/>
    </dgm:pt>
    <dgm:pt modelId="{F359C168-0894-4456-8DCB-9AD6101B9E46}" type="sibTrans" cxnId="{C7EEAD47-C4C3-4025-8F7F-1F9CE1EC3448}">
      <dgm:prSet/>
      <dgm:spPr/>
    </dgm:pt>
    <dgm:pt modelId="{B70A433C-E681-4E23-ACF8-43A2177C4C49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2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Current ERCOT API code is 15 years old and would need to be rewritten to accommodate request for API view to mirror GUI view in MIS, hence a project.  </a:t>
          </a:r>
          <a:endParaRPr lang="en-US" sz="20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03E1CBF6-2069-424F-9E68-164275EBFD88}" type="parTrans" cxnId="{74A06B54-A5B0-41BA-A478-7ECFB3FBBA2F}">
      <dgm:prSet/>
      <dgm:spPr/>
    </dgm:pt>
    <dgm:pt modelId="{D7E610F4-F1DE-4622-A3D1-17A86E54E643}" type="sibTrans" cxnId="{74A06B54-A5B0-41BA-A478-7ECFB3FBBA2F}">
      <dgm:prSet/>
      <dgm:spPr/>
    </dgm:pt>
    <dgm:pt modelId="{E6D62C56-A4CE-4807-B886-A7B386DAE92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2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Leverage TXSET v5.0 NPRR to assist in driving the API revisions i.e. County codes for ESI IDs</a:t>
          </a:r>
          <a:endParaRPr lang="en-US" sz="20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</dgm:t>
    </dgm:pt>
    <dgm:pt modelId="{B329D6A7-D040-41D9-B93F-670B4F72E4A3}" type="parTrans" cxnId="{494DBEA6-F057-4D23-8ECE-76DC58E0D9AE}">
      <dgm:prSet/>
      <dgm:spPr/>
    </dgm:pt>
    <dgm:pt modelId="{59689B30-64D1-4049-878D-3B6874C6B514}" type="sibTrans" cxnId="{494DBEA6-F057-4D23-8ECE-76DC58E0D9AE}">
      <dgm:prSet/>
      <dgm:spPr/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443179" custLinFactX="-1242" custLinFactNeighborX="-100000" custLinFactNeighborY="-42756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LinFactNeighborY="11510">
        <dgm:presLayoutVars>
          <dgm:bulletEnabled val="1"/>
        </dgm:presLayoutVars>
      </dgm:prSet>
      <dgm:spPr/>
    </dgm:pt>
  </dgm:ptLst>
  <dgm:cxnLst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1E71F039-98D7-4B08-B672-957082B62884}" srcId="{F44D6D6E-3E99-4F30-9B56-62EAAC07100A}" destId="{8574A905-BDA5-4716-9248-A5D60B7F3062}" srcOrd="0" destOrd="0" parTransId="{8776880E-3797-473D-8D2E-1EE1C161DC2B}" sibTransId="{1F1BCF26-6C8E-44A4-AF4A-65302171AE69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C7EEAD47-C4C3-4025-8F7F-1F9CE1EC3448}" srcId="{F44D6D6E-3E99-4F30-9B56-62EAAC07100A}" destId="{A59D997B-F73B-476C-93D5-2EE08F50F9B3}" srcOrd="2" destOrd="0" parTransId="{FD52D010-E7D9-4668-8AC6-1930C79215D1}" sibTransId="{F359C168-0894-4456-8DCB-9AD6101B9E46}"/>
    <dgm:cxn modelId="{DB34B268-72D9-4A20-BFB9-4168C9D7C619}" type="presOf" srcId="{A59D997B-F73B-476C-93D5-2EE08F50F9B3}" destId="{12E172B9-01B0-436D-9684-1CCC8FA3FE5C}" srcOrd="0" destOrd="7" presId="urn:microsoft.com/office/officeart/2005/8/layout/list1"/>
    <dgm:cxn modelId="{EF3B716A-6DC4-43B4-8D02-13D903C81653}" srcId="{FA84BF92-43C6-4E94-A77F-6263E68B6783}" destId="{C9597999-C23F-4867-9D73-E667FAF56258}" srcOrd="0" destOrd="0" parTransId="{3299E4A5-BF55-4FA8-9E3A-52EEB823A552}" sibTransId="{30CA58D9-FFDA-4ABA-B294-0F7E8E30514C}"/>
    <dgm:cxn modelId="{74A06B54-A5B0-41BA-A478-7ECFB3FBBA2F}" srcId="{E934C575-6A3A-4E4A-8B0D-2B47227CA927}" destId="{B70A433C-E681-4E23-ACF8-43A2177C4C49}" srcOrd="0" destOrd="0" parTransId="{03E1CBF6-2069-424F-9E68-164275EBFD88}" sibTransId="{D7E610F4-F1DE-4622-A3D1-17A86E54E643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A419047E-CE83-4C5E-83B9-E1ED107291C6}" srcId="{F44D6D6E-3E99-4F30-9B56-62EAAC07100A}" destId="{71208D05-5B1E-4ABE-85CE-2F816EEF9415}" srcOrd="1" destOrd="0" parTransId="{ACFFE7DF-F46F-4021-9F0E-5A00351532B3}" sibTransId="{2E9A6335-2F8F-453C-B799-419965813682}"/>
    <dgm:cxn modelId="{6FF69B8E-C818-4227-89E7-B74083B6D0EB}" type="presOf" srcId="{8574A905-BDA5-4716-9248-A5D60B7F3062}" destId="{12E172B9-01B0-436D-9684-1CCC8FA3FE5C}" srcOrd="0" destOrd="5" presId="urn:microsoft.com/office/officeart/2005/8/layout/list1"/>
    <dgm:cxn modelId="{494DBEA6-F057-4D23-8ECE-76DC58E0D9AE}" srcId="{E934C575-6A3A-4E4A-8B0D-2B47227CA927}" destId="{E6D62C56-A4CE-4807-B886-A7B386DAE925}" srcOrd="1" destOrd="0" parTransId="{B329D6A7-D040-41D9-B93F-670B4F72E4A3}" sibTransId="{59689B30-64D1-4049-878D-3B6874C6B514}"/>
    <dgm:cxn modelId="{8753B7A7-5CEC-4EA5-B66E-EB0B76B70C7A}" type="presOf" srcId="{F44D6D6E-3E99-4F30-9B56-62EAAC07100A}" destId="{12E172B9-01B0-436D-9684-1CCC8FA3FE5C}" srcOrd="0" destOrd="4" presId="urn:microsoft.com/office/officeart/2005/8/layout/list1"/>
    <dgm:cxn modelId="{EB7C06B0-2148-4B2E-8635-FE95DDB12357}" type="presOf" srcId="{71208D05-5B1E-4ABE-85CE-2F816EEF9415}" destId="{12E172B9-01B0-436D-9684-1CCC8FA3FE5C}" srcOrd="0" destOrd="6" presId="urn:microsoft.com/office/officeart/2005/8/layout/list1"/>
    <dgm:cxn modelId="{90C893CE-15F9-48B5-B1A3-3B6DE95CA257}" type="presOf" srcId="{B70A433C-E681-4E23-ACF8-43A2177C4C49}" destId="{12E172B9-01B0-436D-9684-1CCC8FA3FE5C}" srcOrd="0" destOrd="2" presId="urn:microsoft.com/office/officeart/2005/8/layout/list1"/>
    <dgm:cxn modelId="{891FC2D0-90F3-4DC3-AE4D-6602C6E15368}" srcId="{FA84BF92-43C6-4E94-A77F-6263E68B6783}" destId="{F44D6D6E-3E99-4F30-9B56-62EAAC07100A}" srcOrd="2" destOrd="0" parTransId="{5EEA89DA-9FEA-44F9-B6F9-9E4995603C1C}" sibTransId="{630346FC-D33C-4F90-87A5-02776C779AE4}"/>
    <dgm:cxn modelId="{6F1E77D4-48DB-4A62-839D-795D197D81A9}" type="presOf" srcId="{E934C575-6A3A-4E4A-8B0D-2B47227CA927}" destId="{12E172B9-01B0-436D-9684-1CCC8FA3FE5C}" srcOrd="0" destOrd="1" presId="urn:microsoft.com/office/officeart/2005/8/layout/list1"/>
    <dgm:cxn modelId="{B38757EF-5EE4-425C-8A19-D3F603F07DC4}" type="presOf" srcId="{C9597999-C23F-4867-9D73-E667FAF56258}" destId="{12E172B9-01B0-436D-9684-1CCC8FA3FE5C}" srcOrd="0" destOrd="0" presId="urn:microsoft.com/office/officeart/2005/8/layout/list1"/>
    <dgm:cxn modelId="{04B4D0F2-18E7-4679-B027-6324B4C0E7A8}" srcId="{FA84BF92-43C6-4E94-A77F-6263E68B6783}" destId="{E934C575-6A3A-4E4A-8B0D-2B47227CA927}" srcOrd="1" destOrd="0" parTransId="{9E6A05D7-D0F6-4C62-A9F5-6126497409FC}" sibTransId="{6429DDE5-5811-42FA-BC3C-7DE32487FA34}"/>
    <dgm:cxn modelId="{4DCD55FE-E8F9-4E81-B9AE-C4FB181F9F4E}" type="presOf" srcId="{E6D62C56-A4CE-4807-B886-A7B386DAE925}" destId="{12E172B9-01B0-436D-9684-1CCC8FA3FE5C}" srcOrd="0" destOrd="3" presId="urn:microsoft.com/office/officeart/2005/8/layout/list1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SCR MarkeTrak Validation Revisions Aligning w/ TX SET v5.0 - Update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AF537D07-47B4-4019-BA7C-D40D1E96EB58}">
      <dgm:prSet phldrT="[Text]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3600" dirty="0">
              <a:latin typeface="Arial Rounded MT Bold" panose="020F0704030504030204" pitchFamily="34" charset="0"/>
            </a:rPr>
            <a:t>#1 – </a:t>
          </a:r>
          <a:r>
            <a:rPr lang="en-US" sz="3600" i="1" dirty="0">
              <a:latin typeface="Arial Rounded MT Bold" panose="020F0704030504030204" pitchFamily="34" charset="0"/>
            </a:rPr>
            <a:t>IAG Workflow </a:t>
          </a:r>
          <a:r>
            <a:rPr lang="en-US" sz="3600" dirty="0">
              <a:latin typeface="Arial Rounded MT Bold" panose="020F0704030504030204" pitchFamily="34" charset="0"/>
            </a:rPr>
            <a:t>- Revising IAS workflow to remove TDSP transition yet allow visibility once both CRs</a:t>
          </a:r>
        </a:p>
      </dgm:t>
    </dgm:pt>
    <dgm:pt modelId="{D649A803-436E-4AC6-A739-9BCF0A1BC0F2}" type="parTrans" cxnId="{B65EA1B5-6E53-49B8-8732-E0D5406F3C97}">
      <dgm:prSet/>
      <dgm:spPr/>
      <dgm:t>
        <a:bodyPr/>
        <a:lstStyle/>
        <a:p>
          <a:endParaRPr lang="en-US"/>
        </a:p>
      </dgm:t>
    </dgm:pt>
    <dgm:pt modelId="{B3714471-AF4F-4F6A-800C-EA0635E0F5B6}" type="sibTrans" cxnId="{B65EA1B5-6E53-49B8-8732-E0D5406F3C97}">
      <dgm:prSet/>
      <dgm:spPr/>
      <dgm:t>
        <a:bodyPr/>
        <a:lstStyle/>
        <a:p>
          <a:endParaRPr lang="en-US"/>
        </a:p>
      </dgm:t>
    </dgm:pt>
    <dgm:pt modelId="{62F46D90-6251-4F64-8C91-5CF01EFDCE3A}">
      <dgm:prSet phldrT="[Text]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3600" dirty="0">
              <a:latin typeface="Arial Rounded MT Bold" panose="020F0704030504030204" pitchFamily="34" charset="0"/>
            </a:rPr>
            <a:t>#4 – </a:t>
          </a:r>
          <a:r>
            <a:rPr lang="en-US" sz="3600" i="1" dirty="0">
              <a:latin typeface="Arial Rounded MT Bold" panose="020F0704030504030204" pitchFamily="34" charset="0"/>
            </a:rPr>
            <a:t>Rescission Timing </a:t>
          </a:r>
          <a:r>
            <a:rPr lang="en-US" sz="3600" dirty="0">
              <a:latin typeface="Arial Rounded MT Bold" panose="020F0704030504030204" pitchFamily="34" charset="0"/>
            </a:rPr>
            <a:t>– included supporting documentation “based on 2020 review of 4600 Rescissions, 94% were submitted within 15 days</a:t>
          </a:r>
        </a:p>
      </dgm:t>
    </dgm:pt>
    <dgm:pt modelId="{2596B0CF-EE6A-43F5-A741-17D52CA461F4}" type="parTrans" cxnId="{24B69DA9-ED54-4412-A174-E08280C5552F}">
      <dgm:prSet/>
      <dgm:spPr/>
      <dgm:t>
        <a:bodyPr/>
        <a:lstStyle/>
        <a:p>
          <a:endParaRPr lang="en-US"/>
        </a:p>
      </dgm:t>
    </dgm:pt>
    <dgm:pt modelId="{DF8C684E-BE71-46F4-8255-63CE0CA3FD27}" type="sibTrans" cxnId="{24B69DA9-ED54-4412-A174-E08280C5552F}">
      <dgm:prSet/>
      <dgm:spPr/>
      <dgm:t>
        <a:bodyPr/>
        <a:lstStyle/>
        <a:p>
          <a:endParaRPr lang="en-US"/>
        </a:p>
      </dgm:t>
    </dgm:pt>
    <dgm:pt modelId="{CD4A9C30-14F3-433D-9D9A-4EBA7D88732D}">
      <dgm:prSet phldrT="[Text]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3600" dirty="0">
              <a:latin typeface="Arial Rounded MT Bold" panose="020F0704030504030204" pitchFamily="34" charset="0"/>
            </a:rPr>
            <a:t>#5 – </a:t>
          </a:r>
          <a:r>
            <a:rPr lang="en-US" sz="3600" i="1" dirty="0">
              <a:latin typeface="Arial Rounded MT Bold" panose="020F0704030504030204" pitchFamily="34" charset="0"/>
            </a:rPr>
            <a:t>Meter Cycle Change Requests </a:t>
          </a:r>
          <a:r>
            <a:rPr lang="en-US" sz="3600" dirty="0">
              <a:latin typeface="Arial Rounded MT Bold" panose="020F0704030504030204" pitchFamily="34" charset="0"/>
            </a:rPr>
            <a:t>– provided clarity only the ROR can submit and clarified </a:t>
          </a:r>
          <a:r>
            <a:rPr lang="en-US" sz="3600" dirty="0" err="1">
              <a:latin typeface="Arial Rounded MT Bold" panose="020F0704030504030204" pitchFamily="34" charset="0"/>
            </a:rPr>
            <a:t>unexecutable</a:t>
          </a:r>
          <a:r>
            <a:rPr lang="en-US" sz="3600" dirty="0">
              <a:latin typeface="Arial Rounded MT Bold" panose="020F0704030504030204" pitchFamily="34" charset="0"/>
            </a:rPr>
            <a:t> reason</a:t>
          </a:r>
        </a:p>
      </dgm:t>
    </dgm:pt>
    <dgm:pt modelId="{FB4BA5CD-E1F2-4D81-B5CE-42ACFD890561}" type="parTrans" cxnId="{DD97D0E3-7403-421B-87CA-EC640D1CDAFA}">
      <dgm:prSet/>
      <dgm:spPr/>
      <dgm:t>
        <a:bodyPr/>
        <a:lstStyle/>
        <a:p>
          <a:endParaRPr lang="en-US"/>
        </a:p>
      </dgm:t>
    </dgm:pt>
    <dgm:pt modelId="{27989B27-F5F6-4323-B698-77112F002E44}" type="sibTrans" cxnId="{DD97D0E3-7403-421B-87CA-EC640D1CDAFA}">
      <dgm:prSet/>
      <dgm:spPr/>
      <dgm:t>
        <a:bodyPr/>
        <a:lstStyle/>
        <a:p>
          <a:endParaRPr lang="en-US"/>
        </a:p>
      </dgm:t>
    </dgm:pt>
    <dgm:pt modelId="{2388341B-4404-452D-9322-8430951077CB}">
      <dgm:prSet phldrT="[Text]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3600" dirty="0">
              <a:latin typeface="Arial Rounded MT Bold" panose="020F0704030504030204" pitchFamily="34" charset="0"/>
            </a:rPr>
            <a:t>#8 – </a:t>
          </a:r>
          <a:r>
            <a:rPr lang="en-US" sz="3600" i="1" dirty="0">
              <a:latin typeface="Arial Rounded MT Bold" panose="020F0704030504030204" pitchFamily="34" charset="0"/>
            </a:rPr>
            <a:t>Cancel/Rebill Radio Button </a:t>
          </a:r>
          <a:r>
            <a:rPr lang="en-US" sz="3600" dirty="0">
              <a:latin typeface="Arial Rounded MT Bold" panose="020F0704030504030204" pitchFamily="34" charset="0"/>
            </a:rPr>
            <a:t>– defined issue and purpose</a:t>
          </a:r>
        </a:p>
      </dgm:t>
    </dgm:pt>
    <dgm:pt modelId="{8E9C726F-E112-487E-BC8A-CAC85DBD4C5F}" type="parTrans" cxnId="{21572430-692F-4753-A8EA-2D2D5F1B4F20}">
      <dgm:prSet/>
      <dgm:spPr/>
      <dgm:t>
        <a:bodyPr/>
        <a:lstStyle/>
        <a:p>
          <a:endParaRPr lang="en-US"/>
        </a:p>
      </dgm:t>
    </dgm:pt>
    <dgm:pt modelId="{E0525A3D-AB61-4336-A7BC-DF29A91947C0}" type="sibTrans" cxnId="{21572430-692F-4753-A8EA-2D2D5F1B4F20}">
      <dgm:prSet/>
      <dgm:spPr/>
      <dgm:t>
        <a:bodyPr/>
        <a:lstStyle/>
        <a:p>
          <a:endParaRPr lang="en-US"/>
        </a:p>
      </dgm:t>
    </dgm:pt>
    <dgm:pt modelId="{034D45DE-3C09-4F69-8895-285585FED6D3}">
      <dgm:prSet phldrT="[Text]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3600" dirty="0">
              <a:latin typeface="Arial Rounded MT Bold" panose="020F0704030504030204" pitchFamily="34" charset="0"/>
            </a:rPr>
            <a:t>#11 – </a:t>
          </a:r>
          <a:r>
            <a:rPr lang="en-US" sz="3600" i="1" dirty="0">
              <a:latin typeface="Arial Rounded MT Bold" panose="020F0704030504030204" pitchFamily="34" charset="0"/>
            </a:rPr>
            <a:t>Switch Hold Hard Stop Submissions </a:t>
          </a:r>
          <a:r>
            <a:rPr lang="en-US" sz="3600" dirty="0">
              <a:latin typeface="Arial Rounded MT Bold" panose="020F0704030504030204" pitchFamily="34" charset="0"/>
            </a:rPr>
            <a:t>– revised SH Removal MTs being submitted by ROR as a warning message only to accommodate for ROR 650_01 system issues </a:t>
          </a:r>
        </a:p>
      </dgm:t>
    </dgm:pt>
    <dgm:pt modelId="{29A0C773-104B-4212-A785-9E1B4341C46F}" type="parTrans" cxnId="{8E1F87C5-44C0-4BA1-B46D-934BAB3C913E}">
      <dgm:prSet/>
      <dgm:spPr/>
      <dgm:t>
        <a:bodyPr/>
        <a:lstStyle/>
        <a:p>
          <a:endParaRPr lang="en-US"/>
        </a:p>
      </dgm:t>
    </dgm:pt>
    <dgm:pt modelId="{1DF1587D-BD4F-4E32-830D-4C7551C5B747}" type="sibTrans" cxnId="{8E1F87C5-44C0-4BA1-B46D-934BAB3C913E}">
      <dgm:prSet/>
      <dgm:spPr/>
      <dgm:t>
        <a:bodyPr/>
        <a:lstStyle/>
        <a:p>
          <a:endParaRPr lang="en-US"/>
        </a:p>
      </dgm:t>
    </dgm:pt>
    <dgm:pt modelId="{8B85AF10-2CC6-4D3C-A99A-74A644ECBCE5}">
      <dgm:prSet phldrT="[Text]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>
            <a:buFont typeface="Courier New" panose="02070309020205020404" pitchFamily="49" charset="0"/>
            <a:buChar char="o"/>
          </a:pPr>
          <a:r>
            <a:rPr lang="en-US" sz="3600" dirty="0">
              <a:latin typeface="Arial Rounded MT Bold" panose="020F0704030504030204" pitchFamily="34" charset="0"/>
            </a:rPr>
            <a:t>#14 – </a:t>
          </a:r>
          <a:r>
            <a:rPr lang="en-US" sz="3600" i="1" dirty="0">
              <a:latin typeface="Arial Rounded MT Bold" panose="020F0704030504030204" pitchFamily="34" charset="0"/>
            </a:rPr>
            <a:t>IAG MTs with Pending Transaction </a:t>
          </a:r>
          <a:r>
            <a:rPr lang="en-US" sz="3600" dirty="0">
              <a:latin typeface="Arial Rounded MT Bold" panose="020F0704030504030204" pitchFamily="34" charset="0"/>
            </a:rPr>
            <a:t>– suggested pop up warning message of a pending transaction and/or automated escalation flag for timely action (cancel) </a:t>
          </a:r>
        </a:p>
      </dgm:t>
    </dgm:pt>
    <dgm:pt modelId="{C1A88E67-5FD9-4AEC-8EA2-D286A4155D27}" type="parTrans" cxnId="{24B837EC-32B1-4478-9C83-2426DFCB0981}">
      <dgm:prSet/>
      <dgm:spPr/>
      <dgm:t>
        <a:bodyPr/>
        <a:lstStyle/>
        <a:p>
          <a:endParaRPr lang="en-US"/>
        </a:p>
      </dgm:t>
    </dgm:pt>
    <dgm:pt modelId="{81F29805-1559-4798-BE7D-C29FBC487C93}" type="sibTrans" cxnId="{24B837EC-32B1-4478-9C83-2426DFCB0981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Ang="10800000" custFlipVert="1" custScaleX="135404" custScaleY="199369" custLinFactY="-200000" custLinFactNeighborX="-100000" custLinFactNeighborY="-25599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Ang="0" custScaleY="97807" custLinFactY="1464" custLinFactNeighborY="100000">
        <dgm:presLayoutVars>
          <dgm:bulletEnabled val="1"/>
        </dgm:presLayoutVars>
      </dgm:prSet>
      <dgm:spPr/>
    </dgm:pt>
  </dgm:ptLst>
  <dgm:cxnLst>
    <dgm:cxn modelId="{BBDF0700-3DE2-4625-AAC1-7916EF50168F}" type="presOf" srcId="{AF537D07-47B4-4019-BA7C-D40D1E96EB58}" destId="{12E172B9-01B0-436D-9684-1CCC8FA3FE5C}" srcOrd="0" destOrd="0" presId="urn:microsoft.com/office/officeart/2005/8/layout/list1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21572430-692F-4753-A8EA-2D2D5F1B4F20}" srcId="{FA84BF92-43C6-4E94-A77F-6263E68B6783}" destId="{2388341B-4404-452D-9322-8430951077CB}" srcOrd="3" destOrd="0" parTransId="{8E9C726F-E112-487E-BC8A-CAC85DBD4C5F}" sibTransId="{E0525A3D-AB61-4336-A7BC-DF29A91947C0}"/>
    <dgm:cxn modelId="{F48E283D-0C45-4878-BADB-46D326AF22BF}" type="presOf" srcId="{2388341B-4404-452D-9322-8430951077CB}" destId="{12E172B9-01B0-436D-9684-1CCC8FA3FE5C}" srcOrd="0" destOrd="3" presId="urn:microsoft.com/office/officeart/2005/8/layout/list1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44026864-E220-4922-9EC4-1C72C83E64A9}" type="presOf" srcId="{62F46D90-6251-4F64-8C91-5CF01EFDCE3A}" destId="{12E172B9-01B0-436D-9684-1CCC8FA3FE5C}" srcOrd="0" destOrd="1" presId="urn:microsoft.com/office/officeart/2005/8/layout/list1"/>
    <dgm:cxn modelId="{0F58F475-BF11-4D50-9570-1797496C1E37}" type="presOf" srcId="{034D45DE-3C09-4F69-8895-285585FED6D3}" destId="{12E172B9-01B0-436D-9684-1CCC8FA3FE5C}" srcOrd="0" destOrd="4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37EBFD85-BD6E-404C-9E89-156EBE078AC8}" type="presOf" srcId="{8B85AF10-2CC6-4D3C-A99A-74A644ECBCE5}" destId="{12E172B9-01B0-436D-9684-1CCC8FA3FE5C}" srcOrd="0" destOrd="5" presId="urn:microsoft.com/office/officeart/2005/8/layout/list1"/>
    <dgm:cxn modelId="{681F2B99-112B-432C-BC83-C25135902334}" type="presOf" srcId="{CD4A9C30-14F3-433D-9D9A-4EBA7D88732D}" destId="{12E172B9-01B0-436D-9684-1CCC8FA3FE5C}" srcOrd="0" destOrd="2" presId="urn:microsoft.com/office/officeart/2005/8/layout/list1"/>
    <dgm:cxn modelId="{24B69DA9-ED54-4412-A174-E08280C5552F}" srcId="{FA84BF92-43C6-4E94-A77F-6263E68B6783}" destId="{62F46D90-6251-4F64-8C91-5CF01EFDCE3A}" srcOrd="1" destOrd="0" parTransId="{2596B0CF-EE6A-43F5-A741-17D52CA461F4}" sibTransId="{DF8C684E-BE71-46F4-8255-63CE0CA3FD27}"/>
    <dgm:cxn modelId="{B65EA1B5-6E53-49B8-8732-E0D5406F3C97}" srcId="{FA84BF92-43C6-4E94-A77F-6263E68B6783}" destId="{AF537D07-47B4-4019-BA7C-D40D1E96EB58}" srcOrd="0" destOrd="0" parTransId="{D649A803-436E-4AC6-A739-9BCF0A1BC0F2}" sibTransId="{B3714471-AF4F-4F6A-800C-EA0635E0F5B6}"/>
    <dgm:cxn modelId="{8E1F87C5-44C0-4BA1-B46D-934BAB3C913E}" srcId="{FA84BF92-43C6-4E94-A77F-6263E68B6783}" destId="{034D45DE-3C09-4F69-8895-285585FED6D3}" srcOrd="4" destOrd="0" parTransId="{29A0C773-104B-4212-A785-9E1B4341C46F}" sibTransId="{1DF1587D-BD4F-4E32-830D-4C7551C5B747}"/>
    <dgm:cxn modelId="{DD97D0E3-7403-421B-87CA-EC640D1CDAFA}" srcId="{FA84BF92-43C6-4E94-A77F-6263E68B6783}" destId="{CD4A9C30-14F3-433D-9D9A-4EBA7D88732D}" srcOrd="2" destOrd="0" parTransId="{FB4BA5CD-E1F2-4D81-B5CE-42ACFD890561}" sibTransId="{27989B27-F5F6-4323-B698-77112F002E44}"/>
    <dgm:cxn modelId="{24B837EC-32B1-4478-9C83-2426DFCB0981}" srcId="{FA84BF92-43C6-4E94-A77F-6263E68B6783}" destId="{8B85AF10-2CC6-4D3C-A99A-74A644ECBCE5}" srcOrd="5" destOrd="0" parTransId="{C1A88E67-5FD9-4AEC-8EA2-D286A4155D27}" sibTransId="{81F29805-1559-4798-BE7D-C29FBC487C93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l"/>
          <a:r>
            <a:rPr lang="en-US" sz="2400" dirty="0">
              <a:latin typeface="Arial Rounded MT Bold" panose="020F0704030504030204" pitchFamily="34" charset="0"/>
            </a:rPr>
            <a:t>Next Meeting – September 24th, Friday @ 9:30 WebEx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C9597999-C23F-4867-9D73-E667FAF56258}">
      <dgm:prSet phldrT="[Text]"/>
      <dgm:spPr/>
      <dgm:t>
        <a:bodyPr anchor="ctr" anchorCtr="0"/>
        <a:lstStyle/>
        <a:p>
          <a:endParaRPr lang="en-US" sz="3600" dirty="0"/>
        </a:p>
      </dgm:t>
    </dgm:pt>
    <dgm:pt modelId="{3299E4A5-BF55-4FA8-9E3A-52EEB823A552}" type="parTrans" cxnId="{EF3B716A-6DC4-43B4-8D02-13D903C81653}">
      <dgm:prSet/>
      <dgm:spPr/>
      <dgm:t>
        <a:bodyPr/>
        <a:lstStyle/>
        <a:p>
          <a:endParaRPr lang="en-US"/>
        </a:p>
      </dgm:t>
    </dgm:pt>
    <dgm:pt modelId="{30CA58D9-FFDA-4ABA-B294-0F7E8E30514C}" type="sibTrans" cxnId="{EF3B716A-6DC4-43B4-8D02-13D903C81653}">
      <dgm:prSet/>
      <dgm:spPr/>
      <dgm:t>
        <a:bodyPr/>
        <a:lstStyle/>
        <a:p>
          <a:endParaRPr lang="en-US"/>
        </a:p>
      </dgm:t>
    </dgm:pt>
    <dgm:pt modelId="{D2506135-395C-47B0-8DA9-C3F76649FF22}">
      <dgm:prSet phldrT="[Text]" custT="1"/>
      <dgm:spPr/>
      <dgm:t>
        <a:bodyPr anchor="ctr" anchorCtr="0"/>
        <a:lstStyle/>
        <a:p>
          <a:r>
            <a:rPr lang="en-US" sz="2000" dirty="0">
              <a:latin typeface="Arial Rounded MT Bold" panose="020F0704030504030204" pitchFamily="34" charset="0"/>
            </a:rPr>
            <a:t>On the Agenda:</a:t>
          </a:r>
        </a:p>
      </dgm:t>
    </dgm:pt>
    <dgm:pt modelId="{5AE6885F-1A01-4324-A69E-284DA5FAEB5E}" type="parTrans" cxnId="{9527099C-48BD-4C52-BE1B-F581599A9067}">
      <dgm:prSet/>
      <dgm:spPr/>
      <dgm:t>
        <a:bodyPr/>
        <a:lstStyle/>
        <a:p>
          <a:endParaRPr lang="en-US"/>
        </a:p>
      </dgm:t>
    </dgm:pt>
    <dgm:pt modelId="{D79BAE52-B8CB-4181-ACDC-6CE5498C10F0}" type="sibTrans" cxnId="{9527099C-48BD-4C52-BE1B-F581599A9067}">
      <dgm:prSet/>
      <dgm:spPr/>
      <dgm:t>
        <a:bodyPr/>
        <a:lstStyle/>
        <a:p>
          <a:endParaRPr lang="en-US"/>
        </a:p>
      </dgm:t>
    </dgm:pt>
    <dgm:pt modelId="{EC0BD726-0823-4EB1-A58F-CB5473A4CCEB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2000" dirty="0">
              <a:latin typeface="Arial Rounded MT Bold" panose="020F0704030504030204" pitchFamily="34" charset="0"/>
            </a:rPr>
            <a:t>System instances and MarkeTrak Monthly Performance Review</a:t>
          </a:r>
        </a:p>
      </dgm:t>
    </dgm:pt>
    <dgm:pt modelId="{AA288C95-B78A-4F1B-87D7-43D3B5973657}" type="parTrans" cxnId="{7A57290B-5278-4FC9-9373-23068F336EAC}">
      <dgm:prSet/>
      <dgm:spPr/>
      <dgm:t>
        <a:bodyPr/>
        <a:lstStyle/>
        <a:p>
          <a:endParaRPr lang="en-US"/>
        </a:p>
      </dgm:t>
    </dgm:pt>
    <dgm:pt modelId="{2F1D516D-4FA7-4020-833C-BD7CA748D493}" type="sibTrans" cxnId="{7A57290B-5278-4FC9-9373-23068F336EAC}">
      <dgm:prSet/>
      <dgm:spPr/>
      <dgm:t>
        <a:bodyPr/>
        <a:lstStyle/>
        <a:p>
          <a:endParaRPr lang="en-US"/>
        </a:p>
      </dgm:t>
    </dgm:pt>
    <dgm:pt modelId="{424360A5-64F0-4FC6-AA52-D1899C40EDFB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2000" dirty="0">
              <a:latin typeface="Arial Rounded MT Bold" panose="020F0704030504030204" pitchFamily="34" charset="0"/>
            </a:rPr>
            <a:t>Market Data Transparency 2022 SLOs</a:t>
          </a:r>
        </a:p>
      </dgm:t>
    </dgm:pt>
    <dgm:pt modelId="{BD926AA6-F3A6-4C52-9DE8-9917ED40F485}" type="parTrans" cxnId="{3D2F0202-3A7F-497F-AEA5-0785DA172795}">
      <dgm:prSet/>
      <dgm:spPr/>
      <dgm:t>
        <a:bodyPr/>
        <a:lstStyle/>
        <a:p>
          <a:endParaRPr lang="en-US"/>
        </a:p>
      </dgm:t>
    </dgm:pt>
    <dgm:pt modelId="{EEAE7D86-8758-4A7E-ABF9-DA889171220C}" type="sibTrans" cxnId="{3D2F0202-3A7F-497F-AEA5-0785DA172795}">
      <dgm:prSet/>
      <dgm:spPr/>
      <dgm:t>
        <a:bodyPr/>
        <a:lstStyle/>
        <a:p>
          <a:endParaRPr lang="en-US"/>
        </a:p>
      </dgm:t>
    </dgm:pt>
    <dgm:pt modelId="{FEC7BFBB-07ED-472A-ABFA-226EB2CB93DE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2000" dirty="0">
              <a:latin typeface="Arial Rounded MT Bold" panose="020F0704030504030204" pitchFamily="34" charset="0"/>
            </a:rPr>
            <a:t>Status of proposed SCRs and RMGRRs</a:t>
          </a:r>
        </a:p>
      </dgm:t>
    </dgm:pt>
    <dgm:pt modelId="{1E2DAD53-0CDD-4C86-B463-5E793B55B637}" type="parTrans" cxnId="{DD9BBEF8-A4B3-48FA-91E0-91E0D2ED4E5C}">
      <dgm:prSet/>
      <dgm:spPr/>
      <dgm:t>
        <a:bodyPr/>
        <a:lstStyle/>
        <a:p>
          <a:endParaRPr lang="en-US"/>
        </a:p>
      </dgm:t>
    </dgm:pt>
    <dgm:pt modelId="{814BAB7E-57FE-4A68-8251-604A5952ED15}" type="sibTrans" cxnId="{DD9BBEF8-A4B3-48FA-91E0-91E0D2ED4E5C}">
      <dgm:prSet/>
      <dgm:spPr/>
      <dgm:t>
        <a:bodyPr/>
        <a:lstStyle/>
        <a:p>
          <a:endParaRPr lang="en-US"/>
        </a:p>
      </dgm:t>
    </dgm:pt>
    <dgm:pt modelId="{8442B7F0-0FD9-4058-A3FF-550909569B28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2000" dirty="0">
              <a:latin typeface="Arial Rounded MT Bold" panose="020F0704030504030204" pitchFamily="34" charset="0"/>
            </a:rPr>
            <a:t>MarkeTrak Upgrade status</a:t>
          </a:r>
        </a:p>
      </dgm:t>
    </dgm:pt>
    <dgm:pt modelId="{E363270E-B537-487C-8EFC-4C390C23DC93}" type="parTrans" cxnId="{6C27DED6-483A-46EF-8834-BA8DC20FB5DD}">
      <dgm:prSet/>
      <dgm:spPr/>
    </dgm:pt>
    <dgm:pt modelId="{601D45AA-9713-4032-89E7-1938E786E0C3}" type="sibTrans" cxnId="{6C27DED6-483A-46EF-8834-BA8DC20FB5DD}">
      <dgm:prSet/>
      <dgm:spPr/>
    </dgm:pt>
    <dgm:pt modelId="{6EAA34F4-3403-4795-9AEC-35349BCB8D12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2000" dirty="0">
              <a:latin typeface="Arial Rounded MT Bold" panose="020F0704030504030204" pitchFamily="34" charset="0"/>
            </a:rPr>
            <a:t>RMGRR 166 – Switch Hold Extract Repository – revisit</a:t>
          </a:r>
        </a:p>
      </dgm:t>
    </dgm:pt>
    <dgm:pt modelId="{EDC03C61-5751-42F4-9056-E3E7040D5509}" type="parTrans" cxnId="{9A299A75-196E-4FFB-AC24-82020A51F26B}">
      <dgm:prSet/>
      <dgm:spPr/>
    </dgm:pt>
    <dgm:pt modelId="{26DD0C55-763E-4EA7-A5CB-3637BD0473BF}" type="sibTrans" cxnId="{9A299A75-196E-4FFB-AC24-82020A51F26B}">
      <dgm:prSet/>
      <dgm:spPr/>
    </dgm:pt>
    <dgm:pt modelId="{4FF8E461-00FC-464A-A28B-A4C3582660C7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2000" dirty="0">
              <a:latin typeface="Arial Rounded MT Bold" panose="020F0704030504030204" pitchFamily="34" charset="0"/>
            </a:rPr>
            <a:t>Listserv back-up documentation </a:t>
          </a:r>
        </a:p>
      </dgm:t>
    </dgm:pt>
    <dgm:pt modelId="{E35407D6-17B6-4132-9C15-1AAF4E46F33C}" type="parTrans" cxnId="{4541A9CA-2A91-4BC3-A3F1-3C99823EB69C}">
      <dgm:prSet/>
      <dgm:spPr/>
    </dgm:pt>
    <dgm:pt modelId="{B93826A6-0566-463B-A4C1-BCC785112261}" type="sibTrans" cxnId="{4541A9CA-2A91-4BC3-A3F1-3C99823EB69C}">
      <dgm:prSet/>
      <dgm:spPr/>
    </dgm:pt>
    <dgm:pt modelId="{478C24F6-5C75-4D99-876E-B01AB330B4C2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2000" dirty="0">
              <a:latin typeface="Arial Rounded MT Bold" panose="020F0704030504030204" pitchFamily="34" charset="0"/>
            </a:rPr>
            <a:t>Semi-annual Review of Overall MT Subtypes Volumes – Jan 2021 – July 2021</a:t>
          </a:r>
        </a:p>
      </dgm:t>
    </dgm:pt>
    <dgm:pt modelId="{8EE4CC4C-7D74-43D1-A446-74F5574E012A}" type="parTrans" cxnId="{A2C8BD56-855B-4789-885C-B6943193841E}">
      <dgm:prSet/>
      <dgm:spPr/>
    </dgm:pt>
    <dgm:pt modelId="{B34A8396-484E-402D-B7FD-069A237D36A7}" type="sibTrans" cxnId="{A2C8BD56-855B-4789-885C-B6943193841E}">
      <dgm:prSet/>
      <dgm:spPr/>
    </dgm:pt>
    <dgm:pt modelId="{4A7DE985-0A44-403D-9655-5862E81E6304}">
      <dgm:prSet phldrT="[Text]" custT="1"/>
      <dgm:spPr/>
      <dgm:t>
        <a:bodyPr anchor="ctr" anchorCtr="0"/>
        <a:lstStyle/>
        <a:p>
          <a:pPr>
            <a:buFont typeface="Wingdings" panose="05000000000000000000" pitchFamily="2" charset="2"/>
            <a:buChar char="q"/>
          </a:pPr>
          <a:r>
            <a:rPr lang="en-US" sz="2000" dirty="0">
              <a:latin typeface="Arial Rounded MT Bold" panose="020F0704030504030204" pitchFamily="34" charset="0"/>
            </a:rPr>
            <a:t>SCRXXX – MT Validation Revisions – common list of </a:t>
          </a:r>
          <a:r>
            <a:rPr lang="en-US" sz="2000" dirty="0" err="1">
              <a:latin typeface="Arial Rounded MT Bold" panose="020F0704030504030204" pitchFamily="34" charset="0"/>
            </a:rPr>
            <a:t>Unexecutable</a:t>
          </a:r>
          <a:r>
            <a:rPr lang="en-US" sz="2000" dirty="0">
              <a:latin typeface="Arial Rounded MT Bold" panose="020F0704030504030204" pitchFamily="34" charset="0"/>
            </a:rPr>
            <a:t> Reasons</a:t>
          </a:r>
        </a:p>
      </dgm:t>
    </dgm:pt>
    <dgm:pt modelId="{74C52474-7E5D-4A94-8556-713F8872A5E6}" type="parTrans" cxnId="{29DB59B9-3774-48D4-87ED-0E00371A6CC2}">
      <dgm:prSet/>
      <dgm:spPr/>
    </dgm:pt>
    <dgm:pt modelId="{0A698177-0FD1-4A21-BB88-7F030A104DE3}" type="sibTrans" cxnId="{29DB59B9-3774-48D4-87ED-0E00371A6CC2}">
      <dgm:prSet/>
      <dgm:spPr/>
    </dgm:pt>
    <dgm:pt modelId="{BD068890-9CDF-4598-AC4F-F71ADD1D1989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DA3CA7F5-C711-4580-91F1-E9C6772A16A7}" type="pres">
      <dgm:prSet presAssocID="{FA84BF92-43C6-4E94-A77F-6263E68B6783}" presName="parentLin" presStyleCnt="0"/>
      <dgm:spPr/>
    </dgm:pt>
    <dgm:pt modelId="{18E20904-4337-4D49-878F-C6A3998E9768}" type="pres">
      <dgm:prSet presAssocID="{FA84BF92-43C6-4E94-A77F-6263E68B6783}" presName="parentLeftMargin" presStyleLbl="node1" presStyleIdx="0" presStyleCnt="1"/>
      <dgm:spPr/>
    </dgm:pt>
    <dgm:pt modelId="{4AA5C7B7-5B64-4F71-AB37-E39564456FAC}" type="pres">
      <dgm:prSet presAssocID="{FA84BF92-43C6-4E94-A77F-6263E68B6783}" presName="parentText" presStyleLbl="node1" presStyleIdx="0" presStyleCnt="1" custScaleX="148684" custScaleY="73724" custLinFactY="-100000" custLinFactNeighborX="-100000" custLinFactNeighborY="-130001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84B8C849-306F-43E1-84B1-34177317591D}" type="pres">
      <dgm:prSet presAssocID="{FA84BF92-43C6-4E94-A77F-6263E68B6783}" presName="negativeSpace" presStyleCnt="0"/>
      <dgm:spPr/>
    </dgm:pt>
    <dgm:pt modelId="{5FD4668F-81DD-421E-9924-50274E363CDB}" type="pres">
      <dgm:prSet presAssocID="{FA84BF92-43C6-4E94-A77F-6263E68B6783}" presName="childText" presStyleLbl="conFgAcc1" presStyleIdx="0" presStyleCnt="1" custScaleY="91777" custLinFactNeighborY="-57119">
        <dgm:presLayoutVars>
          <dgm:bulletEnabled val="1"/>
        </dgm:presLayoutVars>
      </dgm:prSet>
      <dgm:spPr/>
    </dgm:pt>
  </dgm:ptLst>
  <dgm:cxnLst>
    <dgm:cxn modelId="{ECB9F901-65E5-44F5-9CA8-93FDA4F5B6B7}" type="presOf" srcId="{8442B7F0-0FD9-4058-A3FF-550909569B28}" destId="{5FD4668F-81DD-421E-9924-50274E363CDB}" srcOrd="0" destOrd="5" presId="urn:microsoft.com/office/officeart/2005/8/layout/list1"/>
    <dgm:cxn modelId="{3D2F0202-3A7F-497F-AEA5-0785DA172795}" srcId="{D2506135-395C-47B0-8DA9-C3F76649FF22}" destId="{424360A5-64F0-4FC6-AA52-D1899C40EDFB}" srcOrd="1" destOrd="0" parTransId="{BD926AA6-F3A6-4C52-9DE8-9917ED40F485}" sibTransId="{EEAE7D86-8758-4A7E-ABF9-DA889171220C}"/>
    <dgm:cxn modelId="{7A57290B-5278-4FC9-9373-23068F336EAC}" srcId="{D2506135-395C-47B0-8DA9-C3F76649FF22}" destId="{EC0BD726-0823-4EB1-A58F-CB5473A4CCEB}" srcOrd="0" destOrd="0" parTransId="{AA288C95-B78A-4F1B-87D7-43D3B5973657}" sibTransId="{2F1D516D-4FA7-4020-833C-BD7CA748D493}"/>
    <dgm:cxn modelId="{374B420F-E00F-45D5-BE05-1CB35EA4481B}" type="presOf" srcId="{6EAA34F4-3403-4795-9AEC-35349BCB8D12}" destId="{5FD4668F-81DD-421E-9924-50274E363CDB}" srcOrd="0" destOrd="8" presId="urn:microsoft.com/office/officeart/2005/8/layout/list1"/>
    <dgm:cxn modelId="{2735795E-510D-43E2-B3F4-3E798E561EF5}" type="presOf" srcId="{EC0BD726-0823-4EB1-A58F-CB5473A4CCEB}" destId="{5FD4668F-81DD-421E-9924-50274E363CDB}" srcOrd="0" destOrd="2" presId="urn:microsoft.com/office/officeart/2005/8/layout/list1"/>
    <dgm:cxn modelId="{EF3B716A-6DC4-43B4-8D02-13D903C81653}" srcId="{FA84BF92-43C6-4E94-A77F-6263E68B6783}" destId="{C9597999-C23F-4867-9D73-E667FAF56258}" srcOrd="0" destOrd="0" parTransId="{3299E4A5-BF55-4FA8-9E3A-52EEB823A552}" sibTransId="{30CA58D9-FFDA-4ABA-B294-0F7E8E30514C}"/>
    <dgm:cxn modelId="{9A299A75-196E-4FFB-AC24-82020A51F26B}" srcId="{D2506135-395C-47B0-8DA9-C3F76649FF22}" destId="{6EAA34F4-3403-4795-9AEC-35349BCB8D12}" srcOrd="6" destOrd="0" parTransId="{EDC03C61-5751-42F4-9056-E3E7040D5509}" sibTransId="{26DD0C55-763E-4EA7-A5CB-3637BD0473BF}"/>
    <dgm:cxn modelId="{A2C8BD56-855B-4789-885C-B6943193841E}" srcId="{D2506135-395C-47B0-8DA9-C3F76649FF22}" destId="{478C24F6-5C75-4D99-876E-B01AB330B4C2}" srcOrd="4" destOrd="0" parTransId="{8EE4CC4C-7D74-43D1-A446-74F5574E012A}" sibTransId="{B34A8396-484E-402D-B7FD-069A237D36A7}"/>
    <dgm:cxn modelId="{12A5965A-B88E-4813-9571-509763FF4D0C}" type="presOf" srcId="{4A7DE985-0A44-403D-9655-5862E81E6304}" destId="{5FD4668F-81DD-421E-9924-50274E363CDB}" srcOrd="0" destOrd="9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9527099C-48BD-4C52-BE1B-F581599A9067}" srcId="{FA84BF92-43C6-4E94-A77F-6263E68B6783}" destId="{D2506135-395C-47B0-8DA9-C3F76649FF22}" srcOrd="1" destOrd="0" parTransId="{5AE6885F-1A01-4324-A69E-284DA5FAEB5E}" sibTransId="{D79BAE52-B8CB-4181-ACDC-6CE5498C10F0}"/>
    <dgm:cxn modelId="{1491A9AC-1788-4EAD-9C29-8CEFCEDC670E}" type="presOf" srcId="{D2506135-395C-47B0-8DA9-C3F76649FF22}" destId="{5FD4668F-81DD-421E-9924-50274E363CDB}" srcOrd="0" destOrd="1" presId="urn:microsoft.com/office/officeart/2005/8/layout/list1"/>
    <dgm:cxn modelId="{29DB59B9-3774-48D4-87ED-0E00371A6CC2}" srcId="{D2506135-395C-47B0-8DA9-C3F76649FF22}" destId="{4A7DE985-0A44-403D-9655-5862E81E6304}" srcOrd="7" destOrd="0" parTransId="{74C52474-7E5D-4A94-8556-713F8872A5E6}" sibTransId="{0A698177-0FD1-4A21-BB88-7F030A104DE3}"/>
    <dgm:cxn modelId="{DB3B57BD-5114-4C13-9279-456AACB52163}" type="presOf" srcId="{C9597999-C23F-4867-9D73-E667FAF56258}" destId="{5FD4668F-81DD-421E-9924-50274E363CDB}" srcOrd="0" destOrd="0" presId="urn:microsoft.com/office/officeart/2005/8/layout/list1"/>
    <dgm:cxn modelId="{C30AB7C1-B23D-43F6-A288-24933B4E009F}" type="presOf" srcId="{478C24F6-5C75-4D99-876E-B01AB330B4C2}" destId="{5FD4668F-81DD-421E-9924-50274E363CDB}" srcOrd="0" destOrd="6" presId="urn:microsoft.com/office/officeart/2005/8/layout/list1"/>
    <dgm:cxn modelId="{278E5BCA-D8EB-4C90-AFB3-B9773D2E6D43}" type="presOf" srcId="{FA84BF92-43C6-4E94-A77F-6263E68B6783}" destId="{18E20904-4337-4D49-878F-C6A3998E9768}" srcOrd="0" destOrd="0" presId="urn:microsoft.com/office/officeart/2005/8/layout/list1"/>
    <dgm:cxn modelId="{4541A9CA-2A91-4BC3-A3F1-3C99823EB69C}" srcId="{D2506135-395C-47B0-8DA9-C3F76649FF22}" destId="{4FF8E461-00FC-464A-A28B-A4C3582660C7}" srcOrd="2" destOrd="0" parTransId="{E35407D6-17B6-4132-9C15-1AAF4E46F33C}" sibTransId="{B93826A6-0566-463B-A4C1-BCC785112261}"/>
    <dgm:cxn modelId="{7211A7D6-D143-4431-9C33-1A7AD87CE162}" type="presOf" srcId="{424360A5-64F0-4FC6-AA52-D1899C40EDFB}" destId="{5FD4668F-81DD-421E-9924-50274E363CDB}" srcOrd="0" destOrd="3" presId="urn:microsoft.com/office/officeart/2005/8/layout/list1"/>
    <dgm:cxn modelId="{6C27DED6-483A-46EF-8834-BA8DC20FB5DD}" srcId="{D2506135-395C-47B0-8DA9-C3F76649FF22}" destId="{8442B7F0-0FD9-4058-A3FF-550909569B28}" srcOrd="3" destOrd="0" parTransId="{E363270E-B537-487C-8EFC-4C390C23DC93}" sibTransId="{601D45AA-9713-4032-89E7-1938E786E0C3}"/>
    <dgm:cxn modelId="{F64278D7-74E4-4C3A-B4C8-AEA9A351E819}" type="presOf" srcId="{DE4B9EAB-636A-44C0-B4F9-D4AE4F66DB43}" destId="{BD068890-9CDF-4598-AC4F-F71ADD1D1989}" srcOrd="0" destOrd="0" presId="urn:microsoft.com/office/officeart/2005/8/layout/list1"/>
    <dgm:cxn modelId="{12C0A5DC-D1F9-4B84-BE96-3CDE7C059A76}" type="presOf" srcId="{4FF8E461-00FC-464A-A28B-A4C3582660C7}" destId="{5FD4668F-81DD-421E-9924-50274E363CDB}" srcOrd="0" destOrd="4" presId="urn:microsoft.com/office/officeart/2005/8/layout/list1"/>
    <dgm:cxn modelId="{05C927E6-20D8-4581-BF52-EF817672B68F}" type="presOf" srcId="{FA84BF92-43C6-4E94-A77F-6263E68B6783}" destId="{4AA5C7B7-5B64-4F71-AB37-E39564456FAC}" srcOrd="1" destOrd="0" presId="urn:microsoft.com/office/officeart/2005/8/layout/list1"/>
    <dgm:cxn modelId="{FAD8BCF6-0BD5-4CEC-8174-943BAFDA944B}" type="presOf" srcId="{FEC7BFBB-07ED-472A-ABFA-226EB2CB93DE}" destId="{5FD4668F-81DD-421E-9924-50274E363CDB}" srcOrd="0" destOrd="7" presId="urn:microsoft.com/office/officeart/2005/8/layout/list1"/>
    <dgm:cxn modelId="{DD9BBEF8-A4B3-48FA-91E0-91E0D2ED4E5C}" srcId="{D2506135-395C-47B0-8DA9-C3F76649FF22}" destId="{FEC7BFBB-07ED-472A-ABFA-226EB2CB93DE}" srcOrd="5" destOrd="0" parTransId="{1E2DAD53-0CDD-4C86-B463-5E793B55B637}" sibTransId="{814BAB7E-57FE-4A68-8251-604A5952ED15}"/>
    <dgm:cxn modelId="{D0A21382-040B-4491-A8B5-BB0475C54C08}" type="presParOf" srcId="{BD068890-9CDF-4598-AC4F-F71ADD1D1989}" destId="{DA3CA7F5-C711-4580-91F1-E9C6772A16A7}" srcOrd="0" destOrd="0" presId="urn:microsoft.com/office/officeart/2005/8/layout/list1"/>
    <dgm:cxn modelId="{25B737A6-9F62-4CA0-8E29-35443232B934}" type="presParOf" srcId="{DA3CA7F5-C711-4580-91F1-E9C6772A16A7}" destId="{18E20904-4337-4D49-878F-C6A3998E9768}" srcOrd="0" destOrd="0" presId="urn:microsoft.com/office/officeart/2005/8/layout/list1"/>
    <dgm:cxn modelId="{98B58B92-77F1-454E-A69F-35705AD2C8DC}" type="presParOf" srcId="{DA3CA7F5-C711-4580-91F1-E9C6772A16A7}" destId="{4AA5C7B7-5B64-4F71-AB37-E39564456FAC}" srcOrd="1" destOrd="0" presId="urn:microsoft.com/office/officeart/2005/8/layout/list1"/>
    <dgm:cxn modelId="{F93ACC9A-DC46-4227-8CD0-7577EECEB77F}" type="presParOf" srcId="{BD068890-9CDF-4598-AC4F-F71ADD1D1989}" destId="{84B8C849-306F-43E1-84B1-34177317591D}" srcOrd="1" destOrd="0" presId="urn:microsoft.com/office/officeart/2005/8/layout/list1"/>
    <dgm:cxn modelId="{1FE5FD25-B98D-4ED7-9C41-248CF72A7858}" type="presParOf" srcId="{BD068890-9CDF-4598-AC4F-F71ADD1D1989}" destId="{5FD4668F-81DD-421E-9924-50274E363CD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415764"/>
          <a:ext cx="11329647" cy="4827331"/>
        </a:xfrm>
        <a:prstGeom prst="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118969" rIns="879306" bIns="14224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200" kern="1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SCR 815 – MarkeTrak Administrative Enhancements – </a:t>
          </a:r>
          <a:r>
            <a:rPr lang="en-US" sz="2200" kern="1200" dirty="0">
              <a:solidFill>
                <a:srgbClr val="FF0000"/>
              </a:solidFill>
              <a:latin typeface="Arial Rounded MT Bold" panose="020F0704030504030204" pitchFamily="34" charset="0"/>
              <a:ea typeface="+mn-ea"/>
              <a:cs typeface="+mn-cs"/>
            </a:rPr>
            <a:t>TAC Approval</a:t>
          </a:r>
          <a:endParaRPr lang="en-US" sz="2200" kern="1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200" kern="1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RMGRR166 – Create Switch Hold Extract Repository – </a:t>
          </a:r>
          <a:r>
            <a:rPr lang="en-US" sz="2200" kern="1200" dirty="0">
              <a:solidFill>
                <a:srgbClr val="FF0000"/>
              </a:solidFill>
              <a:latin typeface="Arial Rounded MT Bold" panose="020F0704030504030204" pitchFamily="34" charset="0"/>
              <a:ea typeface="+mn-ea"/>
              <a:cs typeface="+mn-cs"/>
            </a:rPr>
            <a:t>Tabled</a:t>
          </a:r>
          <a:endParaRPr lang="en-US" sz="2200" kern="1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2200" kern="1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RMGRR 167 – Switch Hold Removal Documentation Clarification – </a:t>
          </a:r>
          <a:r>
            <a:rPr lang="en-US" sz="2200" kern="1200" dirty="0">
              <a:solidFill>
                <a:srgbClr val="FF0000"/>
              </a:solidFill>
              <a:latin typeface="Arial Rounded MT Bold" panose="020F0704030504030204" pitchFamily="34" charset="0"/>
              <a:ea typeface="+mn-ea"/>
              <a:cs typeface="+mn-cs"/>
            </a:rPr>
            <a:t>TAC Approval, next stop Board &amp; PUCT in Oct, Nov effective date </a:t>
          </a:r>
          <a:endParaRPr lang="en-US" sz="2200" kern="1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Retail 2022 SLOs for Market Data Transparency &amp; MarkeTrak Systems will be presented at this month’s meeting, then to be approved by RMS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u="sng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ERCOT Communications – Listservs </a:t>
          </a:r>
          <a:r>
            <a:rPr lang="en-US" sz="2200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– </a:t>
          </a:r>
          <a:endParaRPr lang="en-US" sz="2200" kern="1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200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Transition from vendor to ERCOT successfully completed end of July – only minor issue was emails were taking longer than expected to process</a:t>
          </a:r>
          <a:endParaRPr lang="en-US" sz="2200" kern="1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200" u="none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Still solidifying emergency “break glass” back up process with Client Services</a:t>
          </a:r>
          <a:endParaRPr lang="en-US" sz="2200" kern="1200" dirty="0">
            <a:solidFill>
              <a:schemeClr val="tx1"/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6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571500" lvl="2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</dsp:txBody>
      <dsp:txXfrm>
        <a:off x="0" y="415764"/>
        <a:ext cx="11329647" cy="4827331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0829645" cy="4556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Update</a:t>
          </a:r>
        </a:p>
      </dsp:txBody>
      <dsp:txXfrm>
        <a:off x="0" y="0"/>
        <a:ext cx="10829645" cy="4556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833095"/>
          <a:ext cx="11329647" cy="4410000"/>
        </a:xfrm>
        <a:prstGeom prst="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145796" rIns="879306" bIns="156464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u="sng" kern="1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ERCOT MIS API </a:t>
          </a:r>
          <a:r>
            <a:rPr lang="en-US" sz="2200" kern="1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: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200" kern="1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Current ERCOT API code is 15 years old and would need to be rewritten to accommodate request for API view to mirror GUI view in MIS, hence a project.  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200" kern="1200" dirty="0">
              <a:solidFill>
                <a:schemeClr val="tx1"/>
              </a:solidFill>
              <a:latin typeface="Arial Rounded MT Bold" panose="020F0704030504030204" pitchFamily="34" charset="0"/>
              <a:ea typeface="+mn-ea"/>
              <a:cs typeface="+mn-cs"/>
            </a:rPr>
            <a:t>Leverage TXSET v5.0 NPRR to assist in driving the API revisions i.e. County codes for ESI IDs</a:t>
          </a:r>
          <a:endParaRPr lang="en-US" sz="2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 Rounded MT Bold" panose="020F0704030504030204" pitchFamily="34" charset="0"/>
            <a:ea typeface="+mn-ea"/>
            <a:cs typeface="+mn-cs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u="sng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MARKETRAK UPGRADE</a:t>
          </a: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GO LIVE is expected Q3 2022</a:t>
          </a: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Technical Refresh followed by SCR815 MT Enhancements – both requiring MarkeTrak outage</a:t>
          </a:r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2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 Rounded MT Bold" panose="020F0704030504030204" pitchFamily="34" charset="0"/>
              <a:ea typeface="+mn-ea"/>
              <a:cs typeface="+mn-cs"/>
            </a:rPr>
            <a:t>Training synergies - RMTTF</a:t>
          </a:r>
        </a:p>
      </dsp:txBody>
      <dsp:txXfrm>
        <a:off x="0" y="833095"/>
        <a:ext cx="11329647" cy="4410000"/>
      </dsp:txXfrm>
    </dsp:sp>
    <dsp:sp modelId="{4FC84B32-D1CC-469D-BDF0-F53E02EEAA9C}">
      <dsp:nvSpPr>
        <dsp:cNvPr id="0" name=""/>
        <dsp:cNvSpPr/>
      </dsp:nvSpPr>
      <dsp:spPr>
        <a:xfrm>
          <a:off x="0" y="0"/>
          <a:ext cx="10829645" cy="91578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Update</a:t>
          </a:r>
        </a:p>
      </dsp:txBody>
      <dsp:txXfrm>
        <a:off x="0" y="0"/>
        <a:ext cx="10829645" cy="9157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880728"/>
          <a:ext cx="11329647" cy="3980549"/>
        </a:xfrm>
        <a:prstGeom prst="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374904" rIns="879306" bIns="128016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800" kern="1200" dirty="0">
              <a:latin typeface="Arial Rounded MT Bold" panose="020F0704030504030204" pitchFamily="34" charset="0"/>
            </a:rPr>
            <a:t>#1 – </a:t>
          </a:r>
          <a:r>
            <a:rPr lang="en-US" sz="1800" i="1" kern="1200" dirty="0">
              <a:latin typeface="Arial Rounded MT Bold" panose="020F0704030504030204" pitchFamily="34" charset="0"/>
            </a:rPr>
            <a:t>IAG Workflow </a:t>
          </a:r>
          <a:r>
            <a:rPr lang="en-US" sz="1800" kern="1200" dirty="0">
              <a:latin typeface="Arial Rounded MT Bold" panose="020F0704030504030204" pitchFamily="34" charset="0"/>
            </a:rPr>
            <a:t>- Revising IAS workflow to remove TDSP transition yet allow visibility once both CRs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800" kern="1200" dirty="0">
              <a:latin typeface="Arial Rounded MT Bold" panose="020F0704030504030204" pitchFamily="34" charset="0"/>
            </a:rPr>
            <a:t>#4 – </a:t>
          </a:r>
          <a:r>
            <a:rPr lang="en-US" sz="1800" i="1" kern="1200" dirty="0">
              <a:latin typeface="Arial Rounded MT Bold" panose="020F0704030504030204" pitchFamily="34" charset="0"/>
            </a:rPr>
            <a:t>Rescission Timing </a:t>
          </a:r>
          <a:r>
            <a:rPr lang="en-US" sz="1800" kern="1200" dirty="0">
              <a:latin typeface="Arial Rounded MT Bold" panose="020F0704030504030204" pitchFamily="34" charset="0"/>
            </a:rPr>
            <a:t>– included supporting documentation “based on 2020 review of 4600 Rescissions, 94% were submitted within 15 days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800" kern="1200" dirty="0">
              <a:latin typeface="Arial Rounded MT Bold" panose="020F0704030504030204" pitchFamily="34" charset="0"/>
            </a:rPr>
            <a:t>#5 – </a:t>
          </a:r>
          <a:r>
            <a:rPr lang="en-US" sz="1800" i="1" kern="1200" dirty="0">
              <a:latin typeface="Arial Rounded MT Bold" panose="020F0704030504030204" pitchFamily="34" charset="0"/>
            </a:rPr>
            <a:t>Meter Cycle Change Requests </a:t>
          </a:r>
          <a:r>
            <a:rPr lang="en-US" sz="1800" kern="1200" dirty="0">
              <a:latin typeface="Arial Rounded MT Bold" panose="020F0704030504030204" pitchFamily="34" charset="0"/>
            </a:rPr>
            <a:t>– provided clarity only the ROR can submit and clarified </a:t>
          </a:r>
          <a:r>
            <a:rPr lang="en-US" sz="1800" kern="1200" dirty="0" err="1">
              <a:latin typeface="Arial Rounded MT Bold" panose="020F0704030504030204" pitchFamily="34" charset="0"/>
            </a:rPr>
            <a:t>unexecutable</a:t>
          </a:r>
          <a:r>
            <a:rPr lang="en-US" sz="1800" kern="1200" dirty="0">
              <a:latin typeface="Arial Rounded MT Bold" panose="020F0704030504030204" pitchFamily="34" charset="0"/>
            </a:rPr>
            <a:t> reason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800" kern="1200" dirty="0">
              <a:latin typeface="Arial Rounded MT Bold" panose="020F0704030504030204" pitchFamily="34" charset="0"/>
            </a:rPr>
            <a:t>#8 – </a:t>
          </a:r>
          <a:r>
            <a:rPr lang="en-US" sz="1800" i="1" kern="1200" dirty="0">
              <a:latin typeface="Arial Rounded MT Bold" panose="020F0704030504030204" pitchFamily="34" charset="0"/>
            </a:rPr>
            <a:t>Cancel/Rebill Radio Button </a:t>
          </a:r>
          <a:r>
            <a:rPr lang="en-US" sz="1800" kern="1200" dirty="0">
              <a:latin typeface="Arial Rounded MT Bold" panose="020F0704030504030204" pitchFamily="34" charset="0"/>
            </a:rPr>
            <a:t>– defined issue and purpose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800" kern="1200" dirty="0">
              <a:latin typeface="Arial Rounded MT Bold" panose="020F0704030504030204" pitchFamily="34" charset="0"/>
            </a:rPr>
            <a:t>#11 – </a:t>
          </a:r>
          <a:r>
            <a:rPr lang="en-US" sz="1800" i="1" kern="1200" dirty="0">
              <a:latin typeface="Arial Rounded MT Bold" panose="020F0704030504030204" pitchFamily="34" charset="0"/>
            </a:rPr>
            <a:t>Switch Hold Hard Stop Submissions </a:t>
          </a:r>
          <a:r>
            <a:rPr lang="en-US" sz="1800" kern="1200" dirty="0">
              <a:latin typeface="Arial Rounded MT Bold" panose="020F0704030504030204" pitchFamily="34" charset="0"/>
            </a:rPr>
            <a:t>– revised SH Removal MTs being submitted by ROR as a warning message only to accommodate for ROR 650_01 system issues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800" kern="1200" dirty="0">
              <a:latin typeface="Arial Rounded MT Bold" panose="020F0704030504030204" pitchFamily="34" charset="0"/>
            </a:rPr>
            <a:t>#14 – </a:t>
          </a:r>
          <a:r>
            <a:rPr lang="en-US" sz="1800" i="1" kern="1200" dirty="0">
              <a:latin typeface="Arial Rounded MT Bold" panose="020F0704030504030204" pitchFamily="34" charset="0"/>
            </a:rPr>
            <a:t>IAG MTs with Pending Transaction </a:t>
          </a:r>
          <a:r>
            <a:rPr lang="en-US" sz="1800" kern="1200" dirty="0">
              <a:latin typeface="Arial Rounded MT Bold" panose="020F0704030504030204" pitchFamily="34" charset="0"/>
            </a:rPr>
            <a:t>– suggested pop up warning message of a pending transaction and/or automated escalation flag for timely action (cancel) </a:t>
          </a:r>
        </a:p>
      </dsp:txBody>
      <dsp:txXfrm>
        <a:off x="0" y="880728"/>
        <a:ext cx="11329647" cy="3980549"/>
      </dsp:txXfrm>
    </dsp:sp>
    <dsp:sp modelId="{4FC84B32-D1CC-469D-BDF0-F53E02EEAA9C}">
      <dsp:nvSpPr>
        <dsp:cNvPr id="0" name=""/>
        <dsp:cNvSpPr/>
      </dsp:nvSpPr>
      <dsp:spPr>
        <a:xfrm rot="10800000" flipV="1">
          <a:off x="0" y="0"/>
          <a:ext cx="10738556" cy="11182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SCR MarkeTrak Validation Revisions Aligning w/ TX SET v5.0 - Update</a:t>
          </a:r>
        </a:p>
      </dsp:txBody>
      <dsp:txXfrm rot="-10800000">
        <a:off x="0" y="0"/>
        <a:ext cx="10738556" cy="11182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4668F-81DD-421E-9924-50274E363CDB}">
      <dsp:nvSpPr>
        <dsp:cNvPr id="0" name=""/>
        <dsp:cNvSpPr/>
      </dsp:nvSpPr>
      <dsp:spPr>
        <a:xfrm>
          <a:off x="0" y="0"/>
          <a:ext cx="11329646" cy="44434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708152" rIns="879306" bIns="14224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 Rounded MT Bold" panose="020F0704030504030204" pitchFamily="34" charset="0"/>
            </a:rPr>
            <a:t>On the Agenda: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000" kern="1200" dirty="0">
              <a:latin typeface="Arial Rounded MT Bold" panose="020F0704030504030204" pitchFamily="34" charset="0"/>
            </a:rPr>
            <a:t>System instances and MarkeTrak Monthly Performance Review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000" kern="1200" dirty="0">
              <a:latin typeface="Arial Rounded MT Bold" panose="020F0704030504030204" pitchFamily="34" charset="0"/>
            </a:rPr>
            <a:t>Market Data Transparency 2022 SLOs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000" kern="1200" dirty="0">
              <a:latin typeface="Arial Rounded MT Bold" panose="020F0704030504030204" pitchFamily="34" charset="0"/>
            </a:rPr>
            <a:t>Listserv back-up documentation 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000" kern="1200" dirty="0">
              <a:latin typeface="Arial Rounded MT Bold" panose="020F0704030504030204" pitchFamily="34" charset="0"/>
            </a:rPr>
            <a:t>MarkeTrak Upgrade status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000" kern="1200" dirty="0">
              <a:latin typeface="Arial Rounded MT Bold" panose="020F0704030504030204" pitchFamily="34" charset="0"/>
            </a:rPr>
            <a:t>Semi-annual Review of Overall MT Subtypes Volumes – Jan 2021 – July 2021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000" kern="1200" dirty="0">
              <a:latin typeface="Arial Rounded MT Bold" panose="020F0704030504030204" pitchFamily="34" charset="0"/>
            </a:rPr>
            <a:t>Status of proposed SCRs and RMGRRs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000" kern="1200" dirty="0">
              <a:latin typeface="Arial Rounded MT Bold" panose="020F0704030504030204" pitchFamily="34" charset="0"/>
            </a:rPr>
            <a:t>RMGRR 166 – Switch Hold Extract Repository – revisit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q"/>
          </a:pPr>
          <a:r>
            <a:rPr lang="en-US" sz="2000" kern="1200" dirty="0">
              <a:latin typeface="Arial Rounded MT Bold" panose="020F0704030504030204" pitchFamily="34" charset="0"/>
            </a:rPr>
            <a:t>SCRXXX – MT Validation Revisions – common list of </a:t>
          </a:r>
          <a:r>
            <a:rPr lang="en-US" sz="2000" kern="1200" dirty="0" err="1">
              <a:latin typeface="Arial Rounded MT Bold" panose="020F0704030504030204" pitchFamily="34" charset="0"/>
            </a:rPr>
            <a:t>Unexecutable</a:t>
          </a:r>
          <a:r>
            <a:rPr lang="en-US" sz="2000" kern="1200" dirty="0">
              <a:latin typeface="Arial Rounded MT Bold" panose="020F0704030504030204" pitchFamily="34" charset="0"/>
            </a:rPr>
            <a:t> Reasons</a:t>
          </a:r>
        </a:p>
      </dsp:txBody>
      <dsp:txXfrm>
        <a:off x="0" y="0"/>
        <a:ext cx="11329646" cy="4443429"/>
      </dsp:txXfrm>
    </dsp:sp>
    <dsp:sp modelId="{4AA5C7B7-5B64-4F71-AB37-E39564456FAC}">
      <dsp:nvSpPr>
        <dsp:cNvPr id="0" name=""/>
        <dsp:cNvSpPr/>
      </dsp:nvSpPr>
      <dsp:spPr>
        <a:xfrm>
          <a:off x="0" y="0"/>
          <a:ext cx="10801436" cy="11534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Next Meeting – September 24th, Friday @ 9:30 WebEx</a:t>
          </a:r>
        </a:p>
      </dsp:txBody>
      <dsp:txXfrm>
        <a:off x="0" y="0"/>
        <a:ext cx="10801436" cy="1153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408D5E-7DC6-4A1F-BA13-1941024D60BB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BD00A-A8CD-4E19-935C-F96073131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82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47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3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5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610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41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0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6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9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A16AA21-1863-4931-97CB-99D0A168701B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97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3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09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EBA14DF-46DF-4C9F-A2D6-694FDD7C825E}"/>
              </a:ext>
            </a:extLst>
          </p:cNvPr>
          <p:cNvGrpSpPr/>
          <p:nvPr/>
        </p:nvGrpSpPr>
        <p:grpSpPr>
          <a:xfrm>
            <a:off x="669901" y="2917848"/>
            <a:ext cx="1360440" cy="1261913"/>
            <a:chOff x="10330781" y="3933704"/>
            <a:chExt cx="824899" cy="78281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F32FD5-3AB1-42A0-A665-022830B6CE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330781" y="3933704"/>
              <a:ext cx="824899" cy="7828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</p:pic>
        <p:sp>
          <p:nvSpPr>
            <p:cNvPr id="6" name="Star: 5 Points 5">
              <a:extLst>
                <a:ext uri="{FF2B5EF4-FFF2-40B4-BE49-F238E27FC236}">
                  <a16:creationId xmlns:a16="http://schemas.microsoft.com/office/drawing/2014/main" id="{CF9D75A8-DE69-4D14-845D-7CEBA92C0341}"/>
                </a:ext>
              </a:extLst>
            </p:cNvPr>
            <p:cNvSpPr/>
            <p:nvPr/>
          </p:nvSpPr>
          <p:spPr>
            <a:xfrm>
              <a:off x="10521696" y="3980359"/>
              <a:ext cx="608023" cy="642461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accent1">
                  <a:hueOff val="0"/>
                  <a:satOff val="0"/>
                  <a:lumOff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51B1756-3518-45E2-962E-8486736A32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TDTMS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E146BA-B599-4F02-AA3D-D15519B78F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643427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Arial Rounded MT Bold" panose="020F0704030504030204" pitchFamily="34" charset="0"/>
                <a:ea typeface="+mj-ea"/>
                <a:cs typeface="+mj-cs"/>
              </a:rPr>
              <a:t>RMS</a:t>
            </a:r>
          </a:p>
          <a:p>
            <a:r>
              <a:rPr lang="en-US" sz="2800" dirty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Arial Rounded MT Bold" panose="020F0704030504030204" pitchFamily="34" charset="0"/>
                <a:ea typeface="+mj-ea"/>
                <a:cs typeface="+mj-cs"/>
              </a:rPr>
              <a:t>September 14th, 2021</a:t>
            </a:r>
          </a:p>
          <a:p>
            <a:r>
              <a:rPr lang="en-US" sz="2800" dirty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Arial Rounded MT Bold" panose="020F0704030504030204" pitchFamily="34" charset="0"/>
                <a:ea typeface="+mj-ea"/>
                <a:cs typeface="+mj-cs"/>
              </a:rPr>
              <a:t>Sheri Wiegand, Chair</a:t>
            </a:r>
          </a:p>
          <a:p>
            <a:r>
              <a:rPr lang="en-US" sz="2800" dirty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Arial Rounded MT Bold" panose="020F0704030504030204" pitchFamily="34" charset="0"/>
                <a:ea typeface="+mj-ea"/>
                <a:cs typeface="+mj-cs"/>
              </a:rPr>
              <a:t>Sam Pak, Vice Chair </a:t>
            </a:r>
          </a:p>
        </p:txBody>
      </p:sp>
    </p:spTree>
    <p:extLst>
      <p:ext uri="{BB962C8B-B14F-4D97-AF65-F5344CB8AC3E}">
        <p14:creationId xmlns:p14="http://schemas.microsoft.com/office/powerpoint/2010/main" val="17740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2848558"/>
              </p:ext>
            </p:extLst>
          </p:nvPr>
        </p:nvGraphicFramePr>
        <p:xfrm>
          <a:off x="478555" y="1020544"/>
          <a:ext cx="11329647" cy="5243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0851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5549562"/>
              </p:ext>
            </p:extLst>
          </p:nvPr>
        </p:nvGraphicFramePr>
        <p:xfrm>
          <a:off x="478555" y="1020544"/>
          <a:ext cx="11329647" cy="5243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2069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064183"/>
              </p:ext>
            </p:extLst>
          </p:nvPr>
        </p:nvGraphicFramePr>
        <p:xfrm>
          <a:off x="478555" y="1305059"/>
          <a:ext cx="11329647" cy="4861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426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CF579CB-2974-4D90-91E7-1E4EA6903F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8715421"/>
              </p:ext>
            </p:extLst>
          </p:nvPr>
        </p:nvGraphicFramePr>
        <p:xfrm>
          <a:off x="478555" y="1138335"/>
          <a:ext cx="11329646" cy="488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762047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5254</TotalTime>
  <Words>425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Courier New</vt:lpstr>
      <vt:lpstr>Wingdings</vt:lpstr>
      <vt:lpstr>Retrospect</vt:lpstr>
      <vt:lpstr>TDTMS Update</vt:lpstr>
      <vt:lpstr>TDTMS</vt:lpstr>
      <vt:lpstr>TDTMS</vt:lpstr>
      <vt:lpstr>TDTMS</vt:lpstr>
      <vt:lpstr>TDTMS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TDTMS Upate</dc:title>
  <dc:creator>Patrick, Kyle</dc:creator>
  <cp:lastModifiedBy>Clifton, Suzy</cp:lastModifiedBy>
  <cp:revision>153</cp:revision>
  <dcterms:created xsi:type="dcterms:W3CDTF">2019-02-27T15:25:50Z</dcterms:created>
  <dcterms:modified xsi:type="dcterms:W3CDTF">2021-09-09T22:18:51Z</dcterms:modified>
</cp:coreProperties>
</file>