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5"/>
  </p:notesMasterIdLst>
  <p:handoutMasterIdLst>
    <p:handoutMasterId r:id="rId36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7" r:id="rId15"/>
    <p:sldId id="266" r:id="rId16"/>
    <p:sldId id="290" r:id="rId17"/>
    <p:sldId id="288" r:id="rId18"/>
    <p:sldId id="287" r:id="rId19"/>
    <p:sldId id="291" r:id="rId20"/>
    <p:sldId id="280" r:id="rId21"/>
    <p:sldId id="281" r:id="rId22"/>
    <p:sldId id="293" r:id="rId23"/>
    <p:sldId id="302" r:id="rId24"/>
    <p:sldId id="303" r:id="rId25"/>
    <p:sldId id="292" r:id="rId26"/>
    <p:sldId id="284" r:id="rId27"/>
    <p:sldId id="285" r:id="rId28"/>
    <p:sldId id="286" r:id="rId29"/>
    <p:sldId id="304" r:id="rId30"/>
    <p:sldId id="305" r:id="rId31"/>
    <p:sldId id="296" r:id="rId32"/>
    <p:sldId id="297" r:id="rId33"/>
    <p:sldId id="264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64573" autoAdjust="0"/>
  </p:normalViewPr>
  <p:slideViewPr>
    <p:cSldViewPr showGuides="1">
      <p:cViewPr varScale="1">
        <p:scale>
          <a:sx n="87" d="100"/>
          <a:sy n="87" d="100"/>
        </p:scale>
        <p:origin x="2340" y="9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4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71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14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BAL-003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OP2018: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-843.17, </a:t>
            </a:r>
            <a:r>
              <a:rPr lang="en-US" baseline="0" dirty="0" err="1"/>
              <a:t>FRM_average</a:t>
            </a:r>
            <a:r>
              <a:rPr lang="en-US" baseline="0" dirty="0"/>
              <a:t> = -959.7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OP2019: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-811.14, </a:t>
            </a:r>
            <a:r>
              <a:rPr lang="en-US" baseline="0" dirty="0" err="1"/>
              <a:t>FRM_average</a:t>
            </a:r>
            <a:r>
              <a:rPr lang="en-US" baseline="0" dirty="0"/>
              <a:t> = -892.5</a:t>
            </a:r>
          </a:p>
          <a:p>
            <a:r>
              <a:rPr lang="en-US" baseline="0" dirty="0"/>
              <a:t>OP2020: FRO = -425.0, FRM median = -789.34, FRM average = -879.0</a:t>
            </a:r>
          </a:p>
          <a:p>
            <a:r>
              <a:rPr lang="en-US" baseline="0" dirty="0"/>
              <a:t>OP2021: FRO =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41,365,985 MWh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7,366,551</a:t>
            </a:r>
            <a:r>
              <a:rPr lang="en-US" dirty="0"/>
              <a:t>  M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17.81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%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2018</a:t>
            </a:r>
            <a:r>
              <a:rPr lang="en-US" baseline="0" dirty="0"/>
              <a:t> BAAL-003 FRM Performance: -843.17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1,678,373</a:t>
            </a:r>
            <a:r>
              <a:rPr lang="en-US" dirty="0"/>
              <a:t> 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/>
              <a:t>MWh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85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4.06%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Minimum Inertia</a:t>
            </a:r>
            <a:r>
              <a:rPr lang="en-US" baseline="0" dirty="0"/>
              <a:t> = 231,507 MW*s on 8/10/2021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Previous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baseline="0" dirty="0"/>
              <a:t>271,310 </a:t>
            </a:r>
            <a:r>
              <a:rPr lang="en-US" sz="1600" b="1" dirty="0">
                <a:solidFill>
                  <a:schemeClr val="accent2"/>
                </a:solidFill>
              </a:rPr>
              <a:t>MW*s</a:t>
            </a:r>
            <a:endParaRPr lang="en-US" sz="16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310,732 MW*s</a:t>
            </a:r>
            <a:r>
              <a:rPr lang="en-US" sz="1600" b="1" baseline="0" dirty="0">
                <a:solidFill>
                  <a:schemeClr val="accent2"/>
                </a:solidFill>
              </a:rPr>
              <a:t>  </a:t>
            </a:r>
            <a:r>
              <a:rPr lang="en-US" sz="1600" dirty="0">
                <a:solidFill>
                  <a:schemeClr val="accent2"/>
                </a:solidFill>
              </a:rPr>
              <a:t>on Aug 31st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231,507 MW*s</a:t>
            </a:r>
            <a:r>
              <a:rPr lang="en-US" sz="1600" b="1" baseline="0" dirty="0">
                <a:solidFill>
                  <a:schemeClr val="accent2"/>
                </a:solidFill>
              </a:rPr>
              <a:t> </a:t>
            </a:r>
            <a:r>
              <a:rPr lang="en-US" sz="1600" b="1" dirty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on Aug 10th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1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 82% @ 08/16/2021 HE 14:00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Expected Generation Deviation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Expected gen dev remained negative during  the later part of the hour. The largest expected gen dev was -2143MW @ 13:43 with contribution from thermal and solar. Loss of approx. 1100 MW of generation between 13:32 and 13:40 due to a thermal trip and runback.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IRR Ramps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Solar generation ramped down by approximately 780 MW, which coincided with the generation loss event.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baseline="0" dirty="0"/>
              <a:t>        Regulation</a:t>
            </a:r>
            <a:r>
              <a:rPr lang="en-US" baseline="0" dirty="0"/>
              <a:t>: Regulation up was exhausted during the generation loss event.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Other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624 MW of RRS was deployed at 13:34, SCED was run manually multiple times and Manual offset of 400 MW @ 13:38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 24% @ 08/24/2021 HE 20:00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Expected Generation Deviation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Expected gen dev remained negative for the most part of the hour. The largest expected gen dev was -1655MW @ 19:55 with  significant contribution from solar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IRR Ramps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Solar generation ramped down by  3500 MW during this hour.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baseline="0" dirty="0"/>
              <a:t>        Regulation</a:t>
            </a:r>
            <a:r>
              <a:rPr lang="en-US" baseline="0" dirty="0"/>
              <a:t>: Regulation up was exhausted for most part of the hour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Other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SCED was run manually multiple times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Occurred on 8/16/21 due to generation loss event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600" dirty="0">
                <a:solidFill>
                  <a:schemeClr val="accent2"/>
                </a:solidFill>
              </a:rPr>
              <a:t>Mean: 16.55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12.01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60.6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ERCOT Frequency Control Report</a:t>
            </a:r>
          </a:p>
          <a:p>
            <a:r>
              <a:rPr lang="en-US" b="1" dirty="0"/>
              <a:t>August 2021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September 8</a:t>
            </a:r>
            <a:r>
              <a:rPr lang="en-US" baseline="30000" dirty="0"/>
              <a:t>th</a:t>
            </a:r>
            <a:r>
              <a:rPr lang="en-US" dirty="0"/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D5513C-CB35-45BA-8FDF-44EACCC05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14400"/>
            <a:ext cx="7315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567A6A-E96B-439C-B29E-2314B9201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21123"/>
            <a:ext cx="7543800" cy="525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305757-DBB5-4769-8100-62AD224DB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66259"/>
            <a:ext cx="7620000" cy="530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Correction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Daily Time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F99432-ECD4-4D58-89D5-1F4139869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883117"/>
            <a:ext cx="7467600" cy="531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 Log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have been no time error corrections since December 2016</a:t>
            </a:r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BAL-003 Performance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Op. Year 2020 BAL-003 Selected Events –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3B2765-2EA3-40DA-9926-6C13F0956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0" y="2266950"/>
            <a:ext cx="869442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2020 BAL-003 FRM Performance -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FCA1F2C-2AFC-47EB-8118-95191504D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2819399"/>
            <a:ext cx="8534400" cy="121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8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/>
              <a:t>Summary of August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58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CPS1: </a:t>
            </a:r>
            <a:r>
              <a:rPr lang="en-US" sz="1800" b="1" dirty="0">
                <a:solidFill>
                  <a:schemeClr val="accent2"/>
                </a:solidFill>
              </a:rPr>
              <a:t>174.29%</a:t>
            </a:r>
            <a:endParaRPr lang="en-US" sz="1800" dirty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Current CPS1 12-Month Rolling Average: </a:t>
            </a:r>
            <a:r>
              <a:rPr lang="en-US" sz="1800" b="1" dirty="0">
                <a:solidFill>
                  <a:schemeClr val="accent2"/>
                </a:solidFill>
              </a:rPr>
              <a:t>169.47%</a:t>
            </a:r>
            <a:endParaRPr lang="en-US" sz="1800" dirty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4</a:t>
            </a:r>
            <a:r>
              <a:rPr lang="en-US" sz="1800" dirty="0">
                <a:solidFill>
                  <a:schemeClr val="accent2"/>
                </a:solidFill>
              </a:rPr>
              <a:t> BAAL Exceedance(s)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2 </a:t>
            </a:r>
            <a:r>
              <a:rPr lang="en-US" sz="1800" dirty="0">
                <a:solidFill>
                  <a:schemeClr val="accent2"/>
                </a:solidFill>
              </a:rPr>
              <a:t>hourly CPS1 score below 100%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BAAL-003 Events have updated through 2020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2020 BAAL-003 FRM Performance: </a:t>
            </a:r>
            <a:r>
              <a:rPr lang="en-US" sz="1800" b="1" dirty="0">
                <a:solidFill>
                  <a:schemeClr val="accent2"/>
                </a:solidFill>
              </a:rPr>
              <a:t>-789.34</a:t>
            </a:r>
          </a:p>
          <a:p>
            <a:endParaRPr lang="en-US" sz="18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0978" y="1524000"/>
            <a:ext cx="4516821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2"/>
                </a:solidFill>
              </a:rPr>
              <a:t>2021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16.55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12.01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60.6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r>
              <a:rPr lang="en-US" sz="1800" dirty="0">
                <a:solidFill>
                  <a:schemeClr val="accent2"/>
                </a:solidFill>
              </a:rPr>
              <a:t>Energy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Total Energy: </a:t>
            </a:r>
            <a:r>
              <a:rPr lang="en-US" sz="1600" b="1" dirty="0">
                <a:solidFill>
                  <a:schemeClr val="accent2"/>
                </a:solidFill>
              </a:rPr>
              <a:t>41,365,985 MWh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Wind Energy: </a:t>
            </a:r>
            <a:r>
              <a:rPr lang="en-US" sz="1600" b="1" dirty="0">
                <a:solidFill>
                  <a:schemeClr val="accent2"/>
                </a:solidFill>
              </a:rPr>
              <a:t>7,366,551 MWh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Percent Energy from Wind: </a:t>
            </a:r>
            <a:r>
              <a:rPr lang="en-US" sz="1600" b="1" dirty="0">
                <a:solidFill>
                  <a:schemeClr val="accent2"/>
                </a:solidFill>
              </a:rPr>
              <a:t>17.81% 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Solar Energy: </a:t>
            </a:r>
            <a:r>
              <a:rPr lang="en-US" sz="1600" b="1" dirty="0">
                <a:solidFill>
                  <a:schemeClr val="accent2"/>
                </a:solidFill>
              </a:rPr>
              <a:t>1,678,373  MWh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Percent Energy from Solar: </a:t>
            </a:r>
            <a:r>
              <a:rPr lang="en-US" sz="1600" b="1" dirty="0">
                <a:solidFill>
                  <a:schemeClr val="accent2"/>
                </a:solidFill>
              </a:rPr>
              <a:t>4.06%</a:t>
            </a:r>
          </a:p>
          <a:p>
            <a:r>
              <a:rPr lang="en-US" sz="1800" dirty="0">
                <a:solidFill>
                  <a:schemeClr val="accent2"/>
                </a:solidFill>
              </a:rPr>
              <a:t>Minimum System Inertia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271,310 MW*s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310,732 MW*s  </a:t>
            </a:r>
            <a:r>
              <a:rPr lang="en-US" sz="1600" dirty="0">
                <a:solidFill>
                  <a:schemeClr val="accent2"/>
                </a:solidFill>
              </a:rPr>
              <a:t>on Aug 31st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231,507 MW*s  </a:t>
            </a:r>
            <a:r>
              <a:rPr lang="en-US" sz="1600" dirty="0">
                <a:solidFill>
                  <a:schemeClr val="accent2"/>
                </a:solidFill>
              </a:rPr>
              <a:t>on Aug 10th</a:t>
            </a:r>
          </a:p>
          <a:p>
            <a:pPr lvl="1"/>
            <a:endParaRPr lang="en-US" sz="1600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Energy Statistics</a:t>
            </a:r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3B1CF0-C40D-4ADF-9249-5E0FF0C40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788434"/>
            <a:ext cx="7620000" cy="53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CDB18A-DE03-458A-966F-A86B90331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828461"/>
            <a:ext cx="7391400" cy="53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D8FBA7-0CCE-468D-B63E-439B9E895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45370"/>
            <a:ext cx="7315200" cy="522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637836-B7D5-4967-9866-642A71941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914399"/>
            <a:ext cx="7275478" cy="527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3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35C7AE-9089-48A9-AD9C-3E298C9C0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838200"/>
            <a:ext cx="7295836" cy="530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System Inertia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Minimum System Inertia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641056-03F8-4F83-A83B-DF33056E2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869141"/>
            <a:ext cx="7543189" cy="530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CPS1, BAAL, &amp; RMS1</a:t>
            </a:r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Hourly CPS1 by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9FE8B8-D11F-4181-A649-5888D2C08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42" y="838200"/>
            <a:ext cx="7345857" cy="5334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9D3C5F-4CA1-4B5B-B978-573E73E10A40}"/>
              </a:ext>
            </a:extLst>
          </p:cNvPr>
          <p:cNvSpPr txBox="1"/>
          <p:nvPr/>
        </p:nvSpPr>
        <p:spPr>
          <a:xfrm>
            <a:off x="1297747" y="4724400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Aug-21 CPS1 (%): 174.29</a:t>
            </a:r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BAAL Exceedances &amp; Violations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were 4 BAAL exceedance(s) in August</a:t>
            </a:r>
            <a:endParaRPr lang="en-US" sz="16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1F3D6B-2EEE-45C2-8FB0-945A2B71F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838200"/>
            <a:ext cx="7543800" cy="5334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901FA5-F723-4FD5-82E6-EAE2213FEE20}"/>
              </a:ext>
            </a:extLst>
          </p:cNvPr>
          <p:cNvSpPr txBox="1"/>
          <p:nvPr/>
        </p:nvSpPr>
        <p:spPr>
          <a:xfrm>
            <a:off x="4572000" y="1066800"/>
            <a:ext cx="296599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Aug-21 CPS1 (%): 174.29</a:t>
            </a:r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12-Month Rolling Average CPS1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826EDC-91B9-4DCF-A5AC-B20723DA8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825945"/>
            <a:ext cx="7543800" cy="53462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3F9B4A-B679-474F-9EE8-3D940B3CE052}"/>
              </a:ext>
            </a:extLst>
          </p:cNvPr>
          <p:cNvSpPr txBox="1"/>
          <p:nvPr/>
        </p:nvSpPr>
        <p:spPr>
          <a:xfrm>
            <a:off x="3810000" y="1066800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/>
              <a:t>Current 12-Month Rolling Average: 169.47%</a:t>
            </a:r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7483F4-39AB-4CE9-9049-3B0422751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814222"/>
            <a:ext cx="7543800" cy="535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9677EB-F627-476F-AB43-14CE68F2B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39" y="914400"/>
            <a:ext cx="7769728" cy="523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79256</TotalTime>
  <Words>675</Words>
  <Application>Microsoft Office PowerPoint</Application>
  <PresentationFormat>On-screen Show (4:3)</PresentationFormat>
  <Paragraphs>171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1_Custom Design</vt:lpstr>
      <vt:lpstr>Office Theme</vt:lpstr>
      <vt:lpstr>Custom Design</vt:lpstr>
      <vt:lpstr>PowerPoint Presentation</vt:lpstr>
      <vt:lpstr>Summary of August 2021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2020 BAL-003 Selected Events – Update</vt:lpstr>
      <vt:lpstr>Op. Year 2020 BAL-003 FRM Performance - Update</vt:lpstr>
      <vt:lpstr>ERCOT Energy Statistics</vt:lpstr>
      <vt:lpstr>Total Energy</vt:lpstr>
      <vt:lpstr>Total Energy from Wind Generation</vt:lpstr>
      <vt:lpstr>% Energy from Wind Generation</vt:lpstr>
      <vt:lpstr>Total Energy From Solar Generation</vt:lpstr>
      <vt:lpstr>% Energy from Solar Generation</vt:lpstr>
      <vt:lpstr>ERCOT System Inertia</vt:lpstr>
      <vt:lpstr>Daily Minimum System Inertia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Masanna Gari, Abhi</cp:lastModifiedBy>
  <cp:revision>1094</cp:revision>
  <cp:lastPrinted>2016-01-21T20:53:15Z</cp:lastPrinted>
  <dcterms:created xsi:type="dcterms:W3CDTF">2016-01-21T15:20:31Z</dcterms:created>
  <dcterms:modified xsi:type="dcterms:W3CDTF">2021-09-07T16:20:29Z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