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700" r:id="rId2"/>
    <p:sldMasterId id="2147483702" r:id="rId3"/>
  </p:sldMasterIdLst>
  <p:notesMasterIdLst>
    <p:notesMasterId r:id="rId42"/>
  </p:notesMasterIdLst>
  <p:handoutMasterIdLst>
    <p:handoutMasterId r:id="rId43"/>
  </p:handoutMasterIdLst>
  <p:sldIdLst>
    <p:sldId id="270" r:id="rId4"/>
    <p:sldId id="734" r:id="rId5"/>
    <p:sldId id="2454" r:id="rId6"/>
    <p:sldId id="735" r:id="rId7"/>
    <p:sldId id="573" r:id="rId8"/>
    <p:sldId id="2441" r:id="rId9"/>
    <p:sldId id="2444" r:id="rId10"/>
    <p:sldId id="2445" r:id="rId11"/>
    <p:sldId id="2446" r:id="rId12"/>
    <p:sldId id="609" r:id="rId13"/>
    <p:sldId id="613" r:id="rId14"/>
    <p:sldId id="616" r:id="rId15"/>
    <p:sldId id="759" r:id="rId16"/>
    <p:sldId id="761" r:id="rId17"/>
    <p:sldId id="621" r:id="rId18"/>
    <p:sldId id="2447" r:id="rId19"/>
    <p:sldId id="2450" r:id="rId20"/>
    <p:sldId id="2451" r:id="rId21"/>
    <p:sldId id="2448" r:id="rId22"/>
    <p:sldId id="2449" r:id="rId23"/>
    <p:sldId id="2460" r:id="rId24"/>
    <p:sldId id="2461" r:id="rId25"/>
    <p:sldId id="2456" r:id="rId26"/>
    <p:sldId id="2455" r:id="rId27"/>
    <p:sldId id="2458" r:id="rId28"/>
    <p:sldId id="2443" r:id="rId29"/>
    <p:sldId id="596" r:id="rId30"/>
    <p:sldId id="597" r:id="rId31"/>
    <p:sldId id="600" r:id="rId32"/>
    <p:sldId id="2433" r:id="rId33"/>
    <p:sldId id="2436" r:id="rId34"/>
    <p:sldId id="2437" r:id="rId35"/>
    <p:sldId id="2438" r:id="rId36"/>
    <p:sldId id="2439" r:id="rId37"/>
    <p:sldId id="2440" r:id="rId38"/>
    <p:sldId id="602" r:id="rId39"/>
    <p:sldId id="2442" r:id="rId40"/>
    <p:sldId id="2459" r:id="rId4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2" clrIdx="0"/>
  <p:cmAuthor id="1" name="Du, Pengwei" initials="DP" lastIdx="3" clrIdx="1">
    <p:extLst>
      <p:ext uri="{19B8F6BF-5375-455C-9EA6-DF929625EA0E}">
        <p15:presenceInfo xmlns:p15="http://schemas.microsoft.com/office/powerpoint/2012/main" userId="S-1-5-21-639947351-343809578-3807592339-42176" providerId="AD"/>
      </p:ext>
    </p:extLst>
  </p:cmAuthor>
  <p:cmAuthor id="2" name="Mago, Nitika" initials="NVM" lastIdx="25" clrIdx="2">
    <p:extLst>
      <p:ext uri="{19B8F6BF-5375-455C-9EA6-DF929625EA0E}">
        <p15:presenceInfo xmlns:p15="http://schemas.microsoft.com/office/powerpoint/2012/main" userId="Mago, Nitika" providerId="None"/>
      </p:ext>
    </p:extLst>
  </p:cmAuthor>
  <p:cmAuthor id="3" name="Steffan, Nick" initials="SN" lastIdx="3" clrIdx="3">
    <p:extLst>
      <p:ext uri="{19B8F6BF-5375-455C-9EA6-DF929625EA0E}">
        <p15:presenceInfo xmlns:p15="http://schemas.microsoft.com/office/powerpoint/2012/main" userId="S-1-5-21-639947351-343809578-3807592339-42285" providerId="AD"/>
      </p:ext>
    </p:extLst>
  </p:cmAuthor>
  <p:cmAuthor id="4" name="Littlefield, Jennifer" initials="LJ" lastIdx="2" clrIdx="4">
    <p:extLst>
      <p:ext uri="{19B8F6BF-5375-455C-9EA6-DF929625EA0E}">
        <p15:presenceInfo xmlns:p15="http://schemas.microsoft.com/office/powerpoint/2012/main" userId="S-1-5-21-639947351-343809578-3807592339-51623" providerId="AD"/>
      </p:ext>
    </p:extLst>
  </p:cmAuthor>
  <p:cmAuthor id="5" name="Li, Weifeng" initials="LW" lastIdx="10" clrIdx="5">
    <p:extLst>
      <p:ext uri="{19B8F6BF-5375-455C-9EA6-DF929625EA0E}">
        <p15:presenceInfo xmlns:p15="http://schemas.microsoft.com/office/powerpoint/2012/main" userId="S-1-5-21-639947351-343809578-3807592339-552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89F"/>
    <a:srgbClr val="73C8FD"/>
    <a:srgbClr val="50BC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82" autoAdjust="0"/>
    <p:restoredTop sz="71307" autoAdjust="0"/>
  </p:normalViewPr>
  <p:slideViewPr>
    <p:cSldViewPr snapToGrid="0">
      <p:cViewPr>
        <p:scale>
          <a:sx n="71" d="100"/>
          <a:sy n="71" d="100"/>
        </p:scale>
        <p:origin x="224" y="-1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mago\Documents\OA_EMS\10_Projects_\2021_41_2022_ASMethodology\05_PDCWG_09082021\02_2022_RRS_v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[02_2022_RRS_v3.xlsx]Charts!PivotTable1</c:name>
    <c:fmtId val="113"/>
  </c:pivotSource>
  <c:chart>
    <c:title>
      <c:tx>
        <c:strRef>
          <c:f>Charts!$U$1</c:f>
          <c:strCache>
            <c:ptCount val="1"/>
            <c:pt idx="0">
              <c:v>Responsive Reserve Requirement Comparison for January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AEC7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pattFill prst="dkUpDiag">
            <a:fgClr>
              <a:srgbClr val="890C58"/>
            </a:fgClr>
            <a:bgClr>
              <a:schemeClr val="bg1"/>
            </a:bgClr>
          </a:patt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pattFill prst="dkUpDiag">
            <a:fgClr>
              <a:srgbClr val="890C58"/>
            </a:fgClr>
            <a:bgClr>
              <a:schemeClr val="bg1"/>
            </a:bgClr>
          </a:patt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2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rgbClr val="5B677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rgbClr val="5B677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rgbClr val="00AEC7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rgbClr val="890C5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rgbClr val="5B677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Charts!$R$4</c:f>
              <c:strCache>
                <c:ptCount val="1"/>
                <c:pt idx="0">
                  <c:v>2021 (Dec Posting)</c:v>
                </c:pt>
              </c:strCache>
            </c:strRef>
          </c:tx>
          <c:spPr>
            <a:solidFill>
              <a:srgbClr val="00AEC7"/>
            </a:solidFill>
            <a:ln>
              <a:noFill/>
            </a:ln>
            <a:effectLst/>
          </c:spPr>
          <c:invertIfNegative val="0"/>
          <c:cat>
            <c:strRef>
              <c:f>Charts!$U$1</c:f>
              <c:strCache>
                <c:ptCount val="6"/>
                <c:pt idx="0">
                  <c:v>a. HE1-2 &amp; HE23-24</c:v>
                </c:pt>
                <c:pt idx="1">
                  <c:v>b. HE3-6</c:v>
                </c:pt>
                <c:pt idx="2">
                  <c:v>c. HE7-10</c:v>
                </c:pt>
                <c:pt idx="3">
                  <c:v>d. HE11-14</c:v>
                </c:pt>
                <c:pt idx="4">
                  <c:v>e. HE15-18</c:v>
                </c:pt>
                <c:pt idx="5">
                  <c:v>f. HE19-22</c:v>
                </c:pt>
              </c:strCache>
            </c:strRef>
          </c:cat>
          <c:val>
            <c:numRef>
              <c:f>Charts!$U$1</c:f>
              <c:numCache>
                <c:formatCode>General</c:formatCode>
                <c:ptCount val="6"/>
                <c:pt idx="0">
                  <c:v>3053</c:v>
                </c:pt>
                <c:pt idx="1">
                  <c:v>3053</c:v>
                </c:pt>
                <c:pt idx="2">
                  <c:v>2959</c:v>
                </c:pt>
                <c:pt idx="3">
                  <c:v>2880</c:v>
                </c:pt>
                <c:pt idx="4">
                  <c:v>2880</c:v>
                </c:pt>
                <c:pt idx="5">
                  <c:v>2959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57-419F-93EB-CC2D825B9437}"/>
            </c:ext>
          </c:extLst>
        </c:ser>
        <c:ser>
          <c:idx val="2"/>
          <c:order val="2"/>
          <c:tx>
            <c:strRef>
              <c:f>Charts!$T$4</c:f>
              <c:strCache>
                <c:ptCount val="1"/>
                <c:pt idx="0">
                  <c:v>2022 (Dec-2020 Methodology)</c:v>
                </c:pt>
              </c:strCache>
            </c:strRef>
          </c:tx>
          <c:spPr>
            <a:solidFill>
              <a:srgbClr val="890C58"/>
            </a:solidFill>
            <a:ln>
              <a:noFill/>
            </a:ln>
            <a:effectLst/>
          </c:spPr>
          <c:invertIfNegative val="0"/>
          <c:cat>
            <c:strRef>
              <c:f>Charts!$U$1</c:f>
              <c:strCache>
                <c:ptCount val="6"/>
                <c:pt idx="0">
                  <c:v>a. HE1-2 &amp; HE23-24</c:v>
                </c:pt>
                <c:pt idx="1">
                  <c:v>b. HE3-6</c:v>
                </c:pt>
                <c:pt idx="2">
                  <c:v>c. HE7-10</c:v>
                </c:pt>
                <c:pt idx="3">
                  <c:v>d. HE11-14</c:v>
                </c:pt>
                <c:pt idx="4">
                  <c:v>e. HE15-18</c:v>
                </c:pt>
                <c:pt idx="5">
                  <c:v>f. HE19-22</c:v>
                </c:pt>
              </c:strCache>
            </c:strRef>
          </c:cat>
          <c:val>
            <c:numRef>
              <c:f>Charts!$U$1</c:f>
              <c:numCache>
                <c:formatCode>General</c:formatCode>
                <c:ptCount val="6"/>
                <c:pt idx="0">
                  <c:v>3053</c:v>
                </c:pt>
                <c:pt idx="1">
                  <c:v>3053</c:v>
                </c:pt>
                <c:pt idx="2">
                  <c:v>2959</c:v>
                </c:pt>
                <c:pt idx="3">
                  <c:v>2959</c:v>
                </c:pt>
                <c:pt idx="4">
                  <c:v>2959</c:v>
                </c:pt>
                <c:pt idx="5">
                  <c:v>2959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57-419F-93EB-CC2D825B9437}"/>
            </c:ext>
          </c:extLst>
        </c:ser>
        <c:ser>
          <c:idx val="3"/>
          <c:order val="3"/>
          <c:tx>
            <c:strRef>
              <c:f>Charts!$U$4</c:f>
              <c:strCache>
                <c:ptCount val="1"/>
                <c:pt idx="0">
                  <c:v>2022 (2800 MW floor peak hours) </c:v>
                </c:pt>
              </c:strCache>
            </c:strRef>
          </c:tx>
          <c:spPr>
            <a:solidFill>
              <a:srgbClr val="5B6770"/>
            </a:solidFill>
            <a:ln>
              <a:noFill/>
            </a:ln>
            <a:effectLst/>
          </c:spPr>
          <c:invertIfNegative val="0"/>
          <c:cat>
            <c:strRef>
              <c:f>Charts!$U$1</c:f>
              <c:strCache>
                <c:ptCount val="6"/>
                <c:pt idx="0">
                  <c:v>a. HE1-2 &amp; HE23-24</c:v>
                </c:pt>
                <c:pt idx="1">
                  <c:v>b. HE3-6</c:v>
                </c:pt>
                <c:pt idx="2">
                  <c:v>c. HE7-10</c:v>
                </c:pt>
                <c:pt idx="3">
                  <c:v>d. HE11-14</c:v>
                </c:pt>
                <c:pt idx="4">
                  <c:v>e. HE15-18</c:v>
                </c:pt>
                <c:pt idx="5">
                  <c:v>f. HE19-22</c:v>
                </c:pt>
              </c:strCache>
            </c:strRef>
          </c:cat>
          <c:val>
            <c:numRef>
              <c:f>Charts!$U$1</c:f>
              <c:numCache>
                <c:formatCode>General</c:formatCode>
                <c:ptCount val="6"/>
                <c:pt idx="0">
                  <c:v>3053</c:v>
                </c:pt>
                <c:pt idx="1">
                  <c:v>3053</c:v>
                </c:pt>
                <c:pt idx="2">
                  <c:v>2959</c:v>
                </c:pt>
                <c:pt idx="3">
                  <c:v>2959</c:v>
                </c:pt>
                <c:pt idx="4">
                  <c:v>2959</c:v>
                </c:pt>
                <c:pt idx="5">
                  <c:v>2959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57-419F-93EB-CC2D825B9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610002624"/>
        <c:axId val="610003408"/>
      </c:barChart>
      <c:lineChart>
        <c:grouping val="standard"/>
        <c:varyColors val="0"/>
        <c:ser>
          <c:idx val="1"/>
          <c:order val="1"/>
          <c:tx>
            <c:strRef>
              <c:f>Charts!$S$4</c:f>
              <c:strCache>
                <c:ptCount val="1"/>
                <c:pt idx="0">
                  <c:v>2021 (July 12 Posting)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Charts!$U$1</c:f>
              <c:strCache>
                <c:ptCount val="6"/>
                <c:pt idx="0">
                  <c:v>a. HE1-2 &amp; HE23-24</c:v>
                </c:pt>
                <c:pt idx="1">
                  <c:v>b. HE3-6</c:v>
                </c:pt>
                <c:pt idx="2">
                  <c:v>c. HE7-10</c:v>
                </c:pt>
                <c:pt idx="3">
                  <c:v>d. HE11-14</c:v>
                </c:pt>
                <c:pt idx="4">
                  <c:v>e. HE15-18</c:v>
                </c:pt>
                <c:pt idx="5">
                  <c:v>f. HE19-22</c:v>
                </c:pt>
              </c:strCache>
            </c:strRef>
          </c:cat>
          <c:val>
            <c:numRef>
              <c:f>Charts!$U$1</c:f>
              <c:numCache>
                <c:formatCode>General</c:formatCode>
                <c:ptCount val="6"/>
                <c:pt idx="0">
                  <c:v>3053</c:v>
                </c:pt>
                <c:pt idx="1">
                  <c:v>3053</c:v>
                </c:pt>
                <c:pt idx="2">
                  <c:v>2959</c:v>
                </c:pt>
                <c:pt idx="3">
                  <c:v>2880</c:v>
                </c:pt>
                <c:pt idx="4">
                  <c:v>2880</c:v>
                </c:pt>
                <c:pt idx="5">
                  <c:v>2959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57-419F-93EB-CC2D825B9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0002624"/>
        <c:axId val="610003408"/>
      </c:lineChart>
      <c:catAx>
        <c:axId val="61000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B677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10003408"/>
        <c:crosses val="autoZero"/>
        <c:auto val="1"/>
        <c:lblAlgn val="ctr"/>
        <c:lblOffset val="100"/>
        <c:noMultiLvlLbl val="0"/>
      </c:catAx>
      <c:valAx>
        <c:axId val="610003408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B677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10002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5B677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8FADBA4A-CF1B-46AC-9045-2B6612C0624C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46EE2B4-D30B-4D65-BC1C-DE57E47650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21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73C6F44-CB68-48CB-8188-A47D4423899A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772613F-3576-4EE9-945C-25503B987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4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05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Reg</a:t>
            </a:r>
            <a:r>
              <a:rPr lang="en-US" dirty="0"/>
              <a:t> Up</a:t>
            </a:r>
          </a:p>
          <a:p>
            <a:r>
              <a:rPr lang="en-US" dirty="0"/>
              <a:t>On an average blue</a:t>
            </a:r>
            <a:r>
              <a:rPr lang="en-US" baseline="0" dirty="0"/>
              <a:t> and red </a:t>
            </a:r>
            <a:r>
              <a:rPr lang="en-US" dirty="0"/>
              <a:t>are fairly</a:t>
            </a:r>
            <a:r>
              <a:rPr lang="en-US" baseline="0" dirty="0"/>
              <a:t> similar. Largest increase is 91 MW in Mar</a:t>
            </a:r>
            <a:endParaRPr lang="en-US" dirty="0"/>
          </a:p>
          <a:p>
            <a:endParaRPr lang="en-US" dirty="0"/>
          </a:p>
          <a:p>
            <a:r>
              <a:rPr lang="en-US" dirty="0"/>
              <a:t>Reg Do</a:t>
            </a:r>
          </a:p>
          <a:p>
            <a:r>
              <a:rPr lang="en-US" dirty="0"/>
              <a:t>On an average blue</a:t>
            </a:r>
            <a:r>
              <a:rPr lang="en-US" baseline="0" dirty="0"/>
              <a:t> and red </a:t>
            </a:r>
            <a:r>
              <a:rPr lang="en-US" dirty="0"/>
              <a:t>are fairly</a:t>
            </a:r>
            <a:r>
              <a:rPr lang="en-US" baseline="0" dirty="0"/>
              <a:t> similar. Largest increase is 94 MW in May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4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19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pPr defTabSz="966612">
              <a:defRPr/>
            </a:pPr>
            <a:r>
              <a:rPr lang="en-US" dirty="0"/>
              <a:t>Max Change between blue and red/gray in HE11-18 is</a:t>
            </a:r>
            <a:r>
              <a:rPr lang="en-US" baseline="0" dirty="0"/>
              <a:t> 79 MW. </a:t>
            </a:r>
            <a:r>
              <a:rPr lang="en-US" dirty="0"/>
              <a:t>No Change between red and gray</a:t>
            </a:r>
          </a:p>
          <a:p>
            <a:pPr defTabSz="966612">
              <a:defRPr/>
            </a:pPr>
            <a:r>
              <a:rPr lang="en-US" dirty="0"/>
              <a:t>On an average decrease</a:t>
            </a:r>
            <a:r>
              <a:rPr lang="en-US" baseline="0" dirty="0"/>
              <a:t> between blue and red/gray of 26 MW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59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pPr defTabSz="966612">
              <a:defRPr/>
            </a:pPr>
            <a:r>
              <a:rPr lang="en-US" dirty="0"/>
              <a:t>Max Change between blue and red/gray in HE7-10 is</a:t>
            </a:r>
            <a:r>
              <a:rPr lang="en-US" baseline="0" dirty="0"/>
              <a:t> 222 MW. </a:t>
            </a:r>
            <a:r>
              <a:rPr lang="en-US" dirty="0"/>
              <a:t>Max Change between red and gray in HE15-22 is</a:t>
            </a:r>
            <a:r>
              <a:rPr lang="en-US" baseline="0" dirty="0"/>
              <a:t> 17 MW.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</a:t>
            </a:r>
            <a:r>
              <a:rPr lang="en-US" dirty="0"/>
              <a:t>between blue and gray </a:t>
            </a:r>
            <a:r>
              <a:rPr lang="en-US" baseline="0" dirty="0"/>
              <a:t>of 145 MW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3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pPr defTabSz="966612">
              <a:defRPr/>
            </a:pPr>
            <a:r>
              <a:rPr lang="en-US" dirty="0"/>
              <a:t>Max Change between blue and gray in HE1-2 &amp; HE23-24 is</a:t>
            </a:r>
            <a:r>
              <a:rPr lang="en-US" baseline="0" dirty="0"/>
              <a:t> 54 MW.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blue and gray of 9 MW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124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an average</a:t>
            </a:r>
            <a:r>
              <a:rPr lang="en-US" baseline="0" dirty="0"/>
              <a:t> blue and red/gray are fairly similar.</a:t>
            </a:r>
            <a:endParaRPr lang="en-US" dirty="0"/>
          </a:p>
          <a:p>
            <a:r>
              <a:rPr lang="en-US" dirty="0"/>
              <a:t>On an average largest</a:t>
            </a:r>
            <a:r>
              <a:rPr lang="en-US" baseline="0" dirty="0"/>
              <a:t>  increase between blue and gray is 145 MW in May</a:t>
            </a:r>
          </a:p>
          <a:p>
            <a:pPr defTabSz="966612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9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981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040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1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88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8257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50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4842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199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He15-18 is</a:t>
            </a:r>
            <a:r>
              <a:rPr lang="en-US" baseline="0" dirty="0"/>
              <a:t> 2878 MW. </a:t>
            </a:r>
          </a:p>
          <a:p>
            <a:pPr defTabSz="966612">
              <a:defRPr/>
            </a:pPr>
            <a:r>
              <a:rPr lang="en-US" baseline="0" dirty="0"/>
              <a:t>Largest value 4520 MW in HE15-18.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2135 MW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846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He15-18 is</a:t>
            </a:r>
            <a:r>
              <a:rPr lang="en-US" baseline="0" dirty="0"/>
              <a:t> 3032 MW. </a:t>
            </a:r>
          </a:p>
          <a:p>
            <a:pPr defTabSz="966612">
              <a:defRPr/>
            </a:pPr>
            <a:r>
              <a:rPr lang="en-US" baseline="0" dirty="0"/>
              <a:t>Largest value 5117 MW in HE15-18.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2361 MW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1240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HE23-24 is</a:t>
            </a:r>
            <a:r>
              <a:rPr lang="en-US" baseline="0" dirty="0"/>
              <a:t> 2218 MW. </a:t>
            </a:r>
          </a:p>
          <a:p>
            <a:pPr defTabSz="966612">
              <a:defRPr/>
            </a:pPr>
            <a:r>
              <a:rPr lang="en-US" baseline="0" dirty="0"/>
              <a:t>Largest value 4311 MW in HE15-18.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1804 MW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4423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HE23-24 is</a:t>
            </a:r>
            <a:r>
              <a:rPr lang="en-US" baseline="0" dirty="0"/>
              <a:t> 2369 MW. </a:t>
            </a:r>
          </a:p>
          <a:p>
            <a:pPr defTabSz="966612">
              <a:defRPr/>
            </a:pPr>
            <a:r>
              <a:rPr lang="en-US" baseline="0" dirty="0"/>
              <a:t>Largest value 4394 MW in HE7-10.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2023 MW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630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HE15-19 is</a:t>
            </a:r>
            <a:r>
              <a:rPr lang="en-US" baseline="0" dirty="0"/>
              <a:t> 2513 MW. </a:t>
            </a:r>
          </a:p>
          <a:p>
            <a:pPr defTabSz="966612">
              <a:defRPr/>
            </a:pPr>
            <a:r>
              <a:rPr lang="en-US" baseline="0" dirty="0"/>
              <a:t>Largest value 4994 MW in HE13-14.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2339 MW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95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HE1-2,23-24 is</a:t>
            </a:r>
            <a:r>
              <a:rPr lang="en-US" baseline="0" dirty="0"/>
              <a:t> 2896 MW. </a:t>
            </a:r>
          </a:p>
          <a:p>
            <a:pPr defTabSz="966612">
              <a:defRPr/>
            </a:pPr>
            <a:r>
              <a:rPr lang="en-US" baseline="0" dirty="0"/>
              <a:t>Largest value 4839 MW in HE13-14.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2367 MW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957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Max change between red and</a:t>
            </a:r>
            <a:r>
              <a:rPr lang="en-US" baseline="0" dirty="0"/>
              <a:t> purple </a:t>
            </a:r>
            <a:r>
              <a:rPr lang="en-US" dirty="0"/>
              <a:t>in HE13-14 is</a:t>
            </a:r>
            <a:r>
              <a:rPr lang="en-US" baseline="0" dirty="0"/>
              <a:t> 2635 MW. </a:t>
            </a:r>
          </a:p>
          <a:p>
            <a:pPr defTabSz="966612">
              <a:defRPr/>
            </a:pPr>
            <a:r>
              <a:rPr lang="en-US" baseline="0" dirty="0"/>
              <a:t>Largest value 4293 MW in HE13,14. </a:t>
            </a:r>
          </a:p>
          <a:p>
            <a:pPr defTabSz="966612">
              <a:defRPr/>
            </a:pPr>
            <a:r>
              <a:rPr lang="en-US" dirty="0"/>
              <a:t>On an average increase</a:t>
            </a:r>
            <a:r>
              <a:rPr lang="en-US" baseline="0" dirty="0"/>
              <a:t> of 2153 MW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93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does the avg net load ramp change signs in HE17-20 May - Jul?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037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On an average largest</a:t>
            </a:r>
            <a:r>
              <a:rPr lang="en-US" baseline="0" dirty="0"/>
              <a:t>  increase between red and purple is 2367 MW in June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576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71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Avg</a:t>
            </a:r>
            <a:r>
              <a:rPr lang="en-US" baseline="0" dirty="0"/>
              <a:t> Reg Up adjustment for wind is 1.57 MW</a:t>
            </a:r>
          </a:p>
          <a:p>
            <a:pPr defTabSz="966612">
              <a:defRPr/>
            </a:pPr>
            <a:r>
              <a:rPr lang="en-US" dirty="0"/>
              <a:t>Avg</a:t>
            </a:r>
            <a:r>
              <a:rPr lang="en-US" baseline="0" dirty="0"/>
              <a:t> Reg Down adjustment for wind is 1.44 MW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48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Avg</a:t>
            </a:r>
            <a:r>
              <a:rPr lang="en-US" baseline="0" dirty="0"/>
              <a:t> Reg Up adjustment for wind is 3.9 MW</a:t>
            </a:r>
          </a:p>
          <a:p>
            <a:pPr defTabSz="966612">
              <a:defRPr/>
            </a:pPr>
            <a:r>
              <a:rPr lang="en-US" dirty="0"/>
              <a:t>Avg</a:t>
            </a:r>
            <a:r>
              <a:rPr lang="en-US" baseline="0" dirty="0"/>
              <a:t> Reg Down adjustment for wind is 4.15 MW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1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r>
              <a:rPr lang="en-US" baseline="0" dirty="0"/>
              <a:t>Largest change in Reg Up is 209 MW in HE17. Daily Average increase is ~39 MW.</a:t>
            </a:r>
          </a:p>
          <a:p>
            <a:pPr defTabSz="966612">
              <a:defRPr/>
            </a:pPr>
            <a:r>
              <a:rPr lang="en-US" baseline="0" dirty="0"/>
              <a:t>Largest change in Reg Down is 194 MW in HE10. Daily Average increase is ~47 MW.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76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r>
              <a:rPr lang="en-US" baseline="0" dirty="0"/>
              <a:t>Largest change in Reg Up is 309 MW in HE17. Daily Average increase is ~91 MW.</a:t>
            </a:r>
          </a:p>
          <a:p>
            <a:pPr defTabSz="966612">
              <a:defRPr/>
            </a:pPr>
            <a:r>
              <a:rPr lang="en-US" baseline="0" dirty="0"/>
              <a:t>Largest change in Reg Down is 248 MW in HE10. Daily Average increase is ~83 MW.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85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Trends</a:t>
            </a:r>
            <a:r>
              <a:rPr lang="en-US" baseline="0" dirty="0"/>
              <a:t> between blue and red are fairly similar. </a:t>
            </a:r>
          </a:p>
          <a:p>
            <a:r>
              <a:rPr lang="en-US" baseline="0" dirty="0"/>
              <a:t>Largest change in Reg Up is 147 MW in HE20. Daily Average increase is ~52 MW.</a:t>
            </a:r>
          </a:p>
          <a:p>
            <a:pPr defTabSz="966612">
              <a:defRPr/>
            </a:pPr>
            <a:r>
              <a:rPr lang="en-US" baseline="0" dirty="0"/>
              <a:t>Largest change in Reg Down is 125 MW in HE17. Daily Average increase is ~35 MW.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5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569075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4814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69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</p:spTree>
    <p:extLst>
      <p:ext uri="{BB962C8B-B14F-4D97-AF65-F5344CB8AC3E}">
        <p14:creationId xmlns:p14="http://schemas.microsoft.com/office/powerpoint/2010/main" val="237483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89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8977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DF85-6D3F-4B2C-AE14-2801E2BCAF2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AAD28-A934-4F33-A7CB-CF2F72861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7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0883" y="4837176"/>
            <a:ext cx="4465283" cy="64922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47872" y="3429000"/>
            <a:ext cx="4465283" cy="92354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547872" y="1325880"/>
            <a:ext cx="5519928" cy="230428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3213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82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4023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6" y="6553201"/>
            <a:ext cx="70732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rgbClr val="5B6770"/>
                </a:solidFill>
              </a:rPr>
              <a:t>PUBLIC</a:t>
            </a:r>
          </a:p>
        </p:txBody>
      </p:sp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E7085C4-D6A8-46D9-A1BA-F87C2DEFFCDB}" type="slidenum">
              <a:rPr lang="en-US" sz="9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5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64" r:id="rId2"/>
    <p:sldLayoutId id="2147483690" r:id="rId3"/>
    <p:sldLayoutId id="2147483691" r:id="rId4"/>
    <p:sldLayoutId id="2147483682" r:id="rId5"/>
    <p:sldLayoutId id="2147483704" r:id="rId6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4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50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package" Target="NUL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package" Target="NUL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Proposed 2022 Ancillary Service Methodology And Preliminary Quantities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PDCWG</a:t>
            </a:r>
          </a:p>
          <a:p>
            <a:r>
              <a:rPr lang="en-US" dirty="0"/>
              <a:t>September 08, 2021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ERCOT Staff</a:t>
            </a:r>
          </a:p>
        </p:txBody>
      </p:sp>
    </p:spTree>
    <p:extLst>
      <p:ext uri="{BB962C8B-B14F-4D97-AF65-F5344CB8AC3E}">
        <p14:creationId xmlns:p14="http://schemas.microsoft.com/office/powerpoint/2010/main" val="2188054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 Adjustment Tables - 2022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1CE3D-4238-4A4E-A825-5634CED16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Wind Adjustment Tables track incremental MWs of Regulation needed to account for additional variability per 1000 MW increase in installed wind capacity.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B454A1-8ECD-44F3-8F95-100D13D2E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20" y="1309991"/>
            <a:ext cx="7934434" cy="25541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731240-1A5A-454A-A34D-6101AF185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83" y="3864188"/>
            <a:ext cx="7928771" cy="255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67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Adjustment Tables - 2022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Solar Adjustment Tables track incremental MWs of Regulation needed to account for additional variability per 1000 MW increase in installed solar capacity.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1D7B9E-EB9E-4928-A051-75CD47300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" y="1307592"/>
            <a:ext cx="8216545" cy="25511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0FA217-D6C7-4782-AFC0-75A79883FA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" y="3867912"/>
            <a:ext cx="8173104" cy="25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22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Regulation January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6D8F910-7AEB-464A-B69B-73B46A4C1C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1266" y="3653713"/>
            <a:ext cx="8534400" cy="279806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5C447E-3657-4277-963C-B36DD148B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401" y="863423"/>
            <a:ext cx="8547333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13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Regulation Up March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0276924-20DB-4C57-9B37-C7EB36D23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1F9053-197F-4786-8BB3-1161BCE8F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67" y="855406"/>
            <a:ext cx="8547333" cy="27983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0C8411-C881-49EE-A770-4F00884A4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67" y="3653713"/>
            <a:ext cx="8541236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13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Regulation Up June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DA803B-5044-4CE9-A3D6-9C654EE9A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67" y="855406"/>
            <a:ext cx="8547333" cy="27983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C87721-F14D-43B2-B2B1-31B993BAA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67" y="3653713"/>
            <a:ext cx="8535140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80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Average Regulation Comparison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D544A13-8287-4A66-88C7-3AAE5F7E83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7288" y="796376"/>
            <a:ext cx="8510754" cy="269466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2E1F5-5DD4-408C-955C-CAEC9453B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23" y="3491042"/>
            <a:ext cx="8510754" cy="26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13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Responsive Reserve Service (RRS) Methodology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600" dirty="0"/>
              <a:t>ERCOT is proposing one change to the methodology used to compute the minimum RRS requirements for 2022. </a:t>
            </a:r>
          </a:p>
          <a:p>
            <a:pPr lvl="1" algn="just"/>
            <a:r>
              <a:rPr lang="en-US" sz="1600" dirty="0"/>
              <a:t>A floor of 2800 MW will be applied to RRS quantities during the peak. During the peak hour, this additional RRS will help maintain a larger operating margin.</a:t>
            </a:r>
          </a:p>
          <a:p>
            <a:pPr lvl="1" algn="just"/>
            <a:endParaRPr lang="en-US" sz="1600" dirty="0"/>
          </a:p>
          <a:p>
            <a:pPr algn="just"/>
            <a:r>
              <a:rPr lang="en-US" sz="1600" dirty="0"/>
              <a:t>The preliminary RRS quantities for January 2022 through July 2022 in subsequent slides have been computed using </a:t>
            </a:r>
            <a:r>
              <a:rPr lang="en-US" sz="1600" u="sng" dirty="0"/>
              <a:t>2020 and 2021 system inertia conditions</a:t>
            </a:r>
            <a:r>
              <a:rPr lang="en-US" sz="1600" dirty="0"/>
              <a:t> and </a:t>
            </a:r>
            <a:r>
              <a:rPr lang="en-US" sz="1600" u="sng" dirty="0"/>
              <a:t>updated RRS table</a:t>
            </a:r>
            <a:r>
              <a:rPr lang="en-US" sz="1600" dirty="0"/>
              <a:t>.</a:t>
            </a:r>
          </a:p>
          <a:p>
            <a:pPr lvl="1"/>
            <a:r>
              <a:rPr lang="en-US" sz="1400" dirty="0"/>
              <a:t>The RRS table tracks RRS requirements for different inertia conditions. This table was updated for 2021 to use a minimum RRS-PFR limit of 1420 MW. </a:t>
            </a:r>
          </a:p>
          <a:p>
            <a:pPr algn="just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marL="0" indent="0" algn="just">
              <a:buNone/>
            </a:pPr>
            <a:r>
              <a:rPr lang="en-US" sz="2400" dirty="0"/>
              <a:t> </a:t>
            </a:r>
          </a:p>
          <a:p>
            <a:pPr algn="just"/>
            <a:endParaRPr lang="en-US" sz="2400" dirty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994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RRS January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466722"/>
              </p:ext>
            </p:extLst>
          </p:nvPr>
        </p:nvGraphicFramePr>
        <p:xfrm>
          <a:off x="272452" y="1079963"/>
          <a:ext cx="8599095" cy="4698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7264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RRS May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37CA3A-3E97-4177-A961-31C6E0BCA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02" y="1075740"/>
            <a:ext cx="8614395" cy="470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70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RRS July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9FE3D5-18A7-4AE4-9F8A-7B1B1B2D3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02" y="1075740"/>
            <a:ext cx="8614395" cy="470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9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Discussion Timeline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August 11, 2021 – PDCWG (Current Methodology)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August 23, 2021 – WMWG (Current Methodology)</a:t>
            </a:r>
          </a:p>
          <a:p>
            <a:endParaRPr lang="en-US" sz="1400" dirty="0">
              <a:solidFill>
                <a:schemeClr val="accent2"/>
              </a:solidFill>
            </a:endParaRPr>
          </a:p>
          <a:p>
            <a:r>
              <a:rPr lang="en-US" dirty="0">
                <a:solidFill>
                  <a:schemeClr val="accent2"/>
                </a:solidFill>
              </a:rPr>
              <a:t>September 08, 2021 – PDCWG (Proposed Methodology)</a:t>
            </a:r>
          </a:p>
          <a:p>
            <a:r>
              <a:rPr lang="en-US" dirty="0">
                <a:solidFill>
                  <a:schemeClr val="accent2"/>
                </a:solidFill>
              </a:rPr>
              <a:t>September 22, 2021 – WMWG (Proposed Methodology)</a:t>
            </a:r>
          </a:p>
          <a:p>
            <a:endParaRPr lang="en-US" sz="1400" dirty="0">
              <a:solidFill>
                <a:schemeClr val="accent2"/>
              </a:solidFill>
            </a:endParaRPr>
          </a:p>
          <a:p>
            <a:r>
              <a:rPr lang="en-US" dirty="0">
                <a:solidFill>
                  <a:schemeClr val="accent2"/>
                </a:solidFill>
              </a:rPr>
              <a:t>October 13, 2021 – PDCWG (Proposed Methodology)</a:t>
            </a:r>
          </a:p>
          <a:p>
            <a:r>
              <a:rPr lang="en-US" dirty="0">
                <a:solidFill>
                  <a:schemeClr val="accent2"/>
                </a:solidFill>
              </a:rPr>
              <a:t>October 21, 2020 – OWG (Proposed Methodology)</a:t>
            </a:r>
          </a:p>
          <a:p>
            <a:r>
              <a:rPr lang="en-US" dirty="0">
                <a:solidFill>
                  <a:schemeClr val="accent2"/>
                </a:solidFill>
              </a:rPr>
              <a:t>October 25, 2021 – WMWG (Proposed Methodology)</a:t>
            </a:r>
          </a:p>
          <a:p>
            <a:endParaRPr lang="en-US" sz="1400" dirty="0">
              <a:solidFill>
                <a:schemeClr val="accent2"/>
              </a:solidFill>
            </a:endParaRPr>
          </a:p>
          <a:p>
            <a:r>
              <a:rPr lang="en-US" dirty="0">
                <a:solidFill>
                  <a:schemeClr val="accent2"/>
                </a:solidFill>
              </a:rPr>
              <a:t>November 03, 2021 - WMS</a:t>
            </a:r>
          </a:p>
          <a:p>
            <a:r>
              <a:rPr lang="en-US" dirty="0">
                <a:solidFill>
                  <a:schemeClr val="accent2"/>
                </a:solidFill>
              </a:rPr>
              <a:t>November 04, 2021 - ROS</a:t>
            </a:r>
          </a:p>
          <a:p>
            <a:r>
              <a:rPr lang="en-US" dirty="0">
                <a:solidFill>
                  <a:schemeClr val="accent2"/>
                </a:solidFill>
              </a:rPr>
              <a:t>November 17, 2021 - TAC</a:t>
            </a:r>
          </a:p>
          <a:p>
            <a:endParaRPr lang="en-US" sz="1400" dirty="0">
              <a:solidFill>
                <a:schemeClr val="accent2"/>
              </a:solidFill>
            </a:endParaRPr>
          </a:p>
          <a:p>
            <a:r>
              <a:rPr lang="en-US" dirty="0">
                <a:solidFill>
                  <a:schemeClr val="accent2"/>
                </a:solidFill>
              </a:rPr>
              <a:t>December 14, 2021 - </a:t>
            </a:r>
            <a:r>
              <a:rPr lang="en-US" dirty="0" err="1">
                <a:solidFill>
                  <a:schemeClr val="accent2"/>
                </a:solidFill>
              </a:rPr>
              <a:t>BoD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040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Hourly Average RRS Comparison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F31C9C-B1FC-4F27-AE12-6E45C5F8EB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405775"/>
            <a:ext cx="8534400" cy="396390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739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541881A-5A3B-46EA-9F25-A64C6FB07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Non-Spinning Reserve Service Methodology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1C612D6-7AC3-4E53-892D-4E7289AAE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600" dirty="0"/>
              <a:t>ERCOT is proposing the following changes to the methodology used to compute minimum Non-Spin requirements in 2022</a:t>
            </a:r>
          </a:p>
          <a:p>
            <a:pPr lvl="1" algn="just"/>
            <a:r>
              <a:rPr lang="en-US" sz="1600" dirty="0"/>
              <a:t>Update the hourly net load forecast uncertainty calculation to use</a:t>
            </a:r>
          </a:p>
          <a:p>
            <a:pPr lvl="2" algn="just"/>
            <a:r>
              <a:rPr lang="en-US" dirty="0"/>
              <a:t>the 6 Hours-Ahead net load forecast, and </a:t>
            </a:r>
          </a:p>
          <a:p>
            <a:pPr lvl="2" algn="just"/>
            <a:r>
              <a:rPr lang="en-US" dirty="0"/>
              <a:t>the highest 5-min net load within the hour</a:t>
            </a:r>
          </a:p>
          <a:p>
            <a:pPr lvl="1" algn="just"/>
            <a:r>
              <a:rPr lang="en-US" sz="1600" dirty="0"/>
              <a:t>Change percentile coverage to vary between 85</a:t>
            </a:r>
            <a:r>
              <a:rPr lang="en-US" sz="1600" baseline="30000" dirty="0"/>
              <a:t>th</a:t>
            </a:r>
            <a:r>
              <a:rPr lang="en-US" sz="1600" dirty="0"/>
              <a:t> and 95</a:t>
            </a:r>
            <a:r>
              <a:rPr lang="en-US" sz="1600" baseline="30000" dirty="0"/>
              <a:t>th . </a:t>
            </a:r>
            <a:r>
              <a:rPr lang="en-US" sz="1600" dirty="0"/>
              <a:t>The applicable coverage for any hour will continue to be based on risk of net load up ramp in the hour</a:t>
            </a:r>
          </a:p>
          <a:p>
            <a:pPr lvl="1" algn="just"/>
            <a:r>
              <a:rPr lang="en-US" sz="1600" dirty="0"/>
              <a:t>Build a table that tracks historical intra-day variations in thermal resource availabilities due to Forced Outages and use it to incrementally increase Non-Spin quantities.</a:t>
            </a:r>
          </a:p>
          <a:p>
            <a:pPr lvl="1" algn="just"/>
            <a:endParaRPr lang="en-US" sz="1200" dirty="0"/>
          </a:p>
          <a:p>
            <a:pPr algn="just"/>
            <a:r>
              <a:rPr lang="en-US" sz="1600" dirty="0"/>
              <a:t>ERCOT will continue the practice of monitoring the weather near Real Time and may procure up to an additional 1,000 MW of Non-Spin for Operating Hours that are identified as having an increased potential of high forecast variability that may cause a higher net load during these hours. </a:t>
            </a:r>
          </a:p>
          <a:p>
            <a:pPr algn="just"/>
            <a:endParaRPr lang="en-US" sz="1600" dirty="0"/>
          </a:p>
          <a:p>
            <a:pPr algn="just"/>
            <a:r>
              <a:rPr lang="en-US" sz="1600" dirty="0"/>
              <a:t>The preliminary Non-Spin quantities for January 2022 through July 2022 in subsequent slides have been computed using </a:t>
            </a:r>
            <a:r>
              <a:rPr lang="en-US" sz="1600" u="sng" dirty="0"/>
              <a:t>current methodology</a:t>
            </a:r>
            <a:r>
              <a:rPr lang="en-US" sz="1600" dirty="0"/>
              <a:t> (2019, 2020 and 2021 Net load and Net load Forecast), </a:t>
            </a:r>
            <a:r>
              <a:rPr lang="en-US" sz="1600" u="sng" dirty="0"/>
              <a:t>updated Wind Over-Forecast Error Adjustment table</a:t>
            </a:r>
            <a:r>
              <a:rPr lang="en-US" sz="1600" dirty="0"/>
              <a:t> and the </a:t>
            </a:r>
            <a:r>
              <a:rPr lang="en-US" sz="1600" u="sng" dirty="0"/>
              <a:t>proposed Solar Over-Forecast Error Adjustment table</a:t>
            </a:r>
            <a:r>
              <a:rPr lang="en-US" sz="1600" dirty="0"/>
              <a:t>.</a:t>
            </a:r>
          </a:p>
          <a:p>
            <a:pPr lvl="1" algn="just"/>
            <a:endParaRPr lang="en-US" sz="1300" dirty="0"/>
          </a:p>
          <a:p>
            <a:pPr lvl="1" algn="just"/>
            <a:endParaRPr lang="en-US" sz="1200" dirty="0"/>
          </a:p>
        </p:txBody>
      </p:sp>
      <p:sp>
        <p:nvSpPr>
          <p:cNvPr id="51" name="Content Placeholder 7">
            <a:extLst>
              <a:ext uri="{FF2B5EF4-FFF2-40B4-BE49-F238E27FC236}">
                <a16:creationId xmlns:a16="http://schemas.microsoft.com/office/drawing/2014/main" id="{F6B07F19-A7FE-42F7-A11A-B8BA015E551C}"/>
              </a:ext>
            </a:extLst>
          </p:cNvPr>
          <p:cNvSpPr txBox="1">
            <a:spLocks/>
          </p:cNvSpPr>
          <p:nvPr/>
        </p:nvSpPr>
        <p:spPr>
          <a:xfrm>
            <a:off x="440919" y="5446265"/>
            <a:ext cx="8515350" cy="690989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/>
          </a:p>
        </p:txBody>
      </p:sp>
      <p:sp>
        <p:nvSpPr>
          <p:cNvPr id="28" name="Content Placeholder 7">
            <a:extLst>
              <a:ext uri="{FF2B5EF4-FFF2-40B4-BE49-F238E27FC236}">
                <a16:creationId xmlns:a16="http://schemas.microsoft.com/office/drawing/2014/main" id="{A3464C4C-3ACA-42C4-84BA-8C4561AF6F40}"/>
              </a:ext>
            </a:extLst>
          </p:cNvPr>
          <p:cNvSpPr txBox="1">
            <a:spLocks/>
          </p:cNvSpPr>
          <p:nvPr/>
        </p:nvSpPr>
        <p:spPr>
          <a:xfrm>
            <a:off x="457199" y="3870350"/>
            <a:ext cx="4179221" cy="1524155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79293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37967-9637-4264-A4DF-6F225722B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the methodology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E7ADF-0E7B-4617-9630-CA26ABB1C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/>
              <a:t>3 Hours Ahead vs. 6 Hours Ahead: </a:t>
            </a:r>
            <a:r>
              <a:rPr lang="en-US" sz="1600" dirty="0"/>
              <a:t>On tighter days in Summer months generally units with 6 hours+ lead times tend to be available for RUC; these lead time tend to double during winter when units available for RUC are typically “cold”. Since forecast uncertainties tend to be a bit higher further away from the operating hours, using 6-hours ahead forecast errors allows to better reflect this risk in the computed Non-Spin quantities.</a:t>
            </a:r>
          </a:p>
          <a:p>
            <a:endParaRPr lang="en-US" sz="1400" dirty="0">
              <a:solidFill>
                <a:schemeClr val="tx2"/>
              </a:solidFill>
            </a:endParaRPr>
          </a:p>
          <a:p>
            <a:r>
              <a:rPr lang="en-US" sz="1600" b="1" dirty="0">
                <a:solidFill>
                  <a:schemeClr val="tx2"/>
                </a:solidFill>
              </a:rPr>
              <a:t>Hourly Average vs. Max 5-min Net load: </a:t>
            </a:r>
            <a:r>
              <a:rPr lang="en-US" sz="1600" dirty="0">
                <a:solidFill>
                  <a:schemeClr val="tx2"/>
                </a:solidFill>
              </a:rPr>
              <a:t>Intra-hour net load patterns due to load/wind/solar can be vastly different even with same hourly average values. </a:t>
            </a:r>
            <a:r>
              <a:rPr lang="en-US" sz="1600" dirty="0"/>
              <a:t>By</a:t>
            </a:r>
            <a:r>
              <a:rPr lang="en-US" sz="1600" dirty="0">
                <a:solidFill>
                  <a:schemeClr val="tx2"/>
                </a:solidFill>
              </a:rPr>
              <a:t> using the </a:t>
            </a:r>
            <a:r>
              <a:rPr lang="en-US" sz="1600" dirty="0"/>
              <a:t>highest 5-min net load within the hour, the largest net load forecast error for the hour will be used in determining Non-Spin quantities.</a:t>
            </a:r>
          </a:p>
          <a:p>
            <a:endParaRPr lang="en-US" sz="1600" dirty="0">
              <a:solidFill>
                <a:schemeClr val="tx2"/>
              </a:solidFill>
            </a:endParaRPr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  <a:p>
            <a:r>
              <a:rPr lang="en-US" sz="1600" b="1" dirty="0"/>
              <a:t>75</a:t>
            </a:r>
            <a:r>
              <a:rPr lang="en-US" sz="1600" b="1" baseline="30000" dirty="0"/>
              <a:t>th</a:t>
            </a:r>
            <a:r>
              <a:rPr lang="en-US" sz="1600" b="1" dirty="0"/>
              <a:t> to 95</a:t>
            </a:r>
            <a:r>
              <a:rPr lang="en-US" sz="1600" b="1" baseline="30000" dirty="0"/>
              <a:t>th</a:t>
            </a:r>
            <a:r>
              <a:rPr lang="en-US" sz="1600" b="1" dirty="0"/>
              <a:t> vs. 85</a:t>
            </a:r>
            <a:r>
              <a:rPr lang="en-US" sz="1600" b="1" baseline="30000" dirty="0"/>
              <a:t>th</a:t>
            </a:r>
            <a:r>
              <a:rPr lang="en-US" sz="1600" b="1" dirty="0"/>
              <a:t> to 95</a:t>
            </a:r>
            <a:r>
              <a:rPr lang="en-US" sz="1600" b="1" baseline="30000" dirty="0"/>
              <a:t>th</a:t>
            </a:r>
            <a:r>
              <a:rPr lang="en-US" sz="1600" b="1" dirty="0"/>
              <a:t> Percentile Coverage: </a:t>
            </a:r>
            <a:r>
              <a:rPr lang="en-US" sz="1600" dirty="0"/>
              <a:t>Larger net load forecast errors have been observed during off peak hours. This change captures the increased risk for off peak hours in the Non-Spin methodology.</a:t>
            </a:r>
          </a:p>
          <a:p>
            <a:endParaRPr lang="en-US" sz="1200" b="1" dirty="0"/>
          </a:p>
          <a:p>
            <a:r>
              <a:rPr lang="en-US" sz="1600" b="1" dirty="0"/>
              <a:t>Intra-day Forced Outage table: </a:t>
            </a:r>
            <a:r>
              <a:rPr lang="en-US" sz="1600" dirty="0"/>
              <a:t>This table will help account for increased capacity needs following forced outages of thermal resources within an operating day.</a:t>
            </a:r>
          </a:p>
          <a:p>
            <a:endParaRPr lang="en-US" sz="1600" b="1" dirty="0"/>
          </a:p>
          <a:p>
            <a:endParaRPr lang="en-US" sz="1600" b="1" dirty="0"/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D5A7A-274C-41BB-8F10-6B3614000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0526B58-BBD2-45F8-AFD2-E4EBB1FB4F74}"/>
              </a:ext>
            </a:extLst>
          </p:cNvPr>
          <p:cNvGrpSpPr/>
          <p:nvPr/>
        </p:nvGrpSpPr>
        <p:grpSpPr>
          <a:xfrm>
            <a:off x="1663259" y="3757259"/>
            <a:ext cx="5350326" cy="846731"/>
            <a:chOff x="1788682" y="4644335"/>
            <a:chExt cx="5350326" cy="84673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E1716F8-58D8-4A01-A085-FE0111B655BF}"/>
                </a:ext>
              </a:extLst>
            </p:cNvPr>
            <p:cNvGrpSpPr/>
            <p:nvPr/>
          </p:nvGrpSpPr>
          <p:grpSpPr>
            <a:xfrm>
              <a:off x="1788682" y="4659837"/>
              <a:ext cx="869983" cy="831229"/>
              <a:chOff x="826169" y="3176336"/>
              <a:chExt cx="916004" cy="9144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CC7D3B6-2187-4701-9F08-8A1F09F62B6A}"/>
                  </a:ext>
                </a:extLst>
              </p:cNvPr>
              <p:cNvSpPr/>
              <p:nvPr/>
            </p:nvSpPr>
            <p:spPr>
              <a:xfrm>
                <a:off x="827773" y="3176336"/>
                <a:ext cx="914400" cy="914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9C4E526-F20B-4254-A752-08F0A6760A4E}"/>
                  </a:ext>
                </a:extLst>
              </p:cNvPr>
              <p:cNvSpPr/>
              <p:nvPr/>
            </p:nvSpPr>
            <p:spPr>
              <a:xfrm>
                <a:off x="826169" y="3628724"/>
                <a:ext cx="916004" cy="462012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06CD2F1-0424-4507-8CF0-AC44DA72AE65}"/>
                </a:ext>
              </a:extLst>
            </p:cNvPr>
            <p:cNvGrpSpPr/>
            <p:nvPr/>
          </p:nvGrpSpPr>
          <p:grpSpPr>
            <a:xfrm>
              <a:off x="3279940" y="4647893"/>
              <a:ext cx="875886" cy="831229"/>
              <a:chOff x="2647150" y="3163197"/>
              <a:chExt cx="922219" cy="9144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F18546B-A7BC-47A9-ACDF-22EC397976BA}"/>
                  </a:ext>
                </a:extLst>
              </p:cNvPr>
              <p:cNvSpPr/>
              <p:nvPr/>
            </p:nvSpPr>
            <p:spPr>
              <a:xfrm>
                <a:off x="2654969" y="3163197"/>
                <a:ext cx="914400" cy="914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835FDB7E-E854-4651-8E14-B70EF26DD9F6}"/>
                  </a:ext>
                </a:extLst>
              </p:cNvPr>
              <p:cNvSpPr/>
              <p:nvPr/>
            </p:nvSpPr>
            <p:spPr>
              <a:xfrm>
                <a:off x="2647150" y="3163197"/>
                <a:ext cx="922219" cy="914399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FCDE6A6-25BF-4BA0-B89E-0907F36E23B7}"/>
                </a:ext>
              </a:extLst>
            </p:cNvPr>
            <p:cNvGrpSpPr/>
            <p:nvPr/>
          </p:nvGrpSpPr>
          <p:grpSpPr>
            <a:xfrm>
              <a:off x="4777102" y="4644335"/>
              <a:ext cx="872172" cy="838337"/>
              <a:chOff x="3972672" y="3159283"/>
              <a:chExt cx="918309" cy="922219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1C792BF-B906-4A38-85B4-888357993242}"/>
                  </a:ext>
                </a:extLst>
              </p:cNvPr>
              <p:cNvSpPr/>
              <p:nvPr/>
            </p:nvSpPr>
            <p:spPr>
              <a:xfrm rot="16200000">
                <a:off x="3976581" y="3163193"/>
                <a:ext cx="914400" cy="914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Right Triangle 12">
                <a:extLst>
                  <a:ext uri="{FF2B5EF4-FFF2-40B4-BE49-F238E27FC236}">
                    <a16:creationId xmlns:a16="http://schemas.microsoft.com/office/drawing/2014/main" id="{15C24D7D-192A-4D6A-BCF2-C3F4D0495539}"/>
                  </a:ext>
                </a:extLst>
              </p:cNvPr>
              <p:cNvSpPr/>
              <p:nvPr/>
            </p:nvSpPr>
            <p:spPr>
              <a:xfrm rot="16200000">
                <a:off x="3968762" y="3163193"/>
                <a:ext cx="922219" cy="914399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6449F21-269B-4CBB-A1DF-69A447EEE05D}"/>
                </a:ext>
              </a:extLst>
            </p:cNvPr>
            <p:cNvGrpSpPr/>
            <p:nvPr/>
          </p:nvGrpSpPr>
          <p:grpSpPr>
            <a:xfrm>
              <a:off x="6270548" y="4647888"/>
              <a:ext cx="868460" cy="831229"/>
              <a:chOff x="7116745" y="2363092"/>
              <a:chExt cx="914400" cy="914400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27D88A1-9441-4A35-B471-48020A436843}"/>
                  </a:ext>
                </a:extLst>
              </p:cNvPr>
              <p:cNvSpPr/>
              <p:nvPr/>
            </p:nvSpPr>
            <p:spPr>
              <a:xfrm rot="16200000">
                <a:off x="7116745" y="2363092"/>
                <a:ext cx="914400" cy="914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Isosceles Triangle 10">
                <a:extLst>
                  <a:ext uri="{FF2B5EF4-FFF2-40B4-BE49-F238E27FC236}">
                    <a16:creationId xmlns:a16="http://schemas.microsoft.com/office/drawing/2014/main" id="{065ABC2C-8904-4F48-A76E-1FC10B9A3B2D}"/>
                  </a:ext>
                </a:extLst>
              </p:cNvPr>
              <p:cNvSpPr/>
              <p:nvPr/>
            </p:nvSpPr>
            <p:spPr>
              <a:xfrm>
                <a:off x="7120655" y="2376236"/>
                <a:ext cx="910490" cy="90125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5111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A0AB6-DD54-4117-8D7C-02A56FB89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Trends in 6HA Net Load Forecast Error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82972-5DD5-45BE-8F14-0BDC90B7D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As years progress, an increase in magnitude of the 6 Hours-Ahead net load forecast error can be observed during off peak hours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292CE-4B5E-41C5-82A1-2B7CCBED9D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07566E-94CF-4ED0-AD82-EB654D44D3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2" r="7381" b="2788"/>
          <a:stretch/>
        </p:blipFill>
        <p:spPr>
          <a:xfrm>
            <a:off x="406547" y="1336615"/>
            <a:ext cx="3353385" cy="2743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456AA5-F213-46C8-8444-833B9F7424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30" r="3770" b="2101"/>
          <a:stretch/>
        </p:blipFill>
        <p:spPr>
          <a:xfrm>
            <a:off x="5241973" y="1336615"/>
            <a:ext cx="2977795" cy="2743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867EE1-C38F-4D67-A10E-77B8526EC4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4" r="6649" b="2899"/>
          <a:stretch/>
        </p:blipFill>
        <p:spPr>
          <a:xfrm>
            <a:off x="2919431" y="3871118"/>
            <a:ext cx="338133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61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A6A96-08E1-4991-A443-C09CA35D3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Intra-Day Forced Outage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91CA6-6757-4868-A016-F6881AF7F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For 2018, 2019 and 2020, the heat maps below show the 75</a:t>
            </a:r>
            <a:r>
              <a:rPr lang="en-US" sz="1600" baseline="30000" dirty="0"/>
              <a:t>th</a:t>
            </a:r>
            <a:r>
              <a:rPr lang="en-US" sz="1600" dirty="0"/>
              <a:t> percentile of the maximum accumulated forced outage </a:t>
            </a:r>
            <a:r>
              <a:rPr lang="en-US" sz="1600" dirty="0">
                <a:solidFill>
                  <a:schemeClr val="tx2"/>
                </a:solidFill>
              </a:rPr>
              <a:t>on thermal units (excluding IRR and PUN)</a:t>
            </a:r>
            <a:r>
              <a:rPr lang="en-US" sz="1600" dirty="0"/>
              <a:t> since midnight for every hour in each month.</a:t>
            </a:r>
          </a:p>
          <a:p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EF2C9-A6E3-496D-89BB-CA51FCEBB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56FCAF-8A96-4A72-9EE0-E288199580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0" r="6242"/>
          <a:stretch/>
        </p:blipFill>
        <p:spPr>
          <a:xfrm>
            <a:off x="563210" y="1641910"/>
            <a:ext cx="2987074" cy="25603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B50AAC-2CD6-49E4-88D2-FF0A889389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98"/>
          <a:stretch/>
        </p:blipFill>
        <p:spPr>
          <a:xfrm>
            <a:off x="5566743" y="1641910"/>
            <a:ext cx="3173538" cy="2560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6501CC-5E7D-4428-9153-7401EF2C7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269"/>
          <a:stretch/>
        </p:blipFill>
        <p:spPr>
          <a:xfrm>
            <a:off x="3044062" y="3852606"/>
            <a:ext cx="2819438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4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A6A96-08E1-4991-A443-C09CA35D3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Intra-Day Forced Outage Rate vs Net Load Forecast Error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91CA6-6757-4868-A016-F6881AF7F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For every hour in 2019 and 2020, the plot below tracks the maximum accumulated forced outage </a:t>
            </a:r>
            <a:r>
              <a:rPr lang="en-US" sz="1600" dirty="0">
                <a:solidFill>
                  <a:schemeClr val="tx2"/>
                </a:solidFill>
              </a:rPr>
              <a:t>on thermal units (excluding IRR and PUN)</a:t>
            </a:r>
            <a:r>
              <a:rPr lang="en-US" sz="1600" dirty="0"/>
              <a:t> since midnight as a function of 6 Hour-Ahead net load forecast error for the hour.</a:t>
            </a:r>
          </a:p>
          <a:p>
            <a:pPr lvl="1"/>
            <a:r>
              <a:rPr lang="en-US" sz="1600" dirty="0"/>
              <a:t>The largest accumulated intra-day forced outage is ~3,500 MW and the largest 6 Hour-Ahead net load forecast error is ~15,000 MW.</a:t>
            </a:r>
          </a:p>
          <a:p>
            <a:r>
              <a:rPr lang="en-US" sz="1600" dirty="0"/>
              <a:t>As can be observed, extreme intra-day forced outages and highest net load forecast error do not tend to occur at the same time.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EF2C9-A6E3-496D-89BB-CA51FCEBB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AB918F-A422-46BF-A579-770E02E0FB14}"/>
              </a:ext>
            </a:extLst>
          </p:cNvPr>
          <p:cNvSpPr txBox="1"/>
          <p:nvPr/>
        </p:nvSpPr>
        <p:spPr>
          <a:xfrm>
            <a:off x="2858946" y="6505416"/>
            <a:ext cx="53608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1"/>
            <a:r>
              <a:rPr lang="en-US" sz="1200" dirty="0">
                <a:solidFill>
                  <a:schemeClr val="tx2"/>
                </a:solidFill>
              </a:rPr>
              <a:t>*Forced Outages on thermal units, excluding IRR and PUN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66A49F-F585-40A2-BE7D-88534CFDB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298" y="2856304"/>
            <a:ext cx="6229603" cy="357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5650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2F74-F1FD-4106-A869-61C0C7F26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Proposed Intra-Day Forced </a:t>
            </a:r>
            <a:r>
              <a:rPr lang="en-US" sz="2400"/>
              <a:t>Outage Table 2022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4534D-11CE-4A2E-9F84-9E0A1B562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The proposed Intra-Day Forced Outage table has been built using 75</a:t>
            </a:r>
            <a:r>
              <a:rPr lang="en-US" sz="1600" baseline="30000" dirty="0"/>
              <a:t>th</a:t>
            </a:r>
            <a:r>
              <a:rPr lang="en-US" sz="1600" dirty="0"/>
              <a:t> percentile of the maximum accumulated forced outage in a 6-hour block for each month in 2018, 2019, 2020.</a:t>
            </a:r>
          </a:p>
          <a:p>
            <a:pPr lvl="1"/>
            <a:r>
              <a:rPr lang="en-US" sz="1600" dirty="0"/>
              <a:t>For the purposes of building this table, a conservative 75</a:t>
            </a:r>
            <a:r>
              <a:rPr lang="en-US" sz="1600" baseline="30000" dirty="0"/>
              <a:t>th</a:t>
            </a:r>
            <a:r>
              <a:rPr lang="en-US" sz="1600" dirty="0"/>
              <a:t> percentile coverage is recommended due to the observation that the extreme forced outages tend to not occur at the same time as the highest net load forecast error.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986A48-67B4-4CEA-8686-782E3B46D8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5A58B9-7A30-48B4-A141-6BFD900969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08" t="5737" r="7154" b="4584"/>
          <a:stretch/>
        </p:blipFill>
        <p:spPr>
          <a:xfrm>
            <a:off x="2299436" y="2599938"/>
            <a:ext cx="4961987" cy="381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5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Wind Over-Forecast Error Adjustment Table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 Over-Forecast Error Adjustment Table track estimated increase in wind over forecast error per 1000 MW increase in installed wind capacity.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70049" y="5651841"/>
            <a:ext cx="502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tx2"/>
                </a:solidFill>
              </a:rPr>
              <a:t>Max: 39 MW per 1000 MW additional Wind capacity</a:t>
            </a:r>
          </a:p>
          <a:p>
            <a:pPr algn="just"/>
            <a:r>
              <a:rPr lang="en-US" sz="1600" dirty="0">
                <a:solidFill>
                  <a:schemeClr val="tx2"/>
                </a:solidFill>
              </a:rPr>
              <a:t>Mean: 31 MW per 1000 MW additional Wind capacity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12E5BF-ECE5-49F7-86B1-CEB17DBFF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865" y="1743908"/>
            <a:ext cx="5322269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881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Solar Over-Forecast Error Adjustment Table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Solar Over-Forecast Error Adjustment Table track estimated increase in solar over forecast error per 1000 MW increase in installed solar capacity.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38318" y="5627645"/>
            <a:ext cx="628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tx2"/>
                </a:solidFill>
              </a:rPr>
              <a:t>Max: 56 MW per 1000 MW additional solar capacity</a:t>
            </a:r>
          </a:p>
          <a:p>
            <a:pPr algn="just"/>
            <a:r>
              <a:rPr lang="en-US" sz="1600" dirty="0">
                <a:solidFill>
                  <a:schemeClr val="tx2"/>
                </a:solidFill>
              </a:rPr>
              <a:t>Mean: 13 MW per 1000 MW additional solar capacity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4C7FB3-F5F2-471F-9533-CC71CF74C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18" y="1634419"/>
            <a:ext cx="5322269" cy="399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583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January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FA59FC-6BB5-4368-A871-93C319230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0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DF205-1B85-4DD1-9B8E-5B3931C5B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Summary of Feedback from August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63876-B0B1-4BED-A875-739DC06C4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Regulation</a:t>
            </a:r>
          </a:p>
          <a:p>
            <a:pPr lvl="1"/>
            <a:r>
              <a:rPr lang="en-US" sz="1600" dirty="0"/>
              <a:t>Frequency profile particularly through mid-day and sunset hours has noticeable drags. Understand underlying drivers for exhaustion of Regulation.</a:t>
            </a:r>
          </a:p>
          <a:p>
            <a:pPr lvl="1"/>
            <a:r>
              <a:rPr lang="en-US" sz="1600" dirty="0"/>
              <a:t>Review GTBD parameters and Regulation deployment parameters in LFC.</a:t>
            </a:r>
          </a:p>
          <a:p>
            <a:endParaRPr lang="en-US" dirty="0"/>
          </a:p>
          <a:p>
            <a:r>
              <a:rPr lang="en-US" b="1" dirty="0"/>
              <a:t>RRS</a:t>
            </a:r>
          </a:p>
          <a:p>
            <a:pPr lvl="1"/>
            <a:r>
              <a:rPr lang="en-US" sz="1600" dirty="0"/>
              <a:t>Continue using the 2800 MW floor for peak hours.</a:t>
            </a:r>
          </a:p>
          <a:p>
            <a:pPr lvl="1"/>
            <a:r>
              <a:rPr lang="en-US" sz="1600" dirty="0"/>
              <a:t>Assess if changes to Load dampening factor in RRS studies are needed to account for changing load composition (motor load vs electronic load).</a:t>
            </a:r>
          </a:p>
          <a:p>
            <a:endParaRPr lang="en-US" dirty="0"/>
          </a:p>
          <a:p>
            <a:r>
              <a:rPr lang="en-US" b="1" dirty="0"/>
              <a:t>Non-Spin</a:t>
            </a:r>
          </a:p>
          <a:p>
            <a:pPr lvl="1"/>
            <a:r>
              <a:rPr lang="en-US" sz="1600" dirty="0"/>
              <a:t>Consider using an intra-day forced outage methodology that reasonably represents variations in intra-day changes in forced outage.</a:t>
            </a:r>
          </a:p>
          <a:p>
            <a:pPr lvl="1"/>
            <a:r>
              <a:rPr lang="en-US" sz="1600" dirty="0"/>
              <a:t>Share Non-Spin deployment data. </a:t>
            </a:r>
            <a:r>
              <a:rPr lang="en-US" sz="1600" i="1" dirty="0"/>
              <a:t>{included in last slide}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32391-F55B-4F1B-A2AA-8CE915CC6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0890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February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11B8F1-7AC4-47E6-9189-123449DC3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41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March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CB205A-5665-4982-A2BE-C07CAB2CA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22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April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3D9C2E-B3A3-4B0F-969B-E57082A93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696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May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D2A35C-B5F3-451D-8118-358D0E394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B3E1AD-1A5E-48CD-89BB-1082CF792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7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June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4B970D-4F1E-4286-866D-CAEC5872F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6" y="1499449"/>
            <a:ext cx="844978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33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Non-Spin July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FAD9-92DA-4DCE-AC41-9513D5C45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13" y="1548221"/>
            <a:ext cx="8474174" cy="376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089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Hourly Average Non-Spin Comparison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786C9B-9B54-46B5-B14D-C3751D9DB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154" y="1499449"/>
            <a:ext cx="8443692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34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7681C-DEC6-409F-95BE-4C6ED39E0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BA1E9C-3144-42D3-A6D5-0C0A7097AE84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4085581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3B7AE-1CD7-4FBC-B7BF-707DC1D04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Monthly Non-Spin Deployment 2019 through 2021*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5F5FE-8B29-44C4-A55D-6AB10B9875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Deployment of Non-Spin from online Resources with an Energy Offer Curve is considered as a standing Non-Spin deployment Dispatch Instruction for the duration of the Operating Hour.</a:t>
            </a:r>
          </a:p>
          <a:p>
            <a:endParaRPr lang="en-US" sz="1600" dirty="0"/>
          </a:p>
          <a:p>
            <a:r>
              <a:rPr lang="en-US" sz="1600" dirty="0"/>
              <a:t>Table below contains summary of monthly offline Non-Spin deployments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AE4C18-A0FB-45DF-9931-DD8889F444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AAB33B-019B-4912-81CD-5EAA273A5C74}"/>
              </a:ext>
            </a:extLst>
          </p:cNvPr>
          <p:cNvSpPr txBox="1"/>
          <p:nvPr/>
        </p:nvSpPr>
        <p:spPr>
          <a:xfrm>
            <a:off x="2858946" y="6505416"/>
            <a:ext cx="53608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1"/>
            <a:r>
              <a:rPr lang="en-US" sz="1200" dirty="0">
                <a:solidFill>
                  <a:schemeClr val="tx2"/>
                </a:solidFill>
              </a:rPr>
              <a:t>*Partial Year (till August, 2021)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F8F062F-2CDD-4C02-BD08-4C75401B9A64}"/>
              </a:ext>
            </a:extLst>
          </p:cNvPr>
          <p:cNvGraphicFramePr>
            <a:graphicFrameLocks noGrp="1"/>
          </p:cNvGraphicFramePr>
          <p:nvPr/>
        </p:nvGraphicFramePr>
        <p:xfrm>
          <a:off x="1936750" y="2344994"/>
          <a:ext cx="5673090" cy="321056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134618">
                  <a:extLst>
                    <a:ext uri="{9D8B030D-6E8A-4147-A177-3AD203B41FA5}">
                      <a16:colId xmlns:a16="http://schemas.microsoft.com/office/drawing/2014/main" val="738612193"/>
                    </a:ext>
                  </a:extLst>
                </a:gridCol>
                <a:gridCol w="1134618">
                  <a:extLst>
                    <a:ext uri="{9D8B030D-6E8A-4147-A177-3AD203B41FA5}">
                      <a16:colId xmlns:a16="http://schemas.microsoft.com/office/drawing/2014/main" val="1528562505"/>
                    </a:ext>
                  </a:extLst>
                </a:gridCol>
                <a:gridCol w="1134618">
                  <a:extLst>
                    <a:ext uri="{9D8B030D-6E8A-4147-A177-3AD203B41FA5}">
                      <a16:colId xmlns:a16="http://schemas.microsoft.com/office/drawing/2014/main" val="2044906892"/>
                    </a:ext>
                  </a:extLst>
                </a:gridCol>
                <a:gridCol w="1134618">
                  <a:extLst>
                    <a:ext uri="{9D8B030D-6E8A-4147-A177-3AD203B41FA5}">
                      <a16:colId xmlns:a16="http://schemas.microsoft.com/office/drawing/2014/main" val="758772929"/>
                    </a:ext>
                  </a:extLst>
                </a:gridCol>
                <a:gridCol w="1134618">
                  <a:extLst>
                    <a:ext uri="{9D8B030D-6E8A-4147-A177-3AD203B41FA5}">
                      <a16:colId xmlns:a16="http://schemas.microsoft.com/office/drawing/2014/main" val="2667928519"/>
                    </a:ext>
                  </a:extLst>
                </a:gridCol>
              </a:tblGrid>
              <a:tr h="3594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Year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Month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Day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Maximum MW Deployed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Total Duration (</a:t>
                      </a:r>
                      <a:r>
                        <a:rPr lang="en-US" sz="1200" b="1" i="0" u="none" strike="noStrike" cap="small" baseline="0" dirty="0" err="1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hr</a:t>
                      </a:r>
                      <a:r>
                        <a:rPr lang="en-US" sz="1200" b="1" i="0" u="none" strike="noStrike" cap="small" baseline="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33754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September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00253848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October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2318749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3.54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1914554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4.50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9645698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2459153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68163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24.00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3898066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24.00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70463649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24.00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80721239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24.00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3888374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10.15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9625207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April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95522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April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3.55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407457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4.63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2270088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54184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706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16EFC-C6BA-4321-8293-C3B40C9F7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60E96-ECFB-4688-9D3E-E0963B973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ERCOT is not recommending any changes to the methodology used for computing Regulation Service requirements for 2022.</a:t>
            </a:r>
          </a:p>
          <a:p>
            <a:endParaRPr lang="en-US" sz="700" dirty="0"/>
          </a:p>
          <a:p>
            <a:r>
              <a:rPr lang="en-US" sz="1600" dirty="0"/>
              <a:t>ERCOT is recommending one change in the methodology used for computing Responsive Reserve Service (RRS) requirements for 2022 for the peak hours.</a:t>
            </a:r>
          </a:p>
          <a:p>
            <a:endParaRPr lang="en-US" sz="700" dirty="0"/>
          </a:p>
          <a:p>
            <a:r>
              <a:rPr lang="en-US" sz="1600" dirty="0"/>
              <a:t>ERCOT is recommending changes in the methodology used for computing Non-Spinning Reserve Service (Non-Spin) requirements for 2022 to include the highest net load forecast error within an operating hour and account for intra-day changes in thermal resource availabilities (due to forced outages).</a:t>
            </a:r>
          </a:p>
          <a:p>
            <a:endParaRPr lang="en-US" sz="700" dirty="0"/>
          </a:p>
          <a:p>
            <a:pPr algn="just"/>
            <a:r>
              <a:rPr lang="en-US" sz="1600" dirty="0"/>
              <a:t>The Ancillary Service (A/S) quantities for 2022 contained in this presentation are based on the methodology that was approved in December 2020. </a:t>
            </a:r>
          </a:p>
          <a:p>
            <a:pPr lvl="1" algn="just"/>
            <a:r>
              <a:rPr lang="en-US" sz="1600" dirty="0"/>
              <a:t>The quantities for 2022 reflect moving forward the historic data on which these are based, </a:t>
            </a:r>
            <a:r>
              <a:rPr lang="en-US" sz="1600" u="sng" dirty="0"/>
              <a:t>unless otherwise noted</a:t>
            </a:r>
            <a:r>
              <a:rPr lang="en-US" sz="1600" dirty="0"/>
              <a:t>.</a:t>
            </a:r>
          </a:p>
          <a:p>
            <a:pPr lvl="1" algn="just"/>
            <a:endParaRPr lang="en-US" sz="700" dirty="0"/>
          </a:p>
          <a:p>
            <a:pPr lvl="1" algn="just"/>
            <a:r>
              <a:rPr lang="en-US" sz="1600" dirty="0"/>
              <a:t>Spreadsheets that contain the associated quantities for January through July of 2022 have been posted on the meeting page for this meeting.</a:t>
            </a:r>
          </a:p>
          <a:p>
            <a:pPr algn="just"/>
            <a:endParaRPr lang="en-US" sz="700" dirty="0"/>
          </a:p>
          <a:p>
            <a:pPr algn="just"/>
            <a:r>
              <a:rPr lang="en-US" sz="1600" dirty="0"/>
              <a:t>ERCOT is seeking stakeholder feedback on these proposes changes for the 2022 A/S Methodology.  </a:t>
            </a:r>
          </a:p>
          <a:p>
            <a:endParaRPr lang="en-US" sz="1600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8E052-6A20-4956-A66D-2E4B52AB55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23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Regulation Service Methodology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600" dirty="0"/>
              <a:t>ERCOT is not proposing any change to the methodology used to compute the minimum Regulation Service requirements for 2022.</a:t>
            </a:r>
          </a:p>
          <a:p>
            <a:pPr lvl="1" algn="just"/>
            <a:r>
              <a:rPr lang="en-US" sz="1600" dirty="0"/>
              <a:t>ERCOT will continue to monitor the intra-hour net load ramps and will tune ERCOT’s Generation Applications in EMS when necessary to meet established frequency control related performance criteria.</a:t>
            </a:r>
          </a:p>
          <a:p>
            <a:pPr algn="just"/>
            <a:endParaRPr lang="en-US" dirty="0"/>
          </a:p>
          <a:p>
            <a:pPr algn="just"/>
            <a:r>
              <a:rPr lang="en-US" sz="1600" dirty="0"/>
              <a:t>The preliminary Regulation quantities for January 2022 through July 2022 in subsequent slides have been computed using </a:t>
            </a:r>
            <a:r>
              <a:rPr lang="en-US" sz="1600" u="sng" dirty="0"/>
              <a:t>current methodology</a:t>
            </a:r>
            <a:r>
              <a:rPr lang="en-US" sz="1600" dirty="0"/>
              <a:t> (2020 and 2021 five-minute net load variability), </a:t>
            </a:r>
            <a:r>
              <a:rPr lang="en-US" sz="1600" u="sng" dirty="0"/>
              <a:t>updated Wind Adjustment tables</a:t>
            </a:r>
            <a:r>
              <a:rPr lang="en-US" sz="1600" dirty="0"/>
              <a:t> and the </a:t>
            </a:r>
            <a:r>
              <a:rPr lang="en-US" sz="1600" u="sng" dirty="0"/>
              <a:t>proposed Solar Adjustment tables</a:t>
            </a:r>
            <a:r>
              <a:rPr lang="en-US" sz="1600" dirty="0"/>
              <a:t>.</a:t>
            </a:r>
          </a:p>
          <a:p>
            <a:pPr algn="just"/>
            <a:endParaRPr lang="en-US" dirty="0"/>
          </a:p>
          <a:p>
            <a:pPr marL="342900" lvl="1" indent="0" algn="just">
              <a:buNone/>
            </a:pPr>
            <a:endParaRPr lang="en-US" sz="16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654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BE16E-E96D-4C8A-A9BF-870CF82CC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Projected Increase in IRR Capacity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834F7-5F00-4D81-BC5F-C9D25B71C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7024DA-66BE-4A04-8AD9-75663E243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3" y="1294228"/>
            <a:ext cx="8101129" cy="377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41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99874-FBBB-44DF-97E7-8A8A6D51A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Regulation Exhaustion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91A513D-ADFE-426A-ADB7-948A535CC0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190" y="1635536"/>
          <a:ext cx="8611010" cy="1295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3" imgW="9944012" imgH="1552575" progId="Excel.SheetMacroEnabled.12">
                  <p:embed/>
                </p:oleObj>
              </mc:Choice>
              <mc:Fallback>
                <p:oleObj name="Macro-Enabled Worksheet" r:id="rId3" imgW="9944012" imgH="1552575" progId="Excel.SheetMacroEnabled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91A513D-ADFE-426A-ADB7-948A535CC0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190" y="1635536"/>
                        <a:ext cx="8611010" cy="1295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0E114A-A8A3-4021-9766-E8BADF3DDE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190" y="3991925"/>
          <a:ext cx="8655242" cy="1377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5" imgW="9944012" imgH="1581150" progId="Excel.SheetMacroEnabled.12">
                  <p:embed/>
                </p:oleObj>
              </mc:Choice>
              <mc:Fallback>
                <p:oleObj name="Macro-Enabled Worksheet" r:id="rId5" imgW="9944012" imgH="1581150" progId="Excel.SheetMacroEnabled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0E114A-A8A3-4021-9766-E8BADF3DDE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190" y="3991925"/>
                        <a:ext cx="8655242" cy="1377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24E475-4796-412B-AFB3-2565990649F6}"/>
              </a:ext>
            </a:extLst>
          </p:cNvPr>
          <p:cNvSpPr txBox="1"/>
          <p:nvPr/>
        </p:nvSpPr>
        <p:spPr>
          <a:xfrm>
            <a:off x="4055688" y="112216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Reg-Up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DD95CE-DD01-47A8-AEC4-9472ED4118E5}"/>
              </a:ext>
            </a:extLst>
          </p:cNvPr>
          <p:cNvSpPr txBox="1"/>
          <p:nvPr/>
        </p:nvSpPr>
        <p:spPr>
          <a:xfrm>
            <a:off x="4072234" y="3622593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Reg-Down</a:t>
            </a:r>
          </a:p>
        </p:txBody>
      </p:sp>
    </p:spTree>
    <p:extLst>
      <p:ext uri="{BB962C8B-B14F-4D97-AF65-F5344CB8AC3E}">
        <p14:creationId xmlns:p14="http://schemas.microsoft.com/office/powerpoint/2010/main" val="2773803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3ED0D-068D-4D83-A12A-29AE31601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Net Load Ramps vs Netload Ramp Forecast in GTBD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2AAA4E1-5BEE-49C8-A5E8-D8E889318F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975" y="1637670"/>
          <a:ext cx="8730048" cy="157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3" imgW="8477088" imgH="1533525" progId="Excel.SheetMacroEnabled.12">
                  <p:embed/>
                </p:oleObj>
              </mc:Choice>
              <mc:Fallback>
                <p:oleObj name="Macro-Enabled Worksheet" r:id="rId3" imgW="8477088" imgH="1533525" progId="Excel.SheetMacroEnabled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2AAA4E1-5BEE-49C8-A5E8-D8E889318F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975" y="1637670"/>
                        <a:ext cx="8730048" cy="1579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D65DA96-2C5A-4D0C-9D6A-24639D5580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5074" y="4339355"/>
          <a:ext cx="8730049" cy="157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5" imgW="8477088" imgH="1533525" progId="Excel.SheetMacroEnabled.12">
                  <p:embed/>
                </p:oleObj>
              </mc:Choice>
              <mc:Fallback>
                <p:oleObj name="Macro-Enabled Worksheet" r:id="rId5" imgW="8477088" imgH="1533525" progId="Excel.SheetMacroEnabled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D65DA96-2C5A-4D0C-9D6A-24639D558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5074" y="4339355"/>
                        <a:ext cx="8730049" cy="1579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5D4C0FA-C028-48C1-BA27-EF023FF486E9}"/>
              </a:ext>
            </a:extLst>
          </p:cNvPr>
          <p:cNvSpPr txBox="1"/>
          <p:nvPr/>
        </p:nvSpPr>
        <p:spPr>
          <a:xfrm>
            <a:off x="206975" y="1171020"/>
            <a:ext cx="4014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Average Net-Load 5 min Ramp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85078A-3F02-4157-ACDD-6DAD03CDF400}"/>
              </a:ext>
            </a:extLst>
          </p:cNvPr>
          <p:cNvSpPr txBox="1"/>
          <p:nvPr/>
        </p:nvSpPr>
        <p:spPr>
          <a:xfrm>
            <a:off x="203350" y="3390271"/>
            <a:ext cx="88378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Average Net-Load 5-min Ramp Forecast Error </a:t>
            </a:r>
          </a:p>
          <a:p>
            <a:r>
              <a:rPr lang="en-US" sz="1400" dirty="0">
                <a:solidFill>
                  <a:schemeClr val="tx2"/>
                </a:solidFill>
              </a:rPr>
              <a:t>Positive: Actual NL &gt; Forecast NL, Under-dispatch </a:t>
            </a:r>
          </a:p>
          <a:p>
            <a:r>
              <a:rPr lang="en-US" sz="1400" dirty="0">
                <a:solidFill>
                  <a:schemeClr val="tx2"/>
                </a:solidFill>
              </a:rPr>
              <a:t>Negative: Actual NL &lt; Forecast NL Over-dispatch</a:t>
            </a:r>
          </a:p>
        </p:txBody>
      </p:sp>
    </p:spTree>
    <p:extLst>
      <p:ext uri="{BB962C8B-B14F-4D97-AF65-F5344CB8AC3E}">
        <p14:creationId xmlns:p14="http://schemas.microsoft.com/office/powerpoint/2010/main" val="2454336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ED174-C735-48EB-A3DE-EDD11CFF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Ramps Forecast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858625-EFD2-4E7B-8826-8F8AEA468DB3}"/>
              </a:ext>
            </a:extLst>
          </p:cNvPr>
          <p:cNvSpPr txBox="1"/>
          <p:nvPr/>
        </p:nvSpPr>
        <p:spPr>
          <a:xfrm>
            <a:off x="3037490" y="762000"/>
            <a:ext cx="4120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Error = PSRR Forecast - Actual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CC0B94-A65F-4B8B-9A44-F89615FDA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2" y="1131332"/>
            <a:ext cx="9002268" cy="15346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C6356A-C250-4289-8857-E218AA6FF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99" y="3035332"/>
            <a:ext cx="8791194" cy="33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7790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35627</TotalTime>
  <Words>2287</Words>
  <Application>Microsoft Office PowerPoint</Application>
  <PresentationFormat>On-screen Show (4:3)</PresentationFormat>
  <Paragraphs>351</Paragraphs>
  <Slides>38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Calibri</vt:lpstr>
      <vt:lpstr>Courier New</vt:lpstr>
      <vt:lpstr>Wingdings</vt:lpstr>
      <vt:lpstr>1_Office Theme</vt:lpstr>
      <vt:lpstr>2_Custom Design</vt:lpstr>
      <vt:lpstr>3_Custom Design</vt:lpstr>
      <vt:lpstr>Macro-Enabled Worksheet</vt:lpstr>
      <vt:lpstr>PowerPoint Presentation</vt:lpstr>
      <vt:lpstr>Stakeholder Discussion Timeline</vt:lpstr>
      <vt:lpstr>Summary of Feedback from August Meeting</vt:lpstr>
      <vt:lpstr>Discussion Scope</vt:lpstr>
      <vt:lpstr>Regulation Service Methodology</vt:lpstr>
      <vt:lpstr>Projected Increase in IRR Capacity</vt:lpstr>
      <vt:lpstr>Regulation Exhaustion</vt:lpstr>
      <vt:lpstr>Net Load Ramps vs Netload Ramp Forecast in GTBD</vt:lpstr>
      <vt:lpstr>Solar Ramps Forecast</vt:lpstr>
      <vt:lpstr>Wind Adjustment Tables - 2022</vt:lpstr>
      <vt:lpstr>Solar Adjustment Tables - 2022</vt:lpstr>
      <vt:lpstr>Regulation January</vt:lpstr>
      <vt:lpstr>Regulation Up March</vt:lpstr>
      <vt:lpstr>Regulation Up June</vt:lpstr>
      <vt:lpstr>Average Regulation Comparison</vt:lpstr>
      <vt:lpstr>Responsive Reserve Service (RRS) Methodology</vt:lpstr>
      <vt:lpstr>RRS January</vt:lpstr>
      <vt:lpstr>RRS May</vt:lpstr>
      <vt:lpstr>RRS July</vt:lpstr>
      <vt:lpstr>Hourly Average RRS Comparison</vt:lpstr>
      <vt:lpstr>Non-Spinning Reserve Service Methodology</vt:lpstr>
      <vt:lpstr>Drivers for the methodology changes</vt:lpstr>
      <vt:lpstr>Trends in 6HA Net Load Forecast Error </vt:lpstr>
      <vt:lpstr>Intra-Day Forced Outage Rate</vt:lpstr>
      <vt:lpstr>Intra-Day Forced Outage Rate vs Net Load Forecast Error</vt:lpstr>
      <vt:lpstr>Proposed Intra-Day Forced Outage Table 2022</vt:lpstr>
      <vt:lpstr>Wind Over-Forecast Error Adjustment Table 2022</vt:lpstr>
      <vt:lpstr>Solar Over-Forecast Error Adjustment Table 2022</vt:lpstr>
      <vt:lpstr>Non-Spin January</vt:lpstr>
      <vt:lpstr>Non-Spin February</vt:lpstr>
      <vt:lpstr>Non-Spin March</vt:lpstr>
      <vt:lpstr>Non-Spin April</vt:lpstr>
      <vt:lpstr>Non-Spin May</vt:lpstr>
      <vt:lpstr>Non-Spin June</vt:lpstr>
      <vt:lpstr>Non-Spin July</vt:lpstr>
      <vt:lpstr>Hourly Average Non-Spin Comparison</vt:lpstr>
      <vt:lpstr>PowerPoint Presentation</vt:lpstr>
      <vt:lpstr>Monthly Non-Spin Deployment 2019 through 2021*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Matevosjana, Julia</dc:creator>
  <cp:lastModifiedBy>Mago, Nitika</cp:lastModifiedBy>
  <cp:revision>720</cp:revision>
  <cp:lastPrinted>2021-09-07T20:29:44Z</cp:lastPrinted>
  <dcterms:created xsi:type="dcterms:W3CDTF">2016-04-16T13:25:21Z</dcterms:created>
  <dcterms:modified xsi:type="dcterms:W3CDTF">2021-09-08T04:07:20Z</dcterms:modified>
</cp:coreProperties>
</file>