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4"/>
    <p:sldMasterId id="2147483662" r:id="rId5"/>
    <p:sldMasterId id="2147483666" r:id="rId6"/>
    <p:sldMasterId id="2147483670" r:id="rId7"/>
    <p:sldMasterId id="2147483674" r:id="rId8"/>
  </p:sldMasterIdLst>
  <p:notesMasterIdLst>
    <p:notesMasterId r:id="rId21"/>
  </p:notesMasterIdLst>
  <p:handoutMasterIdLst>
    <p:handoutMasterId r:id="rId22"/>
  </p:handoutMasterIdLst>
  <p:sldIdLst>
    <p:sldId id="339" r:id="rId9"/>
    <p:sldId id="271" r:id="rId10"/>
    <p:sldId id="280" r:id="rId11"/>
    <p:sldId id="281" r:id="rId12"/>
    <p:sldId id="273" r:id="rId13"/>
    <p:sldId id="275" r:id="rId14"/>
    <p:sldId id="278" r:id="rId15"/>
    <p:sldId id="279" r:id="rId16"/>
    <p:sldId id="283" r:id="rId17"/>
    <p:sldId id="284" r:id="rId18"/>
    <p:sldId id="286" r:id="rId19"/>
    <p:sldId id="285" r:id="rId20"/>
  </p:sldIdLst>
  <p:sldSz cx="9144000" cy="6858000" type="screen4x3"/>
  <p:notesSz cx="6400800" cy="11728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gbee, Nathan" initials="BN" lastIdx="4" clrIdx="0">
    <p:extLst>
      <p:ext uri="{19B8F6BF-5375-455C-9EA6-DF929625EA0E}">
        <p15:presenceInfo xmlns:p15="http://schemas.microsoft.com/office/powerpoint/2012/main" userId="S-1-5-21-639947351-343809578-3807592339-28080" providerId="AD"/>
      </p:ext>
    </p:extLst>
  </p:cmAuthor>
  <p:cmAuthor id="2" name="Woodfin, Dan" initials="WD" lastIdx="4" clrIdx="1">
    <p:extLst>
      <p:ext uri="{19B8F6BF-5375-455C-9EA6-DF929625EA0E}">
        <p15:presenceInfo xmlns:p15="http://schemas.microsoft.com/office/powerpoint/2012/main" userId="S-1-5-21-639947351-343809578-3807592339-4693" providerId="AD"/>
      </p:ext>
    </p:extLst>
  </p:cmAuthor>
  <p:cmAuthor id="3" name="Lee, Alex" initials="LA" lastIdx="7" clrIdx="2">
    <p:extLst>
      <p:ext uri="{19B8F6BF-5375-455C-9EA6-DF929625EA0E}">
        <p15:presenceInfo xmlns:p15="http://schemas.microsoft.com/office/powerpoint/2012/main" userId="S-1-5-21-639947351-343809578-3807592339-12908" providerId="AD"/>
      </p:ext>
    </p:extLst>
  </p:cmAuthor>
  <p:cmAuthor id="4" name="David Beshear" initials="DB" lastIdx="1" clrIdx="3">
    <p:extLst>
      <p:ext uri="{19B8F6BF-5375-455C-9EA6-DF929625EA0E}">
        <p15:presenceInfo xmlns:p15="http://schemas.microsoft.com/office/powerpoint/2012/main" userId="cf3445330a1507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E7F"/>
    <a:srgbClr val="00CE7D"/>
    <a:srgbClr val="FF8104"/>
    <a:srgbClr val="FF8300"/>
    <a:srgbClr val="807F7E"/>
    <a:srgbClr val="05ADC8"/>
    <a:srgbClr val="003764"/>
    <a:srgbClr val="6750B1"/>
    <a:srgbClr val="00683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5" autoAdjust="0"/>
    <p:restoredTop sz="85997"/>
  </p:normalViewPr>
  <p:slideViewPr>
    <p:cSldViewPr snapToGrid="0" showGuides="1">
      <p:cViewPr varScale="1">
        <p:scale>
          <a:sx n="107" d="100"/>
          <a:sy n="107" d="100"/>
        </p:scale>
        <p:origin x="1781" y="82"/>
      </p:cViewPr>
      <p:guideLst>
        <p:guide orient="horz" pos="840"/>
        <p:guide pos="504"/>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774260" cy="588825"/>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3625092" y="4"/>
            <a:ext cx="2774260" cy="588825"/>
          </a:xfrm>
          <a:prstGeom prst="rect">
            <a:avLst/>
          </a:prstGeom>
        </p:spPr>
        <p:txBody>
          <a:bodyPr vert="horz" lIns="94851" tIns="47425" rIns="94851" bIns="47425" rtlCol="0"/>
          <a:lstStyle>
            <a:lvl1pPr algn="r">
              <a:defRPr sz="1200"/>
            </a:lvl1pPr>
          </a:lstStyle>
          <a:p>
            <a:fld id="{F750BF31-E9A8-4E88-81E7-44C5092290FC}" type="datetimeFigureOut">
              <a:rPr lang="en-US" smtClean="0"/>
              <a:t>9/8/2021</a:t>
            </a:fld>
            <a:endParaRPr lang="en-US"/>
          </a:p>
        </p:txBody>
      </p:sp>
      <p:sp>
        <p:nvSpPr>
          <p:cNvPr id="4" name="Footer Placeholder 3"/>
          <p:cNvSpPr>
            <a:spLocks noGrp="1"/>
          </p:cNvSpPr>
          <p:nvPr>
            <p:ph type="ftr" sz="quarter" idx="2"/>
          </p:nvPr>
        </p:nvSpPr>
        <p:spPr>
          <a:xfrm>
            <a:off x="1" y="11139628"/>
            <a:ext cx="2774260" cy="588825"/>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3625092" y="11139628"/>
            <a:ext cx="2774260" cy="588825"/>
          </a:xfrm>
          <a:prstGeom prst="rect">
            <a:avLst/>
          </a:prstGeom>
        </p:spPr>
        <p:txBody>
          <a:bodyPr vert="horz" lIns="94851" tIns="47425" rIns="94851" bIns="47425"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6423"/>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3625639" y="1"/>
            <a:ext cx="2773680" cy="586423"/>
          </a:xfrm>
          <a:prstGeom prst="rect">
            <a:avLst/>
          </a:prstGeom>
        </p:spPr>
        <p:txBody>
          <a:bodyPr vert="horz" lIns="96653" tIns="48327" rIns="96653" bIns="48327" rtlCol="0"/>
          <a:lstStyle>
            <a:lvl1pPr algn="r">
              <a:defRPr sz="1200"/>
            </a:lvl1pPr>
          </a:lstStyle>
          <a:p>
            <a:fld id="{67EFB637-CCC9-4803-8851-F6915048CBB4}" type="datetimeFigureOut">
              <a:rPr lang="en-US" smtClean="0"/>
              <a:t>9/8/2021</a:t>
            </a:fld>
            <a:endParaRPr lang="en-US"/>
          </a:p>
        </p:txBody>
      </p:sp>
      <p:sp>
        <p:nvSpPr>
          <p:cNvPr id="4" name="Slide Image Placeholder 3"/>
          <p:cNvSpPr>
            <a:spLocks noGrp="1" noRot="1" noChangeAspect="1"/>
          </p:cNvSpPr>
          <p:nvPr>
            <p:ph type="sldImg" idx="2"/>
          </p:nvPr>
        </p:nvSpPr>
        <p:spPr>
          <a:xfrm>
            <a:off x="268288" y="877888"/>
            <a:ext cx="5864225" cy="4398962"/>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640080" y="5571013"/>
            <a:ext cx="5120640" cy="527780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39992"/>
            <a:ext cx="2773680" cy="586423"/>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11139992"/>
            <a:ext cx="2773680" cy="586423"/>
          </a:xfrm>
          <a:prstGeom prst="rect">
            <a:avLst/>
          </a:prstGeom>
        </p:spPr>
        <p:txBody>
          <a:bodyPr vert="horz" lIns="96653" tIns="48327" rIns="96653" bIns="48327"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8" y="877888"/>
            <a:ext cx="5864225" cy="439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79141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887D712-9855-4064-AE0D-506919072DBC}"/>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CBB2CE9-2AF3-4BA8-B4CB-AE2A76C6E8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0F96BCAA-FE2B-4262-B22E-7BC066204C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0DB12C-C510-4124-B9BB-DA56A65AD74E}"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8A86A51-E155-4D1D-8E9F-8E60A582D760}"/>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8D31484-BDFE-48F8-B4D7-922EA8B3EE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35E36D85-C21F-4B3B-93C8-91B00D09B9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DE77E4-2FBE-42AA-824E-721D76629EAA}"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98E810C-98D9-4C34-B6D1-BBCB44D1F085}"/>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F822BC3-2876-474F-9F3E-733256C6A8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47390AD9-2758-4CAD-B953-66163C64E6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A2C832-0587-43F9-8DA5-BFE938475511}"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18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07160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36666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33681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21790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7269632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466812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9233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415470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11377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309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90817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95481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40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56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13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17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7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2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1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012" y="2876281"/>
            <a:ext cx="2143190"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3891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2559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7598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DDBBF5D5-5212-437C-8564-01E4B6344FA1}"/>
              </a:ext>
            </a:extLst>
          </p:cNvPr>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649C18DD-0D3C-4598-A340-986A0A9A0E7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012" y="2876281"/>
            <a:ext cx="2143190" cy="1105445"/>
          </a:xfrm>
          <a:prstGeom prst="rect">
            <a:avLst/>
          </a:prstGeom>
        </p:spPr>
      </p:pic>
    </p:spTree>
    <p:extLst>
      <p:ext uri="{BB962C8B-B14F-4D97-AF65-F5344CB8AC3E}">
        <p14:creationId xmlns:p14="http://schemas.microsoft.com/office/powerpoint/2010/main" val="21622510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rc.com/pa/rrm/bpsa/Alerts%20DL/NERC_Alert_Loss_of_Solar_Resources_during_Transmission_Disturbance-II_2018.pdf" TargetMode="External"/><Relationship Id="rId2" Type="http://schemas.openxmlformats.org/officeDocument/2006/relationships/hyperlink" Target="https://www.nerc.com/pa/rrm/ea/1200_MW_Fault_Induced_Solar_Photovoltaic_Resource_/1200_MW_Fault_Induced_Solar_Photovoltaic_Resource_Interruption_Final.pdf" TargetMode="External"/><Relationship Id="rId1" Type="http://schemas.openxmlformats.org/officeDocument/2006/relationships/slideLayout" Target="../slideLayouts/slideLayout3.xml"/><Relationship Id="rId5" Type="http://schemas.openxmlformats.org/officeDocument/2006/relationships/hyperlink" Target="https://urldefense.com/v3/__https:/www.nerc.com/comm/PC/Pages/Inverter-Based-Resource-Performance-Task-Force.aspx__;!!DR3VkBMYqM1H!LL29u_s4ZCECNgsPxopTn5RoqdijdC-yyNKHSqt5d85184xtts-fcWC1FmxN7dYUCw$" TargetMode="External"/><Relationship Id="rId4" Type="http://schemas.openxmlformats.org/officeDocument/2006/relationships/hyperlink" Target="https://www.nerc.com/comm/RSTC_Reliability_Guidelines/Inverter-Based_Resource_Performance_Guidelin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30338" y="2370747"/>
            <a:ext cx="5553740" cy="2585323"/>
          </a:xfrm>
          <a:prstGeom prst="rect">
            <a:avLst/>
          </a:prstGeom>
          <a:noFill/>
        </p:spPr>
        <p:txBody>
          <a:bodyPr wrap="square" rtlCol="0">
            <a:spAutoFit/>
          </a:bodyPr>
          <a:lstStyle/>
          <a:p>
            <a:pPr eaLnBrk="1" hangingPunct="1"/>
            <a:r>
              <a:rPr lang="en-US" altLang="en-US" b="1" dirty="0">
                <a:solidFill>
                  <a:schemeClr val="tx2"/>
                </a:solidFill>
              </a:rPr>
              <a:t>PDCWG: May 9, 2021 System Event Update</a:t>
            </a:r>
            <a:endParaRPr lang="en-US" altLang="en-US" dirty="0">
              <a:solidFill>
                <a:schemeClr val="tx2"/>
              </a:solidFill>
            </a:endParaRPr>
          </a:p>
          <a:p>
            <a:pPr eaLnBrk="1" hangingPunct="1"/>
            <a:endParaRPr lang="en-US" altLang="en-US" dirty="0">
              <a:solidFill>
                <a:schemeClr val="tx2"/>
              </a:solidFill>
            </a:endParaRPr>
          </a:p>
          <a:p>
            <a:pPr eaLnBrk="1" hangingPunct="1"/>
            <a:r>
              <a:rPr lang="en-US" altLang="en-US" dirty="0">
                <a:solidFill>
                  <a:schemeClr val="tx2"/>
                </a:solidFill>
              </a:rPr>
              <a:t>ERCOT </a:t>
            </a:r>
          </a:p>
          <a:p>
            <a:pPr eaLnBrk="1" hangingPunct="1"/>
            <a:endParaRPr lang="en-US" altLang="en-US" dirty="0">
              <a:solidFill>
                <a:schemeClr val="tx2"/>
              </a:solidFill>
            </a:endParaRPr>
          </a:p>
          <a:p>
            <a:pPr eaLnBrk="1" hangingPunct="1"/>
            <a:r>
              <a:rPr lang="en-US" altLang="en-US" dirty="0">
                <a:solidFill>
                  <a:schemeClr val="tx2"/>
                </a:solidFill>
              </a:rPr>
              <a:t>Stephen Solis – Principal, System Operations Improvement</a:t>
            </a:r>
          </a:p>
          <a:p>
            <a:pPr eaLnBrk="1" hangingPunct="1"/>
            <a:endParaRPr lang="en-US" altLang="en-US" dirty="0">
              <a:solidFill>
                <a:schemeClr val="tx2"/>
              </a:solidFill>
            </a:endParaRPr>
          </a:p>
          <a:p>
            <a:pPr eaLnBrk="1" hangingPunct="1"/>
            <a:endParaRPr lang="en-US" altLang="en-US" dirty="0">
              <a:solidFill>
                <a:schemeClr val="tx2"/>
              </a:solidFill>
            </a:endParaRPr>
          </a:p>
          <a:p>
            <a:pPr eaLnBrk="1" hangingPunct="1"/>
            <a:r>
              <a:rPr lang="en-US" altLang="en-US" dirty="0">
                <a:solidFill>
                  <a:schemeClr val="tx2"/>
                </a:solidFill>
              </a:rPr>
              <a:t>September 8, 2021</a:t>
            </a:r>
          </a:p>
        </p:txBody>
      </p:sp>
    </p:spTree>
    <p:extLst>
      <p:ext uri="{BB962C8B-B14F-4D97-AF65-F5344CB8AC3E}">
        <p14:creationId xmlns:p14="http://schemas.microsoft.com/office/powerpoint/2010/main" val="308247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C8CA9D1-ACBF-441E-B833-A3BFDAD9AEFB}"/>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Preliminary Findings</a:t>
            </a:r>
            <a:endParaRPr lang="en-US" altLang="en-US" dirty="0">
              <a:solidFill>
                <a:srgbClr val="FF0000"/>
              </a:solidFill>
            </a:endParaRPr>
          </a:p>
        </p:txBody>
      </p:sp>
      <p:sp>
        <p:nvSpPr>
          <p:cNvPr id="20483" name="Content Placeholder 2">
            <a:extLst>
              <a:ext uri="{FF2B5EF4-FFF2-40B4-BE49-F238E27FC236}">
                <a16:creationId xmlns:a16="http://schemas.microsoft.com/office/drawing/2014/main" id="{32788DE1-98DB-4BC8-9B11-E807008823BC}"/>
              </a:ext>
            </a:extLst>
          </p:cNvPr>
          <p:cNvSpPr>
            <a:spLocks noGrp="1" noChangeArrowheads="1"/>
          </p:cNvSpPr>
          <p:nvPr>
            <p:ph idx="1"/>
          </p:nvPr>
        </p:nvSpPr>
        <p:spPr bwMode="auto">
          <a:xfrm>
            <a:off x="304800" y="990600"/>
            <a:ext cx="8534400" cy="5053013"/>
          </a:xfrm>
        </p:spPr>
        <p:txBody>
          <a:bodyPr vert="horz" wrap="square" lIns="91440" tIns="45720" rIns="91440" bIns="45720" numCol="1" anchor="t" anchorCtr="0" compatLnSpc="1">
            <a:prstTxWarp prst="textNoShape">
              <a:avLst/>
            </a:prstTxWarp>
          </a:bodyPr>
          <a:lstStyle/>
          <a:p>
            <a:pPr>
              <a:defRPr/>
            </a:pPr>
            <a:r>
              <a:rPr lang="en-US" altLang="en-US" sz="1800" dirty="0"/>
              <a:t>Most projects injecting reactive power to assist voltage recovery during the fault.  Some units upon closer review returned to initial MW very quickly.</a:t>
            </a:r>
          </a:p>
          <a:p>
            <a:pPr>
              <a:defRPr/>
            </a:pPr>
            <a:r>
              <a:rPr lang="en-US" altLang="en-US" sz="1800" dirty="0"/>
              <a:t>Mainly solar projects were affected</a:t>
            </a:r>
          </a:p>
          <a:p>
            <a:pPr lvl="1">
              <a:defRPr/>
            </a:pPr>
            <a:r>
              <a:rPr lang="en-US" altLang="en-US" sz="1600" dirty="0"/>
              <a:t>Could be due to the lack of understanding and experience of the transmission grid compared to wind developers. </a:t>
            </a:r>
          </a:p>
          <a:p>
            <a:pPr>
              <a:defRPr/>
            </a:pPr>
            <a:r>
              <a:rPr lang="en-US" altLang="en-US" sz="1800" dirty="0"/>
              <a:t>Preliminary issues</a:t>
            </a:r>
            <a:r>
              <a:rPr lang="en-US" altLang="en-US" sz="2000" dirty="0"/>
              <a:t> </a:t>
            </a:r>
          </a:p>
          <a:p>
            <a:pPr lvl="1">
              <a:defRPr/>
            </a:pPr>
            <a:r>
              <a:rPr lang="en-US" altLang="en-US" sz="1600" dirty="0"/>
              <a:t>Some solar units set default settings with IEEE 1547 (Distribution System) settings</a:t>
            </a:r>
          </a:p>
          <a:p>
            <a:pPr lvl="1">
              <a:defRPr/>
            </a:pPr>
            <a:r>
              <a:rPr lang="en-US" altLang="en-US" sz="1600" dirty="0"/>
              <a:t>One solar unit had an inaccurate Frequency measurement led to frequency trip – may not even need to have frequency protection enabled for IBR</a:t>
            </a:r>
          </a:p>
          <a:p>
            <a:pPr lvl="1">
              <a:defRPr/>
            </a:pPr>
            <a:r>
              <a:rPr lang="en-US" altLang="en-US" sz="1600" dirty="0"/>
              <a:t>Some units had voltage ride through protection settings were set to match the PRC-024 curve instead of at their actual equipment limitations.</a:t>
            </a:r>
          </a:p>
          <a:p>
            <a:pPr lvl="1">
              <a:defRPr/>
            </a:pPr>
            <a:r>
              <a:rPr lang="en-US" altLang="en-US" sz="1600" dirty="0"/>
              <a:t>Some inverters going into an idle mode with MW reduction with a timer that prevents returning MW to pre-disturbance output.</a:t>
            </a:r>
          </a:p>
          <a:p>
            <a:pPr lvl="1">
              <a:defRPr/>
            </a:pPr>
            <a:r>
              <a:rPr lang="en-US" altLang="en-US" sz="1600" dirty="0"/>
              <a:t>Some ramp rate limitations prevent units that reduced MW’s from returning quickly.</a:t>
            </a:r>
          </a:p>
          <a:p>
            <a:pPr lvl="1">
              <a:defRPr/>
            </a:pPr>
            <a:r>
              <a:rPr lang="en-US" altLang="en-US" sz="1600" dirty="0"/>
              <a:t>Phase Lock Loop (PLL) Loss of Synch erroneously tripped</a:t>
            </a:r>
          </a:p>
          <a:p>
            <a:pPr lvl="1">
              <a:defRPr/>
            </a:pPr>
            <a:r>
              <a:rPr lang="en-US" altLang="en-US" sz="1600" dirty="0"/>
              <a:t>Some units potentially are driving voltage higher by going to a setpoint calculated at low voltage point after fault before the inverter went to an on hold mode. </a:t>
            </a:r>
          </a:p>
          <a:p>
            <a:pPr lvl="1">
              <a:defRPr/>
            </a:pPr>
            <a:r>
              <a:rPr lang="en-US" altLang="en-US" sz="1600" dirty="0"/>
              <a:t>Ride through performance is at POI but settings are based at terminal  </a:t>
            </a:r>
          </a:p>
          <a:p>
            <a:pPr marL="0" indent="0">
              <a:buFont typeface="Arial" panose="020B0604020202020204" pitchFamily="34" charset="0"/>
              <a:buNone/>
              <a:defRPr/>
            </a:pPr>
            <a:endParaRPr lang="en-US" altLang="en-US" sz="1800" dirty="0"/>
          </a:p>
          <a:p>
            <a:pPr>
              <a:defRPr/>
            </a:pPr>
            <a:endParaRPr lang="en-US" altLang="en-US" sz="1800" dirty="0"/>
          </a:p>
        </p:txBody>
      </p:sp>
      <p:sp>
        <p:nvSpPr>
          <p:cNvPr id="20484" name="Slide Number Placeholder 3">
            <a:extLst>
              <a:ext uri="{FF2B5EF4-FFF2-40B4-BE49-F238E27FC236}">
                <a16:creationId xmlns:a16="http://schemas.microsoft.com/office/drawing/2014/main" id="{387E5979-2052-4EE6-9723-4E52886D0C9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A56D19-31B2-4731-A118-9972428E9DDD}" type="slidenum">
              <a:rPr lang="en-US" altLang="en-US" smtClean="0">
                <a:solidFill>
                  <a:srgbClr val="898989"/>
                </a:solidFill>
              </a:rPr>
              <a:pPr/>
              <a:t>10</a:t>
            </a:fld>
            <a:endParaRPr lang="en-US"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C8FF8EA-265D-40E7-91F8-94533707EE71}"/>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Additional Observations</a:t>
            </a:r>
            <a:endParaRPr lang="en-US" altLang="en-US">
              <a:solidFill>
                <a:srgbClr val="FF0000"/>
              </a:solidFill>
            </a:endParaRPr>
          </a:p>
        </p:txBody>
      </p:sp>
      <p:sp>
        <p:nvSpPr>
          <p:cNvPr id="20483" name="Content Placeholder 2">
            <a:extLst>
              <a:ext uri="{FF2B5EF4-FFF2-40B4-BE49-F238E27FC236}">
                <a16:creationId xmlns:a16="http://schemas.microsoft.com/office/drawing/2014/main" id="{EB8533BF-EB0C-4E56-A393-C6BF7D6F988A}"/>
              </a:ext>
            </a:extLst>
          </p:cNvPr>
          <p:cNvSpPr>
            <a:spLocks noGrp="1" noChangeArrowheads="1"/>
          </p:cNvSpPr>
          <p:nvPr>
            <p:ph idx="1"/>
          </p:nvPr>
        </p:nvSpPr>
        <p:spPr bwMode="auto">
          <a:xfrm>
            <a:off x="304800" y="990600"/>
            <a:ext cx="8534400" cy="5053013"/>
          </a:xfrm>
        </p:spPr>
        <p:txBody>
          <a:bodyPr vert="horz" wrap="square" lIns="91440" tIns="45720" rIns="91440" bIns="45720" numCol="1" anchor="t" anchorCtr="0" compatLnSpc="1">
            <a:prstTxWarp prst="textNoShape">
              <a:avLst/>
            </a:prstTxWarp>
          </a:bodyPr>
          <a:lstStyle/>
          <a:p>
            <a:pPr>
              <a:defRPr/>
            </a:pPr>
            <a:r>
              <a:rPr lang="en-US" altLang="en-US" sz="1800" dirty="0"/>
              <a:t>Having raw and filtered DFR/PMU/relay data provided in CEV or </a:t>
            </a:r>
            <a:r>
              <a:rPr lang="en-US" altLang="en-US" sz="1800"/>
              <a:t>COMTRADE format was </a:t>
            </a:r>
            <a:r>
              <a:rPr lang="en-US" altLang="en-US" sz="1800" dirty="0"/>
              <a:t>very helpful in </a:t>
            </a:r>
            <a:r>
              <a:rPr lang="en-US" altLang="en-US" sz="1800"/>
              <a:t>troubleshooting. </a:t>
            </a:r>
            <a:r>
              <a:rPr lang="en-US" altLang="en-US" sz="1800" dirty="0"/>
              <a:t>SCADA alone was often insufficient to identify the issues.</a:t>
            </a:r>
          </a:p>
          <a:p>
            <a:pPr>
              <a:defRPr/>
            </a:pPr>
            <a:r>
              <a:rPr lang="en-US" altLang="en-US" sz="1800" dirty="0"/>
              <a:t>Some units had significant MW oscillations when frequency drifts just outside of deviation band (PFR potentially too sensitive).  </a:t>
            </a:r>
          </a:p>
          <a:p>
            <a:pPr>
              <a:defRPr/>
            </a:pPr>
            <a:r>
              <a:rPr lang="en-US" altLang="en-US" sz="1800" dirty="0"/>
              <a:t>Some units were outside of their voltage tolerance band at the POI.</a:t>
            </a:r>
          </a:p>
          <a:p>
            <a:pPr>
              <a:defRPr/>
            </a:pPr>
            <a:r>
              <a:rPr lang="en-US" altLang="en-US" sz="1800" dirty="0"/>
              <a:t>May be some potential handoff issues between the inverter controllers and the Power Plant Controller (PPC).</a:t>
            </a:r>
            <a:endParaRPr lang="en-US" altLang="en-US" sz="1600" dirty="0"/>
          </a:p>
          <a:p>
            <a:pPr>
              <a:defRPr/>
            </a:pPr>
            <a:r>
              <a:rPr lang="en-US" altLang="en-US" sz="1800" dirty="0"/>
              <a:t>Most units were not switching in their shunt devices as their MW output increases (not maintaining reactive capability as losses increase).</a:t>
            </a:r>
          </a:p>
          <a:p>
            <a:pPr>
              <a:defRPr/>
            </a:pPr>
            <a:r>
              <a:rPr lang="en-US" altLang="en-US" sz="1800" dirty="0"/>
              <a:t>One unit had high reactive loading because of lack of Voltage Set Point coordination between it and another unit next to it.</a:t>
            </a:r>
          </a:p>
          <a:p>
            <a:pPr>
              <a:defRPr/>
            </a:pPr>
            <a:r>
              <a:rPr lang="en-US" altLang="en-US" sz="1800" dirty="0"/>
              <a:t>Most generators were very helpful and cooperative.</a:t>
            </a:r>
          </a:p>
          <a:p>
            <a:pPr>
              <a:defRPr/>
            </a:pPr>
            <a:r>
              <a:rPr lang="en-US" altLang="en-US" sz="1800" dirty="0"/>
              <a:t>Having vendor support or subject matter expertise to answer questions or get into the level of detail needed to troubleshoot was also very valuable.</a:t>
            </a:r>
          </a:p>
          <a:p>
            <a:pPr>
              <a:defRPr/>
            </a:pPr>
            <a:r>
              <a:rPr lang="en-US" altLang="en-US" sz="1800" dirty="0"/>
              <a:t>NERC and TRE SME participation has also been very helpful.</a:t>
            </a:r>
            <a:endParaRPr lang="en-US" altLang="en-US" sz="1600" dirty="0"/>
          </a:p>
          <a:p>
            <a:pPr marL="0" indent="0">
              <a:buFont typeface="Arial" panose="020B0604020202020204" pitchFamily="34" charset="0"/>
              <a:buNone/>
              <a:defRPr/>
            </a:pPr>
            <a:endParaRPr lang="en-US" altLang="en-US" sz="1800" dirty="0"/>
          </a:p>
          <a:p>
            <a:pPr>
              <a:defRPr/>
            </a:pPr>
            <a:endParaRPr lang="en-US" altLang="en-US" sz="1800" dirty="0"/>
          </a:p>
        </p:txBody>
      </p:sp>
      <p:sp>
        <p:nvSpPr>
          <p:cNvPr id="21508" name="Slide Number Placeholder 3">
            <a:extLst>
              <a:ext uri="{FF2B5EF4-FFF2-40B4-BE49-F238E27FC236}">
                <a16:creationId xmlns:a16="http://schemas.microsoft.com/office/drawing/2014/main" id="{67E9972E-5365-45A2-A263-B5C140378FF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4FFC27-DC86-4FCE-9128-4AD65FEA08EB}" type="slidenum">
              <a:rPr lang="en-US" altLang="en-US" smtClean="0">
                <a:solidFill>
                  <a:srgbClr val="898989"/>
                </a:solidFill>
              </a:rPr>
              <a:pPr/>
              <a:t>11</a:t>
            </a:fld>
            <a:endParaRPr lang="en-US" altLang="en-US">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168749-06A2-4DF0-BAFC-6B00B8133984}"/>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Next Steps</a:t>
            </a:r>
            <a:endParaRPr lang="en-US" altLang="en-US">
              <a:solidFill>
                <a:srgbClr val="FF0000"/>
              </a:solidFill>
            </a:endParaRPr>
          </a:p>
        </p:txBody>
      </p:sp>
      <p:sp>
        <p:nvSpPr>
          <p:cNvPr id="20483" name="Content Placeholder 2">
            <a:extLst>
              <a:ext uri="{FF2B5EF4-FFF2-40B4-BE49-F238E27FC236}">
                <a16:creationId xmlns:a16="http://schemas.microsoft.com/office/drawing/2014/main" id="{5339EB75-5F99-4E7B-BAB8-D94DC49FEA85}"/>
              </a:ext>
            </a:extLst>
          </p:cNvPr>
          <p:cNvSpPr>
            <a:spLocks noGrp="1" noChangeArrowheads="1"/>
          </p:cNvSpPr>
          <p:nvPr>
            <p:ph idx="1"/>
          </p:nvPr>
        </p:nvSpPr>
        <p:spPr bwMode="auto">
          <a:xfrm>
            <a:off x="304800" y="990600"/>
            <a:ext cx="8534400" cy="5053013"/>
          </a:xfrm>
        </p:spPr>
        <p:txBody>
          <a:bodyPr vert="horz" wrap="square" lIns="91440" tIns="45720" rIns="91440" bIns="45720" numCol="1" anchor="t" anchorCtr="0" compatLnSpc="1">
            <a:prstTxWarp prst="textNoShape">
              <a:avLst/>
            </a:prstTxWarp>
          </a:bodyPr>
          <a:lstStyle/>
          <a:p>
            <a:pPr>
              <a:defRPr/>
            </a:pPr>
            <a:r>
              <a:rPr lang="en-US" altLang="en-US" sz="1600" dirty="0"/>
              <a:t>ERCOT, TRE, and NERC continuing to meet with the remaining affected units.</a:t>
            </a:r>
          </a:p>
          <a:p>
            <a:pPr>
              <a:defRPr/>
            </a:pPr>
            <a:r>
              <a:rPr lang="en-US" altLang="en-US" sz="1600" dirty="0"/>
              <a:t>ERCOT will be presenting preliminary and or final event summaries with DWG, OWG, PDCWG, and ROS in next couple of months.</a:t>
            </a:r>
          </a:p>
          <a:p>
            <a:pPr>
              <a:defRPr/>
            </a:pPr>
            <a:r>
              <a:rPr lang="en-US" altLang="en-US" sz="1600" dirty="0"/>
              <a:t>NERC is going to be submitting an Event Report with potential recommendations similar to those done in California in late Sept to early Oct time frame.</a:t>
            </a:r>
          </a:p>
          <a:p>
            <a:pPr>
              <a:defRPr/>
            </a:pPr>
            <a:r>
              <a:rPr lang="en-US" altLang="en-US" sz="1600" dirty="0"/>
              <a:t>Potential recommendations and or requests from ERCOT</a:t>
            </a:r>
          </a:p>
          <a:p>
            <a:pPr lvl="1">
              <a:defRPr/>
            </a:pPr>
            <a:r>
              <a:rPr lang="en-US" altLang="en-US" sz="1400" dirty="0"/>
              <a:t>Follow up with individual units to take the appropriate corrective actions.</a:t>
            </a:r>
          </a:p>
          <a:p>
            <a:pPr lvl="1">
              <a:defRPr/>
            </a:pPr>
            <a:r>
              <a:rPr lang="en-US" altLang="en-US" sz="1400" dirty="0"/>
              <a:t>Incorporating additional relevant NERC Alerts and Guidelines recommendations into the ERCOT Interconnection processes and or Protocols/Guides.</a:t>
            </a:r>
          </a:p>
          <a:p>
            <a:pPr lvl="2">
              <a:defRPr/>
            </a:pPr>
            <a:r>
              <a:rPr lang="en-US" altLang="en-US" sz="1100" dirty="0">
                <a:hlinkClick r:id="rId2"/>
              </a:rPr>
              <a:t>https://www.nerc.com/pa/rrm/ea/1200_MW_Fault_Induced_Solar_Photovoltaic_Resource_/1200_MW_Fault_Induced_Solar_Photovoltaic_Resource_Interruption_Final.pdf</a:t>
            </a:r>
            <a:r>
              <a:rPr lang="en-US" altLang="en-US" sz="1100" dirty="0"/>
              <a:t> </a:t>
            </a:r>
          </a:p>
          <a:p>
            <a:pPr lvl="2">
              <a:defRPr/>
            </a:pPr>
            <a:r>
              <a:rPr lang="en-US" altLang="en-US" sz="1100" dirty="0">
                <a:hlinkClick r:id="rId3"/>
              </a:rPr>
              <a:t>https://www.nerc.com/pa/rrm/bpsa/Alerts%20DL/NERC_Alert_Loss_of_Solar_Resources_during_Transmission_Disturbance-II_2018.pdf</a:t>
            </a:r>
            <a:endParaRPr lang="en-US" altLang="en-US" sz="1100" dirty="0"/>
          </a:p>
          <a:p>
            <a:pPr lvl="2">
              <a:defRPr/>
            </a:pPr>
            <a:r>
              <a:rPr lang="en-US" sz="1100" u="sng" dirty="0">
                <a:solidFill>
                  <a:srgbClr val="0563C1"/>
                </a:solidFill>
                <a:ea typeface="Calibri" panose="020F0502020204030204" pitchFamily="34" charset="0"/>
                <a:hlinkClick r:id="rId4"/>
              </a:rPr>
              <a:t>https://www.nerc.com/comm/RSTC_Reliability_Guidelines/Inverter-Based_Resource_Performance_Guideline.pdf</a:t>
            </a:r>
            <a:endParaRPr lang="en-US" altLang="en-US" sz="1100" dirty="0"/>
          </a:p>
          <a:p>
            <a:pPr lvl="2">
              <a:defRPr/>
            </a:pPr>
            <a:r>
              <a:rPr lang="en-US" sz="1100" u="sng" dirty="0">
                <a:solidFill>
                  <a:srgbClr val="0563C1"/>
                </a:solidFill>
                <a:ea typeface="Calibri" panose="020F0502020204030204" pitchFamily="34" charset="0"/>
                <a:hlinkClick r:id="rId5"/>
              </a:rPr>
              <a:t>https://www.nerc.com/comm/PC/Pages/Inverter-Based-Resource-Performance-Task-Force.aspx</a:t>
            </a:r>
            <a:endParaRPr lang="en-US" altLang="en-US" sz="1100" dirty="0"/>
          </a:p>
          <a:p>
            <a:pPr lvl="1">
              <a:defRPr/>
            </a:pPr>
            <a:r>
              <a:rPr lang="en-US" altLang="en-US" sz="1400" dirty="0"/>
              <a:t>Request additional DFR/PMUs or measurements be installed for units that do not currently have one and that have experienced repetitive issues or after major event (e.g. high side of GSU, low side of GSU, at terminal level).</a:t>
            </a:r>
          </a:p>
          <a:p>
            <a:pPr lvl="1">
              <a:defRPr/>
            </a:pPr>
            <a:r>
              <a:rPr lang="en-US" altLang="en-US" sz="1400" dirty="0"/>
              <a:t>Clarification, if necessary, of the expectation for units to proactively switch shunts which allows reactive capability to be deliverable to the POI as losses increase.</a:t>
            </a:r>
          </a:p>
          <a:p>
            <a:pPr marL="457200" lvl="1" indent="0">
              <a:buFont typeface="Arial" panose="020B0604020202020204" pitchFamily="34" charset="0"/>
              <a:buNone/>
              <a:defRPr/>
            </a:pPr>
            <a:endParaRPr lang="en-US" altLang="en-US" sz="1600" dirty="0"/>
          </a:p>
          <a:p>
            <a:pPr>
              <a:defRPr/>
            </a:pPr>
            <a:endParaRPr lang="en-US" altLang="en-US" sz="1800" dirty="0"/>
          </a:p>
          <a:p>
            <a:pPr>
              <a:defRPr/>
            </a:pPr>
            <a:endParaRPr lang="en-US" altLang="en-US" sz="1800" dirty="0"/>
          </a:p>
          <a:p>
            <a:pPr>
              <a:defRPr/>
            </a:pPr>
            <a:endParaRPr lang="en-US" altLang="en-US" sz="1800" dirty="0"/>
          </a:p>
        </p:txBody>
      </p:sp>
      <p:sp>
        <p:nvSpPr>
          <p:cNvPr id="22532" name="Slide Number Placeholder 3">
            <a:extLst>
              <a:ext uri="{FF2B5EF4-FFF2-40B4-BE49-F238E27FC236}">
                <a16:creationId xmlns:a16="http://schemas.microsoft.com/office/drawing/2014/main" id="{08FFB8AA-61BB-4DFD-813E-2CD8A5943DB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BE6968-D16F-41C5-A02A-FC4D7FB665D4}" type="slidenum">
              <a:rPr lang="en-US" altLang="en-US" smtClean="0">
                <a:solidFill>
                  <a:srgbClr val="898989"/>
                </a:solidFill>
              </a:rPr>
              <a:pPr/>
              <a:t>12</a:t>
            </a:fld>
            <a:endParaRPr lang="en-US" altLang="en-US">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F0F33DB-D71E-47C2-856A-E12CC3B4DFE1}"/>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Event Overview </a:t>
            </a:r>
          </a:p>
        </p:txBody>
      </p:sp>
      <p:sp>
        <p:nvSpPr>
          <p:cNvPr id="8195" name="Content Placeholder 2">
            <a:extLst>
              <a:ext uri="{FF2B5EF4-FFF2-40B4-BE49-F238E27FC236}">
                <a16:creationId xmlns:a16="http://schemas.microsoft.com/office/drawing/2014/main" id="{08DE8B03-6066-4804-ABC5-9E4F37BC0B50}"/>
              </a:ext>
            </a:extLst>
          </p:cNvPr>
          <p:cNvSpPr>
            <a:spLocks noGrp="1" noChangeArrowheads="1"/>
          </p:cNvSpPr>
          <p:nvPr>
            <p:ph idx="1"/>
          </p:nvPr>
        </p:nvSpPr>
        <p:spPr bwMode="auto">
          <a:xfrm>
            <a:off x="304800" y="990603"/>
            <a:ext cx="8534400" cy="505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t>At approximately 11:21:37 on 5/9/2021, several inverter-based resources </a:t>
            </a:r>
            <a:r>
              <a:rPr lang="en-US" altLang="en-US" sz="1800" b="1" u="sng" dirty="0"/>
              <a:t>tripped or temporarily reduced </a:t>
            </a:r>
            <a:r>
              <a:rPr lang="en-US" altLang="en-US" sz="1800" dirty="0"/>
              <a:t>their MW output simultaneously from non-consequential interruption for loss of 1,244 MW of generation and 131 MW of generation partially tripped from a thermal resource totaling a generation loss of approximately 1,375 MW. Because of this, frequency dropped to 59.817 Hz and 859.13 MW of RRS was released and frequency took 2 min 52 sec to recover</a:t>
            </a:r>
          </a:p>
          <a:p>
            <a:endParaRPr lang="en-US" altLang="en-US" sz="1800" dirty="0"/>
          </a:p>
          <a:p>
            <a:r>
              <a:rPr lang="en-US" altLang="en-US" sz="1800" dirty="0"/>
              <a:t>Event</a:t>
            </a:r>
            <a:r>
              <a:rPr lang="en-US" altLang="en-US" sz="2000" dirty="0"/>
              <a:t>: </a:t>
            </a:r>
            <a:r>
              <a:rPr lang="en-US" altLang="en-US" sz="1800" dirty="0"/>
              <a:t>1PH fault at Natural Gas unit 18/345-kV GSU and cleared in 3 cycles, unit was tripped accordingly</a:t>
            </a:r>
          </a:p>
          <a:p>
            <a:endParaRPr lang="en-US" altLang="en-US" sz="1800" dirty="0"/>
          </a:p>
          <a:p>
            <a:r>
              <a:rPr lang="en-US" altLang="en-US" sz="1800" dirty="0"/>
              <a:t>System Impact: </a:t>
            </a:r>
            <a:r>
              <a:rPr lang="en-US" altLang="en-US" sz="1800" b="1" u="sng" dirty="0"/>
              <a:t>18 solar, 3 wind projects </a:t>
            </a:r>
            <a:r>
              <a:rPr lang="en-US" altLang="en-US" sz="1800" dirty="0"/>
              <a:t>and one combined cycle train either tripped or temporary experienced active power reduction and restored within few seconds to few minutes. </a:t>
            </a:r>
          </a:p>
          <a:p>
            <a:pPr lvl="1"/>
            <a:r>
              <a:rPr lang="en-US" altLang="en-US" sz="1600" dirty="0"/>
              <a:t>The affected combined cycle train was due to the fault and fault clearing that tripped one of the CTs of the train. </a:t>
            </a:r>
          </a:p>
          <a:p>
            <a:pPr lvl="1"/>
            <a:r>
              <a:rPr lang="en-US" altLang="en-US" sz="1600" dirty="0"/>
              <a:t>IBRs were tripped or experienced temporary MW reduction due to the system voltage performance during and post the disturbance.</a:t>
            </a:r>
          </a:p>
        </p:txBody>
      </p:sp>
      <p:sp>
        <p:nvSpPr>
          <p:cNvPr id="8196" name="Slide Number Placeholder 3">
            <a:extLst>
              <a:ext uri="{FF2B5EF4-FFF2-40B4-BE49-F238E27FC236}">
                <a16:creationId xmlns:a16="http://schemas.microsoft.com/office/drawing/2014/main" id="{98AFB4EE-F13B-481D-A7A6-CA7BB832492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F1F4B744-C3E0-4F14-A292-DE8C6D24A53E}" type="slidenum">
              <a:rPr lang="en-US" altLang="en-US" smtClean="0">
                <a:solidFill>
                  <a:srgbClr val="898989"/>
                </a:solidFill>
              </a:rPr>
              <a:pPr/>
              <a:t>2</a:t>
            </a:fld>
            <a:endParaRPr lang="en-US"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F51544-BA55-48BA-92CD-F2C91F2F23B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Overview of Impacted Solar Projects</a:t>
            </a:r>
            <a:endParaRPr lang="en-US" altLang="en-US">
              <a:solidFill>
                <a:srgbClr val="FF0000"/>
              </a:solidFill>
            </a:endParaRPr>
          </a:p>
        </p:txBody>
      </p:sp>
      <p:sp>
        <p:nvSpPr>
          <p:cNvPr id="9219" name="Slide Number Placeholder 3">
            <a:extLst>
              <a:ext uri="{FF2B5EF4-FFF2-40B4-BE49-F238E27FC236}">
                <a16:creationId xmlns:a16="http://schemas.microsoft.com/office/drawing/2014/main" id="{ED87E503-623D-427B-B0C2-371A15D7C4A9}"/>
              </a:ext>
            </a:extLst>
          </p:cNvPr>
          <p:cNvSpPr>
            <a:spLocks noGrp="1" noChangeArrowheads="1"/>
          </p:cNvSpPr>
          <p:nvPr>
            <p:ph type="sldNum" sz="quarter" idx="11"/>
          </p:nvPr>
        </p:nvSpPr>
        <p:spPr bwMode="auto">
          <a:xfrm>
            <a:off x="8496300" y="6294439"/>
            <a:ext cx="533400" cy="22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1E76FBBE-349A-4623-BB88-58BBF823126C}" type="slidenum">
              <a:rPr lang="en-US" altLang="en-US" smtClean="0">
                <a:solidFill>
                  <a:srgbClr val="898989"/>
                </a:solidFill>
              </a:rPr>
              <a:pPr/>
              <a:t>3</a:t>
            </a:fld>
            <a:endParaRPr lang="en-US" altLang="en-US">
              <a:solidFill>
                <a:srgbClr val="898989"/>
              </a:solidFill>
            </a:endParaRPr>
          </a:p>
        </p:txBody>
      </p:sp>
      <p:pic>
        <p:nvPicPr>
          <p:cNvPr id="9220" name="Picture 4">
            <a:extLst>
              <a:ext uri="{FF2B5EF4-FFF2-40B4-BE49-F238E27FC236}">
                <a16:creationId xmlns:a16="http://schemas.microsoft.com/office/drawing/2014/main" id="{E4E8339A-A784-429C-85D4-6312A21ED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6" y="977902"/>
            <a:ext cx="59467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llout: Bent Line 8">
            <a:extLst>
              <a:ext uri="{FF2B5EF4-FFF2-40B4-BE49-F238E27FC236}">
                <a16:creationId xmlns:a16="http://schemas.microsoft.com/office/drawing/2014/main" id="{351DCAD1-1A5F-4A76-9659-4E25189C6A9A}"/>
              </a:ext>
            </a:extLst>
          </p:cNvPr>
          <p:cNvSpPr/>
          <p:nvPr/>
        </p:nvSpPr>
        <p:spPr>
          <a:xfrm>
            <a:off x="34925" y="5468941"/>
            <a:ext cx="1447800" cy="288925"/>
          </a:xfrm>
          <a:prstGeom prst="borderCallout2">
            <a:avLst>
              <a:gd name="adj1" fmla="val 38476"/>
              <a:gd name="adj2" fmla="val 101027"/>
              <a:gd name="adj3" fmla="val 36284"/>
              <a:gd name="adj4" fmla="val 108774"/>
              <a:gd name="adj5" fmla="val 43071"/>
              <a:gd name="adj6" fmla="val 140306"/>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(69)</a:t>
            </a:r>
          </a:p>
        </p:txBody>
      </p:sp>
      <p:sp>
        <p:nvSpPr>
          <p:cNvPr id="10" name="Callout: Bent Line 9">
            <a:extLst>
              <a:ext uri="{FF2B5EF4-FFF2-40B4-BE49-F238E27FC236}">
                <a16:creationId xmlns:a16="http://schemas.microsoft.com/office/drawing/2014/main" id="{548A761F-5886-411A-85B6-636AC809DE27}"/>
              </a:ext>
            </a:extLst>
          </p:cNvPr>
          <p:cNvSpPr/>
          <p:nvPr/>
        </p:nvSpPr>
        <p:spPr>
          <a:xfrm>
            <a:off x="38100" y="5064129"/>
            <a:ext cx="1447800" cy="290513"/>
          </a:xfrm>
          <a:prstGeom prst="borderCallout2">
            <a:avLst>
              <a:gd name="adj1" fmla="val 38476"/>
              <a:gd name="adj2" fmla="val 101027"/>
              <a:gd name="adj3" fmla="val 37769"/>
              <a:gd name="adj4" fmla="val 164137"/>
              <a:gd name="adj5" fmla="val -88861"/>
              <a:gd name="adj6" fmla="val 200238"/>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1" name="Callout: Bent Line 10">
            <a:extLst>
              <a:ext uri="{FF2B5EF4-FFF2-40B4-BE49-F238E27FC236}">
                <a16:creationId xmlns:a16="http://schemas.microsoft.com/office/drawing/2014/main" id="{E3EA66F2-6E3F-4C9C-8ED3-0698F95A4F26}"/>
              </a:ext>
            </a:extLst>
          </p:cNvPr>
          <p:cNvSpPr/>
          <p:nvPr/>
        </p:nvSpPr>
        <p:spPr>
          <a:xfrm>
            <a:off x="50800" y="4660903"/>
            <a:ext cx="1447800" cy="288925"/>
          </a:xfrm>
          <a:prstGeom prst="borderCallout2">
            <a:avLst>
              <a:gd name="adj1" fmla="val 38476"/>
              <a:gd name="adj2" fmla="val 101027"/>
              <a:gd name="adj3" fmla="val 43212"/>
              <a:gd name="adj4" fmla="val 170786"/>
              <a:gd name="adj5" fmla="val -90982"/>
              <a:gd name="adj6" fmla="val 216282"/>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2" name="Callout: Bent Line 11">
            <a:extLst>
              <a:ext uri="{FF2B5EF4-FFF2-40B4-BE49-F238E27FC236}">
                <a16:creationId xmlns:a16="http://schemas.microsoft.com/office/drawing/2014/main" id="{CAA7BB53-51FC-4247-AC2F-D1C863EFEA89}"/>
              </a:ext>
            </a:extLst>
          </p:cNvPr>
          <p:cNvSpPr/>
          <p:nvPr/>
        </p:nvSpPr>
        <p:spPr>
          <a:xfrm>
            <a:off x="42863" y="4294188"/>
            <a:ext cx="1447800" cy="290512"/>
          </a:xfrm>
          <a:prstGeom prst="borderCallout2">
            <a:avLst>
              <a:gd name="adj1" fmla="val 38476"/>
              <a:gd name="adj2" fmla="val 101027"/>
              <a:gd name="adj3" fmla="val 40667"/>
              <a:gd name="adj4" fmla="val 191669"/>
              <a:gd name="adj5" fmla="val 29001"/>
              <a:gd name="adj6" fmla="val 208953"/>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3" name="Callout: Bent Line 12">
            <a:extLst>
              <a:ext uri="{FF2B5EF4-FFF2-40B4-BE49-F238E27FC236}">
                <a16:creationId xmlns:a16="http://schemas.microsoft.com/office/drawing/2014/main" id="{04C051C4-A47E-471C-8363-86D1106BBA00}"/>
              </a:ext>
            </a:extLst>
          </p:cNvPr>
          <p:cNvSpPr/>
          <p:nvPr/>
        </p:nvSpPr>
        <p:spPr>
          <a:xfrm>
            <a:off x="38100" y="3892553"/>
            <a:ext cx="1447800" cy="288925"/>
          </a:xfrm>
          <a:prstGeom prst="borderCallout2">
            <a:avLst>
              <a:gd name="adj1" fmla="val 38476"/>
              <a:gd name="adj2" fmla="val 101027"/>
              <a:gd name="adj3" fmla="val 40667"/>
              <a:gd name="adj4" fmla="val 191669"/>
              <a:gd name="adj5" fmla="val 92279"/>
              <a:gd name="adj6" fmla="val 225379"/>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4" name="Callout: Bent Line 13">
            <a:extLst>
              <a:ext uri="{FF2B5EF4-FFF2-40B4-BE49-F238E27FC236}">
                <a16:creationId xmlns:a16="http://schemas.microsoft.com/office/drawing/2014/main" id="{959D0503-BD5D-4279-AA63-E74FEC31F520}"/>
              </a:ext>
            </a:extLst>
          </p:cNvPr>
          <p:cNvSpPr/>
          <p:nvPr/>
        </p:nvSpPr>
        <p:spPr>
          <a:xfrm>
            <a:off x="38103" y="3478213"/>
            <a:ext cx="1444625" cy="290512"/>
          </a:xfrm>
          <a:prstGeom prst="borderCallout2">
            <a:avLst>
              <a:gd name="adj1" fmla="val 38476"/>
              <a:gd name="adj2" fmla="val 101027"/>
              <a:gd name="adj3" fmla="val 44768"/>
              <a:gd name="adj4" fmla="val 161095"/>
              <a:gd name="adj5" fmla="val 261683"/>
              <a:gd name="adj6" fmla="val 243423"/>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5" name="Callout: Bent Line 14">
            <a:extLst>
              <a:ext uri="{FF2B5EF4-FFF2-40B4-BE49-F238E27FC236}">
                <a16:creationId xmlns:a16="http://schemas.microsoft.com/office/drawing/2014/main" id="{2E88388F-95A9-41EC-8BBF-33B078B5388E}"/>
              </a:ext>
            </a:extLst>
          </p:cNvPr>
          <p:cNvSpPr/>
          <p:nvPr/>
        </p:nvSpPr>
        <p:spPr>
          <a:xfrm>
            <a:off x="38103" y="3070228"/>
            <a:ext cx="1444625" cy="288925"/>
          </a:xfrm>
          <a:prstGeom prst="borderCallout2">
            <a:avLst>
              <a:gd name="adj1" fmla="val 38476"/>
              <a:gd name="adj2" fmla="val 101027"/>
              <a:gd name="adj3" fmla="val 34092"/>
              <a:gd name="adj4" fmla="val 115353"/>
              <a:gd name="adj5" fmla="val 31122"/>
              <a:gd name="adj6" fmla="val 242586"/>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6" name="Callout: Bent Line 15">
            <a:extLst>
              <a:ext uri="{FF2B5EF4-FFF2-40B4-BE49-F238E27FC236}">
                <a16:creationId xmlns:a16="http://schemas.microsoft.com/office/drawing/2014/main" id="{A9D7B43F-F338-4023-9FEC-DACEBF817BAC}"/>
              </a:ext>
            </a:extLst>
          </p:cNvPr>
          <p:cNvSpPr/>
          <p:nvPr/>
        </p:nvSpPr>
        <p:spPr>
          <a:xfrm>
            <a:off x="38103" y="2665413"/>
            <a:ext cx="1444625" cy="290512"/>
          </a:xfrm>
          <a:prstGeom prst="borderCallout2">
            <a:avLst>
              <a:gd name="adj1" fmla="val 38476"/>
              <a:gd name="adj2" fmla="val 101027"/>
              <a:gd name="adj3" fmla="val 43920"/>
              <a:gd name="adj4" fmla="val 242854"/>
              <a:gd name="adj5" fmla="val 249735"/>
              <a:gd name="adj6" fmla="val 257914"/>
            </a:avLst>
          </a:prstGeom>
          <a:solidFill>
            <a:srgbClr val="C0000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7" name="Callout: Bent Line 16">
            <a:extLst>
              <a:ext uri="{FF2B5EF4-FFF2-40B4-BE49-F238E27FC236}">
                <a16:creationId xmlns:a16="http://schemas.microsoft.com/office/drawing/2014/main" id="{271A7309-E623-4C11-9570-C59FC94C1759}"/>
              </a:ext>
            </a:extLst>
          </p:cNvPr>
          <p:cNvSpPr/>
          <p:nvPr/>
        </p:nvSpPr>
        <p:spPr>
          <a:xfrm>
            <a:off x="7585075" y="5476878"/>
            <a:ext cx="1447800" cy="290513"/>
          </a:xfrm>
          <a:prstGeom prst="borderCallout2">
            <a:avLst>
              <a:gd name="adj1" fmla="val 18750"/>
              <a:gd name="adj2" fmla="val -1202"/>
              <a:gd name="adj3" fmla="val 18467"/>
              <a:gd name="adj4" fmla="val -150304"/>
              <a:gd name="adj5" fmla="val -409426"/>
              <a:gd name="adj6" fmla="val -250008"/>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18" name="Callout: Bent Line 17">
            <a:extLst>
              <a:ext uri="{FF2B5EF4-FFF2-40B4-BE49-F238E27FC236}">
                <a16:creationId xmlns:a16="http://schemas.microsoft.com/office/drawing/2014/main" id="{78E59485-7550-463F-BDC5-ECF8A0EED136}"/>
              </a:ext>
            </a:extLst>
          </p:cNvPr>
          <p:cNvSpPr/>
          <p:nvPr/>
        </p:nvSpPr>
        <p:spPr>
          <a:xfrm>
            <a:off x="7585075" y="5064129"/>
            <a:ext cx="1447800" cy="290513"/>
          </a:xfrm>
          <a:prstGeom prst="borderCallout2">
            <a:avLst>
              <a:gd name="adj1" fmla="val 13659"/>
              <a:gd name="adj2" fmla="val -1202"/>
              <a:gd name="adj3" fmla="val -976"/>
              <a:gd name="adj4" fmla="val -139474"/>
              <a:gd name="adj5" fmla="val -237196"/>
              <a:gd name="adj6" fmla="val -235287"/>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9" name="Callout: Bent Line 18">
            <a:extLst>
              <a:ext uri="{FF2B5EF4-FFF2-40B4-BE49-F238E27FC236}">
                <a16:creationId xmlns:a16="http://schemas.microsoft.com/office/drawing/2014/main" id="{5C9A2625-075B-4BB7-A131-B92742A896E7}"/>
              </a:ext>
            </a:extLst>
          </p:cNvPr>
          <p:cNvSpPr/>
          <p:nvPr/>
        </p:nvSpPr>
        <p:spPr>
          <a:xfrm>
            <a:off x="7585075" y="4643439"/>
            <a:ext cx="1447800" cy="290512"/>
          </a:xfrm>
          <a:prstGeom prst="borderCallout2">
            <a:avLst>
              <a:gd name="adj1" fmla="val 16204"/>
              <a:gd name="adj2" fmla="val -184"/>
              <a:gd name="adj3" fmla="val -976"/>
              <a:gd name="adj4" fmla="val -139474"/>
              <a:gd name="adj5" fmla="val -171725"/>
              <a:gd name="adj6" fmla="val -229868"/>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0" name="Callout: Bent Line 19">
            <a:extLst>
              <a:ext uri="{FF2B5EF4-FFF2-40B4-BE49-F238E27FC236}">
                <a16:creationId xmlns:a16="http://schemas.microsoft.com/office/drawing/2014/main" id="{C57EFCDB-8A09-40D9-AAAD-6E6A8B2F8984}"/>
              </a:ext>
            </a:extLst>
          </p:cNvPr>
          <p:cNvSpPr/>
          <p:nvPr/>
        </p:nvSpPr>
        <p:spPr>
          <a:xfrm>
            <a:off x="7585075" y="3935416"/>
            <a:ext cx="1447800" cy="611187"/>
          </a:xfrm>
          <a:prstGeom prst="borderCallout2">
            <a:avLst>
              <a:gd name="adj1" fmla="val 16332"/>
              <a:gd name="adj2" fmla="val -693"/>
              <a:gd name="adj3" fmla="val 5788"/>
              <a:gd name="adj4" fmla="val -214743"/>
              <a:gd name="adj5" fmla="val 23783"/>
              <a:gd name="adj6" fmla="val -237780"/>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3 Solar Units (138)</a:t>
            </a:r>
          </a:p>
        </p:txBody>
      </p:sp>
      <p:sp>
        <p:nvSpPr>
          <p:cNvPr id="21" name="Callout: Bent Line 20">
            <a:extLst>
              <a:ext uri="{FF2B5EF4-FFF2-40B4-BE49-F238E27FC236}">
                <a16:creationId xmlns:a16="http://schemas.microsoft.com/office/drawing/2014/main" id="{089BF14C-B03A-4546-9996-09034626767A}"/>
              </a:ext>
            </a:extLst>
          </p:cNvPr>
          <p:cNvSpPr/>
          <p:nvPr/>
        </p:nvSpPr>
        <p:spPr>
          <a:xfrm>
            <a:off x="7581901" y="2520954"/>
            <a:ext cx="1435100" cy="290513"/>
          </a:xfrm>
          <a:prstGeom prst="borderCallout2">
            <a:avLst>
              <a:gd name="adj1" fmla="val 23840"/>
              <a:gd name="adj2" fmla="val -1139"/>
              <a:gd name="adj3" fmla="val 22780"/>
              <a:gd name="adj4" fmla="val -19644"/>
              <a:gd name="adj5" fmla="val 66755"/>
              <a:gd name="adj6" fmla="val -78080"/>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2" name="Callout: Bent Line 21">
            <a:extLst>
              <a:ext uri="{FF2B5EF4-FFF2-40B4-BE49-F238E27FC236}">
                <a16:creationId xmlns:a16="http://schemas.microsoft.com/office/drawing/2014/main" id="{7BF02649-3945-4DA2-992C-81A22D8EB444}"/>
              </a:ext>
            </a:extLst>
          </p:cNvPr>
          <p:cNvSpPr/>
          <p:nvPr/>
        </p:nvSpPr>
        <p:spPr>
          <a:xfrm>
            <a:off x="7581901" y="2138365"/>
            <a:ext cx="1435100" cy="288925"/>
          </a:xfrm>
          <a:prstGeom prst="borderCallout2">
            <a:avLst>
              <a:gd name="adj1" fmla="val 21295"/>
              <a:gd name="adj2" fmla="val -625"/>
              <a:gd name="adj3" fmla="val 25325"/>
              <a:gd name="adj4" fmla="val -52016"/>
              <a:gd name="adj5" fmla="val 214595"/>
              <a:gd name="adj6" fmla="val -193695"/>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24" name="Callout: Bent Line 23">
            <a:extLst>
              <a:ext uri="{FF2B5EF4-FFF2-40B4-BE49-F238E27FC236}">
                <a16:creationId xmlns:a16="http://schemas.microsoft.com/office/drawing/2014/main" id="{D3CD6B41-11CD-4A21-B508-ECFCCC1B6E5E}"/>
              </a:ext>
            </a:extLst>
          </p:cNvPr>
          <p:cNvSpPr/>
          <p:nvPr/>
        </p:nvSpPr>
        <p:spPr>
          <a:xfrm>
            <a:off x="50803" y="1725613"/>
            <a:ext cx="1444625" cy="290512"/>
          </a:xfrm>
          <a:prstGeom prst="borderCallout2">
            <a:avLst>
              <a:gd name="adj1" fmla="val 38476"/>
              <a:gd name="adj2" fmla="val 101027"/>
              <a:gd name="adj3" fmla="val 43920"/>
              <a:gd name="adj4" fmla="val 242854"/>
              <a:gd name="adj5" fmla="val 343911"/>
              <a:gd name="adj6" fmla="val 302835"/>
            </a:avLst>
          </a:prstGeom>
          <a:solidFill>
            <a:srgbClr val="C0000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25" name="Callout: Bent Line 24">
            <a:extLst>
              <a:ext uri="{FF2B5EF4-FFF2-40B4-BE49-F238E27FC236}">
                <a16:creationId xmlns:a16="http://schemas.microsoft.com/office/drawing/2014/main" id="{21341705-9CBC-4E58-AF7E-932701B84053}"/>
              </a:ext>
            </a:extLst>
          </p:cNvPr>
          <p:cNvSpPr/>
          <p:nvPr/>
        </p:nvSpPr>
        <p:spPr>
          <a:xfrm>
            <a:off x="7570789" y="1731963"/>
            <a:ext cx="1435100" cy="290512"/>
          </a:xfrm>
          <a:prstGeom prst="borderCallout2">
            <a:avLst>
              <a:gd name="adj1" fmla="val 21295"/>
              <a:gd name="adj2" fmla="val -625"/>
              <a:gd name="adj3" fmla="val 18750"/>
              <a:gd name="adj4" fmla="val -16667"/>
              <a:gd name="adj5" fmla="val -162887"/>
              <a:gd name="adj6" fmla="val -90412"/>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6" name="Flowchart: Summing Junction 25">
            <a:extLst>
              <a:ext uri="{FF2B5EF4-FFF2-40B4-BE49-F238E27FC236}">
                <a16:creationId xmlns:a16="http://schemas.microsoft.com/office/drawing/2014/main" id="{9C1B0510-C1F9-4091-B945-524A498DE235}"/>
              </a:ext>
            </a:extLst>
          </p:cNvPr>
          <p:cNvSpPr/>
          <p:nvPr/>
        </p:nvSpPr>
        <p:spPr>
          <a:xfrm>
            <a:off x="4076702" y="34782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Callout: Bent Line 27">
            <a:extLst>
              <a:ext uri="{FF2B5EF4-FFF2-40B4-BE49-F238E27FC236}">
                <a16:creationId xmlns:a16="http://schemas.microsoft.com/office/drawing/2014/main" id="{6C00C4B8-8A68-456C-849D-D49E88D6BA14}"/>
              </a:ext>
            </a:extLst>
          </p:cNvPr>
          <p:cNvSpPr/>
          <p:nvPr/>
        </p:nvSpPr>
        <p:spPr>
          <a:xfrm>
            <a:off x="1790703" y="1992316"/>
            <a:ext cx="1444625" cy="636587"/>
          </a:xfrm>
          <a:prstGeom prst="borderCallout2">
            <a:avLst>
              <a:gd name="adj1" fmla="val 38476"/>
              <a:gd name="adj2" fmla="val 101027"/>
              <a:gd name="adj3" fmla="val 37345"/>
              <a:gd name="adj4" fmla="val 124428"/>
              <a:gd name="adj5" fmla="val 228886"/>
              <a:gd name="adj6" fmla="val 161580"/>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rPr>
              <a:t>Gas Unit 18/345 XFR 1PH Fault for 3 cycles at</a:t>
            </a:r>
          </a:p>
        </p:txBody>
      </p:sp>
      <p:sp>
        <p:nvSpPr>
          <p:cNvPr id="29" name="Rectangle 28">
            <a:extLst>
              <a:ext uri="{FF2B5EF4-FFF2-40B4-BE49-F238E27FC236}">
                <a16:creationId xmlns:a16="http://schemas.microsoft.com/office/drawing/2014/main" id="{FC15BE89-EA9C-427F-A8EC-36296A19523A}"/>
              </a:ext>
            </a:extLst>
          </p:cNvPr>
          <p:cNvSpPr/>
          <p:nvPr/>
        </p:nvSpPr>
        <p:spPr>
          <a:xfrm>
            <a:off x="4602164" y="6086475"/>
            <a:ext cx="755651" cy="279400"/>
          </a:xfrm>
          <a:prstGeom prst="rect">
            <a:avLst/>
          </a:prstGeom>
          <a:solidFill>
            <a:srgbClr val="00B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&lt; 10s</a:t>
            </a:r>
          </a:p>
        </p:txBody>
      </p:sp>
      <p:sp>
        <p:nvSpPr>
          <p:cNvPr id="9240" name="TextBox 29">
            <a:extLst>
              <a:ext uri="{FF2B5EF4-FFF2-40B4-BE49-F238E27FC236}">
                <a16:creationId xmlns:a16="http://schemas.microsoft.com/office/drawing/2014/main" id="{B852A235-F333-4A7A-9A26-EAE2159273C9}"/>
              </a:ext>
            </a:extLst>
          </p:cNvPr>
          <p:cNvSpPr txBox="1">
            <a:spLocks noChangeArrowheads="1"/>
          </p:cNvSpPr>
          <p:nvPr/>
        </p:nvSpPr>
        <p:spPr bwMode="auto">
          <a:xfrm>
            <a:off x="2255840" y="6064249"/>
            <a:ext cx="2467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MW Restoration Time:</a:t>
            </a:r>
          </a:p>
        </p:txBody>
      </p:sp>
      <p:sp>
        <p:nvSpPr>
          <p:cNvPr id="31" name="Rectangle 30">
            <a:extLst>
              <a:ext uri="{FF2B5EF4-FFF2-40B4-BE49-F238E27FC236}">
                <a16:creationId xmlns:a16="http://schemas.microsoft.com/office/drawing/2014/main" id="{175D7018-6FFD-47F0-B4CB-BD79779EEC73}"/>
              </a:ext>
            </a:extLst>
          </p:cNvPr>
          <p:cNvSpPr/>
          <p:nvPr/>
        </p:nvSpPr>
        <p:spPr>
          <a:xfrm>
            <a:off x="5475291" y="6086475"/>
            <a:ext cx="928687" cy="279400"/>
          </a:xfrm>
          <a:prstGeom prst="rect">
            <a:avLst/>
          </a:prstGeom>
          <a:solidFill>
            <a:srgbClr val="92D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10s~1min</a:t>
            </a:r>
          </a:p>
        </p:txBody>
      </p:sp>
      <p:sp>
        <p:nvSpPr>
          <p:cNvPr id="32" name="Rectangle 31">
            <a:extLst>
              <a:ext uri="{FF2B5EF4-FFF2-40B4-BE49-F238E27FC236}">
                <a16:creationId xmlns:a16="http://schemas.microsoft.com/office/drawing/2014/main" id="{EFC77A7B-2CDA-483D-940E-C7DFC3E9D14D}"/>
              </a:ext>
            </a:extLst>
          </p:cNvPr>
          <p:cNvSpPr/>
          <p:nvPr/>
        </p:nvSpPr>
        <p:spPr>
          <a:xfrm>
            <a:off x="6518278" y="6088063"/>
            <a:ext cx="930275" cy="279400"/>
          </a:xfrm>
          <a:prstGeom prst="rect">
            <a:avLst/>
          </a:prstGeom>
          <a:solidFill>
            <a:schemeClr val="accent6"/>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1~5 mins</a:t>
            </a:r>
          </a:p>
        </p:txBody>
      </p:sp>
      <p:sp>
        <p:nvSpPr>
          <p:cNvPr id="33" name="Rectangle 32">
            <a:extLst>
              <a:ext uri="{FF2B5EF4-FFF2-40B4-BE49-F238E27FC236}">
                <a16:creationId xmlns:a16="http://schemas.microsoft.com/office/drawing/2014/main" id="{5ECD3F5F-A317-4C5F-B271-E115102D930A}"/>
              </a:ext>
            </a:extLst>
          </p:cNvPr>
          <p:cNvSpPr/>
          <p:nvPr/>
        </p:nvSpPr>
        <p:spPr>
          <a:xfrm>
            <a:off x="7562851" y="6078539"/>
            <a:ext cx="928688" cy="277812"/>
          </a:xfrm>
          <a:prstGeom prst="rect">
            <a:avLst/>
          </a:prstGeom>
          <a:solidFill>
            <a:srgbClr val="C0000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&gt; 5 mins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2539E59-0E05-48C0-9FC4-07E855A8BA8D}"/>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Overview of Impacted Wind Projects</a:t>
            </a:r>
            <a:endParaRPr lang="en-US" altLang="en-US">
              <a:solidFill>
                <a:srgbClr val="FF0000"/>
              </a:solidFill>
            </a:endParaRPr>
          </a:p>
        </p:txBody>
      </p:sp>
      <p:sp>
        <p:nvSpPr>
          <p:cNvPr id="11267" name="Slide Number Placeholder 3">
            <a:extLst>
              <a:ext uri="{FF2B5EF4-FFF2-40B4-BE49-F238E27FC236}">
                <a16:creationId xmlns:a16="http://schemas.microsoft.com/office/drawing/2014/main" id="{F0BE2A08-A485-485B-825D-6B49692C6307}"/>
              </a:ext>
            </a:extLst>
          </p:cNvPr>
          <p:cNvSpPr>
            <a:spLocks noGrp="1" noChangeArrowheads="1"/>
          </p:cNvSpPr>
          <p:nvPr>
            <p:ph type="sldNum" sz="quarter" idx="11"/>
          </p:nvPr>
        </p:nvSpPr>
        <p:spPr bwMode="auto">
          <a:xfrm>
            <a:off x="8496300" y="6294439"/>
            <a:ext cx="533400" cy="22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EDA3BD6D-6BFE-4C5D-B653-4EE451BDD2B3}" type="slidenum">
              <a:rPr lang="en-US" altLang="en-US" smtClean="0">
                <a:solidFill>
                  <a:srgbClr val="898989"/>
                </a:solidFill>
              </a:rPr>
              <a:pPr/>
              <a:t>4</a:t>
            </a:fld>
            <a:endParaRPr lang="en-US" altLang="en-US">
              <a:solidFill>
                <a:srgbClr val="898989"/>
              </a:solidFill>
            </a:endParaRPr>
          </a:p>
        </p:txBody>
      </p:sp>
      <p:sp>
        <p:nvSpPr>
          <p:cNvPr id="26" name="Flowchart: Summing Junction 25">
            <a:extLst>
              <a:ext uri="{FF2B5EF4-FFF2-40B4-BE49-F238E27FC236}">
                <a16:creationId xmlns:a16="http://schemas.microsoft.com/office/drawing/2014/main" id="{91CF4E5D-8AAB-4B66-AC68-57940955994B}"/>
              </a:ext>
            </a:extLst>
          </p:cNvPr>
          <p:cNvSpPr/>
          <p:nvPr/>
        </p:nvSpPr>
        <p:spPr>
          <a:xfrm>
            <a:off x="4076702" y="34782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Callout: Bent Line 27">
            <a:extLst>
              <a:ext uri="{FF2B5EF4-FFF2-40B4-BE49-F238E27FC236}">
                <a16:creationId xmlns:a16="http://schemas.microsoft.com/office/drawing/2014/main" id="{9D37EB5B-596E-4FE1-BA6C-BC6ED71F757D}"/>
              </a:ext>
            </a:extLst>
          </p:cNvPr>
          <p:cNvSpPr/>
          <p:nvPr/>
        </p:nvSpPr>
        <p:spPr>
          <a:xfrm>
            <a:off x="1790703" y="1992316"/>
            <a:ext cx="1444625" cy="636587"/>
          </a:xfrm>
          <a:prstGeom prst="borderCallout2">
            <a:avLst>
              <a:gd name="adj1" fmla="val 38476"/>
              <a:gd name="adj2" fmla="val 101027"/>
              <a:gd name="adj3" fmla="val 37345"/>
              <a:gd name="adj4" fmla="val 124428"/>
              <a:gd name="adj5" fmla="val 228886"/>
              <a:gd name="adj6" fmla="val 161580"/>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rPr>
              <a:t>OECCS18/345 XFR 1PH Fault for 3 cycles at</a:t>
            </a:r>
          </a:p>
        </p:txBody>
      </p:sp>
      <p:sp>
        <p:nvSpPr>
          <p:cNvPr id="29" name="Rectangle 28">
            <a:extLst>
              <a:ext uri="{FF2B5EF4-FFF2-40B4-BE49-F238E27FC236}">
                <a16:creationId xmlns:a16="http://schemas.microsoft.com/office/drawing/2014/main" id="{5EB8F66B-349B-442F-8E10-94872E63F241}"/>
              </a:ext>
            </a:extLst>
          </p:cNvPr>
          <p:cNvSpPr/>
          <p:nvPr/>
        </p:nvSpPr>
        <p:spPr>
          <a:xfrm>
            <a:off x="4602164" y="6086475"/>
            <a:ext cx="755651" cy="279400"/>
          </a:xfrm>
          <a:prstGeom prst="rect">
            <a:avLst/>
          </a:prstGeom>
          <a:solidFill>
            <a:srgbClr val="00B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&lt; 10s</a:t>
            </a:r>
          </a:p>
        </p:txBody>
      </p:sp>
      <p:sp>
        <p:nvSpPr>
          <p:cNvPr id="11271" name="TextBox 29">
            <a:extLst>
              <a:ext uri="{FF2B5EF4-FFF2-40B4-BE49-F238E27FC236}">
                <a16:creationId xmlns:a16="http://schemas.microsoft.com/office/drawing/2014/main" id="{A9FE7E26-4B0D-4493-9719-AECC7C7580C2}"/>
              </a:ext>
            </a:extLst>
          </p:cNvPr>
          <p:cNvSpPr txBox="1">
            <a:spLocks noChangeArrowheads="1"/>
          </p:cNvSpPr>
          <p:nvPr/>
        </p:nvSpPr>
        <p:spPr bwMode="auto">
          <a:xfrm>
            <a:off x="2255840" y="6064249"/>
            <a:ext cx="2467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MW Restoration Time:</a:t>
            </a:r>
          </a:p>
        </p:txBody>
      </p:sp>
      <p:sp>
        <p:nvSpPr>
          <p:cNvPr id="31" name="Rectangle 30">
            <a:extLst>
              <a:ext uri="{FF2B5EF4-FFF2-40B4-BE49-F238E27FC236}">
                <a16:creationId xmlns:a16="http://schemas.microsoft.com/office/drawing/2014/main" id="{64BDF2E9-611F-446D-887D-75BF4DB5381F}"/>
              </a:ext>
            </a:extLst>
          </p:cNvPr>
          <p:cNvSpPr/>
          <p:nvPr/>
        </p:nvSpPr>
        <p:spPr>
          <a:xfrm>
            <a:off x="5475291" y="6086475"/>
            <a:ext cx="928687" cy="279400"/>
          </a:xfrm>
          <a:prstGeom prst="rect">
            <a:avLst/>
          </a:prstGeom>
          <a:solidFill>
            <a:srgbClr val="92D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10s~1min</a:t>
            </a:r>
          </a:p>
        </p:txBody>
      </p:sp>
      <p:sp>
        <p:nvSpPr>
          <p:cNvPr id="32" name="Rectangle 31">
            <a:extLst>
              <a:ext uri="{FF2B5EF4-FFF2-40B4-BE49-F238E27FC236}">
                <a16:creationId xmlns:a16="http://schemas.microsoft.com/office/drawing/2014/main" id="{7288DE33-200E-4AD0-9C1F-CB4999EB8D6E}"/>
              </a:ext>
            </a:extLst>
          </p:cNvPr>
          <p:cNvSpPr/>
          <p:nvPr/>
        </p:nvSpPr>
        <p:spPr>
          <a:xfrm>
            <a:off x="6518278" y="6088063"/>
            <a:ext cx="930275" cy="279400"/>
          </a:xfrm>
          <a:prstGeom prst="rect">
            <a:avLst/>
          </a:prstGeom>
          <a:solidFill>
            <a:schemeClr val="accent6"/>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1~5 mins</a:t>
            </a:r>
          </a:p>
        </p:txBody>
      </p:sp>
      <p:sp>
        <p:nvSpPr>
          <p:cNvPr id="33" name="Rectangle 32">
            <a:extLst>
              <a:ext uri="{FF2B5EF4-FFF2-40B4-BE49-F238E27FC236}">
                <a16:creationId xmlns:a16="http://schemas.microsoft.com/office/drawing/2014/main" id="{6D2ED0F4-91BE-4FBC-BF0E-F009209C4A9D}"/>
              </a:ext>
            </a:extLst>
          </p:cNvPr>
          <p:cNvSpPr/>
          <p:nvPr/>
        </p:nvSpPr>
        <p:spPr>
          <a:xfrm>
            <a:off x="7562851" y="6078539"/>
            <a:ext cx="928688" cy="277812"/>
          </a:xfrm>
          <a:prstGeom prst="rect">
            <a:avLst/>
          </a:prstGeom>
          <a:solidFill>
            <a:srgbClr val="C0000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&gt; 5 mins</a:t>
            </a:r>
          </a:p>
        </p:txBody>
      </p:sp>
      <p:pic>
        <p:nvPicPr>
          <p:cNvPr id="11275" name="Picture 5">
            <a:extLst>
              <a:ext uri="{FF2B5EF4-FFF2-40B4-BE49-F238E27FC236}">
                <a16:creationId xmlns:a16="http://schemas.microsoft.com/office/drawing/2014/main" id="{2551425A-47E2-4508-BD15-E28BAA071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1"/>
            <a:ext cx="5957888" cy="507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allout: Bent Line 33">
            <a:extLst>
              <a:ext uri="{FF2B5EF4-FFF2-40B4-BE49-F238E27FC236}">
                <a16:creationId xmlns:a16="http://schemas.microsoft.com/office/drawing/2014/main" id="{CF290ABC-520C-4EA2-99A5-72426BC1D9B6}"/>
              </a:ext>
            </a:extLst>
          </p:cNvPr>
          <p:cNvSpPr/>
          <p:nvPr/>
        </p:nvSpPr>
        <p:spPr>
          <a:xfrm>
            <a:off x="7607301" y="3082929"/>
            <a:ext cx="1435100" cy="290513"/>
          </a:xfrm>
          <a:prstGeom prst="borderCallout2">
            <a:avLst>
              <a:gd name="adj1" fmla="val 72201"/>
              <a:gd name="adj2" fmla="val -625"/>
              <a:gd name="adj3" fmla="val 73897"/>
              <a:gd name="adj4" fmla="val -99947"/>
              <a:gd name="adj5" fmla="val 205969"/>
              <a:gd name="adj6" fmla="val -139799"/>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Unit(345)</a:t>
            </a:r>
          </a:p>
        </p:txBody>
      </p:sp>
      <p:sp>
        <p:nvSpPr>
          <p:cNvPr id="35" name="Callout: Bent Line 34">
            <a:extLst>
              <a:ext uri="{FF2B5EF4-FFF2-40B4-BE49-F238E27FC236}">
                <a16:creationId xmlns:a16="http://schemas.microsoft.com/office/drawing/2014/main" id="{13E1992D-995D-4359-AD4B-BE3E668507C6}"/>
              </a:ext>
            </a:extLst>
          </p:cNvPr>
          <p:cNvSpPr/>
          <p:nvPr/>
        </p:nvSpPr>
        <p:spPr>
          <a:xfrm>
            <a:off x="127001" y="3025778"/>
            <a:ext cx="1435100" cy="290513"/>
          </a:xfrm>
          <a:prstGeom prst="borderCallout2">
            <a:avLst>
              <a:gd name="adj1" fmla="val 54384"/>
              <a:gd name="adj2" fmla="val 101116"/>
              <a:gd name="adj3" fmla="val 39818"/>
              <a:gd name="adj4" fmla="val 226102"/>
              <a:gd name="adj5" fmla="val 315559"/>
              <a:gd name="adj6" fmla="val 310716"/>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 (345)</a:t>
            </a:r>
          </a:p>
        </p:txBody>
      </p:sp>
      <p:sp>
        <p:nvSpPr>
          <p:cNvPr id="36" name="Callout: Bent Line 35">
            <a:extLst>
              <a:ext uri="{FF2B5EF4-FFF2-40B4-BE49-F238E27FC236}">
                <a16:creationId xmlns:a16="http://schemas.microsoft.com/office/drawing/2014/main" id="{37850739-C39C-4943-ABA3-B64909F7DC4D}"/>
              </a:ext>
            </a:extLst>
          </p:cNvPr>
          <p:cNvSpPr/>
          <p:nvPr/>
        </p:nvSpPr>
        <p:spPr>
          <a:xfrm>
            <a:off x="138114" y="4533903"/>
            <a:ext cx="1435100" cy="290513"/>
          </a:xfrm>
          <a:prstGeom prst="borderCallout2">
            <a:avLst>
              <a:gd name="adj1" fmla="val 54384"/>
              <a:gd name="adj2" fmla="val 101116"/>
              <a:gd name="adj3" fmla="val 39818"/>
              <a:gd name="adj4" fmla="val 226102"/>
              <a:gd name="adj5" fmla="val -180775"/>
              <a:gd name="adj6" fmla="val 323047"/>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 (345)</a:t>
            </a:r>
          </a:p>
        </p:txBody>
      </p:sp>
      <p:sp>
        <p:nvSpPr>
          <p:cNvPr id="37" name="Flowchart: Summing Junction 36">
            <a:extLst>
              <a:ext uri="{FF2B5EF4-FFF2-40B4-BE49-F238E27FC236}">
                <a16:creationId xmlns:a16="http://schemas.microsoft.com/office/drawing/2014/main" id="{80720ED0-E9FC-4BAE-9B61-533570C750D8}"/>
              </a:ext>
            </a:extLst>
          </p:cNvPr>
          <p:cNvSpPr/>
          <p:nvPr/>
        </p:nvSpPr>
        <p:spPr>
          <a:xfrm>
            <a:off x="3778253" y="41513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Callout: Bent Line 37">
            <a:extLst>
              <a:ext uri="{FF2B5EF4-FFF2-40B4-BE49-F238E27FC236}">
                <a16:creationId xmlns:a16="http://schemas.microsoft.com/office/drawing/2014/main" id="{C3638472-FF94-4C99-AA38-1766B23A7366}"/>
              </a:ext>
            </a:extLst>
          </p:cNvPr>
          <p:cNvSpPr/>
          <p:nvPr/>
        </p:nvSpPr>
        <p:spPr>
          <a:xfrm>
            <a:off x="1701803" y="2355854"/>
            <a:ext cx="1444625" cy="638175"/>
          </a:xfrm>
          <a:prstGeom prst="borderCallout2">
            <a:avLst>
              <a:gd name="adj1" fmla="val 38476"/>
              <a:gd name="adj2" fmla="val 101027"/>
              <a:gd name="adj3" fmla="val 37345"/>
              <a:gd name="adj4" fmla="val 124428"/>
              <a:gd name="adj5" fmla="val 276332"/>
              <a:gd name="adj6" fmla="val 146266"/>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rPr>
              <a:t>Gas Unit 18/345 XFR 1PH Fault for 3 cycles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13F7610-5AE2-4E2A-AC89-A90B3EFAF73C}"/>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t>Preliminary Summary of MW restoration times</a:t>
            </a:r>
          </a:p>
        </p:txBody>
      </p:sp>
      <p:sp>
        <p:nvSpPr>
          <p:cNvPr id="13315" name="Content Placeholder 2">
            <a:extLst>
              <a:ext uri="{FF2B5EF4-FFF2-40B4-BE49-F238E27FC236}">
                <a16:creationId xmlns:a16="http://schemas.microsoft.com/office/drawing/2014/main" id="{B5D02996-0729-47F6-BECB-DE558D8C18C7}"/>
              </a:ext>
            </a:extLst>
          </p:cNvPr>
          <p:cNvSpPr>
            <a:spLocks noGrp="1" noChangeArrowheads="1"/>
          </p:cNvSpPr>
          <p:nvPr>
            <p:ph idx="1"/>
          </p:nvPr>
        </p:nvSpPr>
        <p:spPr bwMode="auto">
          <a:xfrm>
            <a:off x="152400" y="3429000"/>
            <a:ext cx="8839200" cy="28130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u="sng" dirty="0"/>
              <a:t>Units that restored MW within 10 seconds: </a:t>
            </a:r>
            <a:r>
              <a:rPr lang="en-US" altLang="en-US" sz="1600" dirty="0"/>
              <a:t>often part of voltage ride through (VRT) response with slow MW ramp back setting after voltage was recovered. In this event, voltage returned to an acceptable range in less than 0.5s but some didn’t recover MW within 1s.  </a:t>
            </a:r>
          </a:p>
          <a:p>
            <a:r>
              <a:rPr lang="en-US" altLang="en-US" sz="1600" b="1" u="sng" dirty="0"/>
              <a:t>Units that restored MW within 1~5 minutes: </a:t>
            </a:r>
            <a:r>
              <a:rPr lang="en-US" altLang="en-US" sz="1600" dirty="0"/>
              <a:t>Some inverters tripped or were “blocked” by the control and returned after voltage was back to acceptable range or a pre-set blocked time like xx minutes. Also ramp rate for recovering MW after VRT may be too slow.</a:t>
            </a:r>
          </a:p>
          <a:p>
            <a:r>
              <a:rPr lang="en-US" altLang="en-US" sz="1600" b="1" u="sng" dirty="0"/>
              <a:t>Units that restores power more than 5 minutes: </a:t>
            </a:r>
            <a:r>
              <a:rPr lang="en-US" altLang="en-US" sz="1600" dirty="0"/>
              <a:t>Unit or inverters tripped or were “blocked” by the control and returned after voltage was back to acceptable range or a pre-set blocked time like xx minutes. Also ramp rate for recovering MW after VRT may be too slow.  </a:t>
            </a:r>
          </a:p>
        </p:txBody>
      </p:sp>
      <p:sp>
        <p:nvSpPr>
          <p:cNvPr id="13316" name="Slide Number Placeholder 3">
            <a:extLst>
              <a:ext uri="{FF2B5EF4-FFF2-40B4-BE49-F238E27FC236}">
                <a16:creationId xmlns:a16="http://schemas.microsoft.com/office/drawing/2014/main" id="{58FB98CB-10BE-4066-84C2-F15F44D959F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AD8DF636-BD2B-4C73-96C8-E442144581FB}" type="slidenum">
              <a:rPr lang="en-US" altLang="en-US" smtClean="0">
                <a:solidFill>
                  <a:srgbClr val="898989"/>
                </a:solidFill>
              </a:rPr>
              <a:pPr/>
              <a:t>5</a:t>
            </a:fld>
            <a:endParaRPr lang="en-US" altLang="en-US">
              <a:solidFill>
                <a:srgbClr val="898989"/>
              </a:solidFill>
            </a:endParaRPr>
          </a:p>
        </p:txBody>
      </p:sp>
      <p:pic>
        <p:nvPicPr>
          <p:cNvPr id="13317" name="Picture 7">
            <a:extLst>
              <a:ext uri="{FF2B5EF4-FFF2-40B4-BE49-F238E27FC236}">
                <a16:creationId xmlns:a16="http://schemas.microsoft.com/office/drawing/2014/main" id="{7A9E730E-B0EB-4E96-841F-802D6AED6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768350"/>
            <a:ext cx="4446588" cy="266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EC603B4-BF0D-45C4-84D6-249FC77CC81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Preliminary Summary of Potential Causes </a:t>
            </a:r>
          </a:p>
        </p:txBody>
      </p:sp>
      <p:sp>
        <p:nvSpPr>
          <p:cNvPr id="14339" name="Slide Number Placeholder 3">
            <a:extLst>
              <a:ext uri="{FF2B5EF4-FFF2-40B4-BE49-F238E27FC236}">
                <a16:creationId xmlns:a16="http://schemas.microsoft.com/office/drawing/2014/main" id="{F7279D1F-2F58-41DB-9EEE-36B19B2F13A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69F6905C-6481-4BD7-8710-6DF8D136F578}" type="slidenum">
              <a:rPr lang="en-US" altLang="en-US" smtClean="0">
                <a:solidFill>
                  <a:srgbClr val="898989"/>
                </a:solidFill>
              </a:rPr>
              <a:pPr/>
              <a:t>6</a:t>
            </a:fld>
            <a:endParaRPr lang="en-US" altLang="en-US">
              <a:solidFill>
                <a:srgbClr val="898989"/>
              </a:solidFill>
            </a:endParaRPr>
          </a:p>
        </p:txBody>
      </p:sp>
      <p:pic>
        <p:nvPicPr>
          <p:cNvPr id="14340" name="Picture 6">
            <a:extLst>
              <a:ext uri="{FF2B5EF4-FFF2-40B4-BE49-F238E27FC236}">
                <a16:creationId xmlns:a16="http://schemas.microsoft.com/office/drawing/2014/main" id="{66765196-67BF-4937-9A30-3FD421367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838200"/>
            <a:ext cx="517525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Content Placeholder 2">
            <a:extLst>
              <a:ext uri="{FF2B5EF4-FFF2-40B4-BE49-F238E27FC236}">
                <a16:creationId xmlns:a16="http://schemas.microsoft.com/office/drawing/2014/main" id="{BE5541E6-7F5F-4EC1-A73F-7A19A73370AD}"/>
              </a:ext>
            </a:extLst>
          </p:cNvPr>
          <p:cNvSpPr>
            <a:spLocks noGrp="1" noChangeArrowheads="1"/>
          </p:cNvSpPr>
          <p:nvPr>
            <p:ph idx="1"/>
          </p:nvPr>
        </p:nvSpPr>
        <p:spPr bwMode="auto">
          <a:xfrm>
            <a:off x="304800" y="3810000"/>
            <a:ext cx="85344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dirty="0"/>
              <a:t>Based on the initial RFI responses, few potential momentary cessation during fault. Most projects injected more Q and may temporarily reduce P per the typical VRT designed performance </a:t>
            </a:r>
          </a:p>
          <a:p>
            <a:r>
              <a:rPr lang="en-US" altLang="en-US" sz="1600" dirty="0"/>
              <a:t>50% of MW tripped/reduction was caused by overvoltage (instantaneous/temporary) after fault was cleared</a:t>
            </a:r>
          </a:p>
          <a:p>
            <a:r>
              <a:rPr lang="en-US" altLang="en-US" sz="1600" dirty="0"/>
              <a:t>25% of MW tripped/reduction was caused by loss of synchronism or phase jump exceeded 20 degree</a:t>
            </a:r>
          </a:p>
          <a:p>
            <a:r>
              <a:rPr lang="en-US" altLang="en-US" sz="1600" dirty="0"/>
              <a:t>8% of MW tripped/reduction may be considered as slow VRT MW restoration </a:t>
            </a:r>
          </a:p>
          <a:p>
            <a:r>
              <a:rPr lang="en-US" altLang="en-US" sz="1600" dirty="0"/>
              <a:t>17% of MW tripped/reduction: unknown, or not understood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AEB089C-E527-4E44-860B-32EFFAACB653}"/>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Preliminary Summary of Impacted Manufactures</a:t>
            </a:r>
            <a:endParaRPr lang="en-US" altLang="en-US" sz="2000">
              <a:solidFill>
                <a:srgbClr val="FF0000"/>
              </a:solidFill>
            </a:endParaRPr>
          </a:p>
        </p:txBody>
      </p:sp>
      <p:sp>
        <p:nvSpPr>
          <p:cNvPr id="16387" name="Slide Number Placeholder 3">
            <a:extLst>
              <a:ext uri="{FF2B5EF4-FFF2-40B4-BE49-F238E27FC236}">
                <a16:creationId xmlns:a16="http://schemas.microsoft.com/office/drawing/2014/main" id="{2D1DBB3C-1EE9-48D8-8AFD-846888FC767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F5B8CE07-5464-4F88-8B5E-482682C9202F}" type="slidenum">
              <a:rPr lang="en-US" altLang="en-US" smtClean="0">
                <a:solidFill>
                  <a:srgbClr val="898989"/>
                </a:solidFill>
              </a:rPr>
              <a:pPr/>
              <a:t>7</a:t>
            </a:fld>
            <a:endParaRPr lang="en-US" altLang="en-US">
              <a:solidFill>
                <a:srgbClr val="898989"/>
              </a:solidFill>
            </a:endParaRPr>
          </a:p>
        </p:txBody>
      </p:sp>
      <p:pic>
        <p:nvPicPr>
          <p:cNvPr id="16388" name="Picture 8">
            <a:extLst>
              <a:ext uri="{FF2B5EF4-FFF2-40B4-BE49-F238E27FC236}">
                <a16:creationId xmlns:a16="http://schemas.microsoft.com/office/drawing/2014/main" id="{89735271-C3C6-44BD-8A09-4E1D2D1AC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14441"/>
            <a:ext cx="45339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ontent Placeholder 2">
            <a:extLst>
              <a:ext uri="{FF2B5EF4-FFF2-40B4-BE49-F238E27FC236}">
                <a16:creationId xmlns:a16="http://schemas.microsoft.com/office/drawing/2014/main" id="{050339A7-C254-4DC4-AC5E-34601DDB512F}"/>
              </a:ext>
            </a:extLst>
          </p:cNvPr>
          <p:cNvSpPr>
            <a:spLocks noGrp="1" noChangeArrowheads="1"/>
          </p:cNvSpPr>
          <p:nvPr>
            <p:ph idx="1"/>
          </p:nvPr>
        </p:nvSpPr>
        <p:spPr bwMode="auto">
          <a:xfrm>
            <a:off x="304800" y="4114800"/>
            <a:ext cx="85344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a:t>52% of MW reduction was TMEIC inverter</a:t>
            </a:r>
          </a:p>
          <a:p>
            <a:r>
              <a:rPr lang="en-US" altLang="en-US" sz="1600"/>
              <a:t>33% of MW reduction was Power Electronics</a:t>
            </a:r>
          </a:p>
          <a:p>
            <a:r>
              <a:rPr lang="en-US" altLang="en-US" sz="1600"/>
              <a:t>15% of MW reduction was other vendors (KACO, GE, SUNGROW)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64F230D-C009-4058-B4EF-9A5055C36F61}"/>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Preliminary review of dynamic models</a:t>
            </a:r>
          </a:p>
        </p:txBody>
      </p:sp>
      <p:sp>
        <p:nvSpPr>
          <p:cNvPr id="18435" name="Slide Number Placeholder 3">
            <a:extLst>
              <a:ext uri="{FF2B5EF4-FFF2-40B4-BE49-F238E27FC236}">
                <a16:creationId xmlns:a16="http://schemas.microsoft.com/office/drawing/2014/main" id="{BD3272E6-FDEE-4322-B544-DFDA15BB29D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CFE0E412-34E6-4D33-B102-DD4C867B0672}" type="slidenum">
              <a:rPr lang="en-US" altLang="en-US" smtClean="0">
                <a:solidFill>
                  <a:srgbClr val="898989"/>
                </a:solidFill>
              </a:rPr>
              <a:pPr/>
              <a:t>8</a:t>
            </a:fld>
            <a:endParaRPr lang="en-US" altLang="en-US">
              <a:solidFill>
                <a:srgbClr val="898989"/>
              </a:solidFill>
            </a:endParaRPr>
          </a:p>
        </p:txBody>
      </p:sp>
      <p:sp>
        <p:nvSpPr>
          <p:cNvPr id="18436" name="Content Placeholder 2">
            <a:extLst>
              <a:ext uri="{FF2B5EF4-FFF2-40B4-BE49-F238E27FC236}">
                <a16:creationId xmlns:a16="http://schemas.microsoft.com/office/drawing/2014/main" id="{0C453B5C-0EBA-447A-AE51-B21BB6B405D0}"/>
              </a:ext>
            </a:extLst>
          </p:cNvPr>
          <p:cNvSpPr txBox="1">
            <a:spLocks noChangeArrowheads="1"/>
          </p:cNvSpPr>
          <p:nvPr/>
        </p:nvSpPr>
        <p:spPr bwMode="auto">
          <a:xfrm>
            <a:off x="304800" y="1071565"/>
            <a:ext cx="853440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Char char="•"/>
            </a:pPr>
            <a:r>
              <a:rPr lang="en-US" altLang="en-US" dirty="0">
                <a:solidFill>
                  <a:schemeClr val="tx2"/>
                </a:solidFill>
              </a:rPr>
              <a:t>PSS/e dynamic models: </a:t>
            </a:r>
            <a:r>
              <a:rPr lang="en-US" altLang="en-US" sz="1400" dirty="0">
                <a:solidFill>
                  <a:schemeClr val="tx2"/>
                </a:solidFill>
              </a:rPr>
              <a:t>a simplified model representation of an IBR project to assess the system stability in the frequency range from up to 5~10 Hz.  Generally, this model is sufficient to assess the typical synchronous gen’s angle stability, oscillation, and system voltage stability.  </a:t>
            </a:r>
          </a:p>
          <a:p>
            <a:pPr>
              <a:spcBef>
                <a:spcPct val="20000"/>
              </a:spcBef>
              <a:buFont typeface="Arial" panose="020B0604020202020204" pitchFamily="34" charset="0"/>
              <a:buChar char="•"/>
            </a:pPr>
            <a:endParaRPr lang="en-US" altLang="en-US" sz="1400" dirty="0">
              <a:solidFill>
                <a:schemeClr val="tx2"/>
              </a:solidFill>
            </a:endParaRPr>
          </a:p>
          <a:p>
            <a:pPr>
              <a:spcBef>
                <a:spcPct val="20000"/>
              </a:spcBef>
              <a:buFont typeface="Arial" panose="020B0604020202020204" pitchFamily="34" charset="0"/>
              <a:buChar char="•"/>
            </a:pPr>
            <a:endParaRPr lang="en-US" altLang="en-US" sz="1400" dirty="0">
              <a:solidFill>
                <a:schemeClr val="tx2"/>
              </a:solidFill>
            </a:endParaRPr>
          </a:p>
          <a:p>
            <a:pPr>
              <a:spcBef>
                <a:spcPct val="20000"/>
              </a:spcBef>
              <a:buFont typeface="Arial" panose="020B0604020202020204" pitchFamily="34" charset="0"/>
              <a:buChar char="•"/>
            </a:pPr>
            <a:endParaRPr lang="en-US" altLang="en-US" sz="1400" dirty="0">
              <a:solidFill>
                <a:schemeClr val="tx2"/>
              </a:solidFill>
            </a:endParaRPr>
          </a:p>
          <a:p>
            <a:pPr>
              <a:spcBef>
                <a:spcPct val="20000"/>
              </a:spcBef>
              <a:buFont typeface="Arial" panose="020B0604020202020204" pitchFamily="34" charset="0"/>
              <a:buChar char="•"/>
            </a:pPr>
            <a:endParaRPr lang="en-US" altLang="en-US" sz="1400">
              <a:solidFill>
                <a:schemeClr val="tx2"/>
              </a:solidFill>
            </a:endParaRPr>
          </a:p>
          <a:p>
            <a:pPr>
              <a:spcBef>
                <a:spcPct val="20000"/>
              </a:spcBef>
              <a:buFont typeface="Arial" panose="020B0604020202020204" pitchFamily="34" charset="0"/>
              <a:buChar char="•"/>
            </a:pPr>
            <a:endParaRPr lang="en-US" altLang="en-US" sz="1400">
              <a:solidFill>
                <a:schemeClr val="tx2"/>
              </a:solidFill>
            </a:endParaRPr>
          </a:p>
          <a:p>
            <a:pPr>
              <a:spcBef>
                <a:spcPct val="20000"/>
              </a:spcBef>
              <a:buFont typeface="Arial" panose="020B0604020202020204" pitchFamily="34" charset="0"/>
              <a:buChar char="•"/>
            </a:pPr>
            <a:r>
              <a:rPr lang="en-US" altLang="en-US" dirty="0">
                <a:solidFill>
                  <a:schemeClr val="tx2"/>
                </a:solidFill>
              </a:rPr>
              <a:t>PSCAD models: </a:t>
            </a:r>
            <a:r>
              <a:rPr lang="en-US" altLang="en-US" sz="1400" dirty="0">
                <a:solidFill>
                  <a:schemeClr val="tx2"/>
                </a:solidFill>
              </a:rPr>
              <a:t>a fully detailed or less simplified model representation of an IBR project to assess the system stability that can be caused by high-speed control, such as inverter inner loop control (in µs).  Typical issues include </a:t>
            </a:r>
            <a:r>
              <a:rPr lang="en-US" altLang="en-US" sz="1400" dirty="0" err="1">
                <a:solidFill>
                  <a:schemeClr val="tx2"/>
                </a:solidFill>
              </a:rPr>
              <a:t>subsynchronous</a:t>
            </a:r>
            <a:r>
              <a:rPr lang="en-US" altLang="en-US" sz="1400" dirty="0">
                <a:solidFill>
                  <a:schemeClr val="tx2"/>
                </a:solidFill>
              </a:rPr>
              <a:t> resonance, control interaction/instability due to improper coordination and/or weak grids.</a:t>
            </a:r>
          </a:p>
          <a:p>
            <a:pPr lvl="1">
              <a:spcBef>
                <a:spcPct val="20000"/>
              </a:spcBef>
              <a:buFont typeface="Arial" panose="020B0604020202020204" pitchFamily="34" charset="0"/>
              <a:buChar char="–"/>
            </a:pPr>
            <a:endParaRPr lang="en-US" altLang="en-US" sz="1400" dirty="0">
              <a:solidFill>
                <a:schemeClr val="tx2"/>
              </a:solidFill>
            </a:endParaRPr>
          </a:p>
        </p:txBody>
      </p:sp>
      <p:graphicFrame>
        <p:nvGraphicFramePr>
          <p:cNvPr id="9" name="Table 9">
            <a:extLst>
              <a:ext uri="{FF2B5EF4-FFF2-40B4-BE49-F238E27FC236}">
                <a16:creationId xmlns:a16="http://schemas.microsoft.com/office/drawing/2014/main" id="{E66AF22F-758E-4C6E-B736-D58577FC4FA6}"/>
              </a:ext>
            </a:extLst>
          </p:cNvPr>
          <p:cNvGraphicFramePr>
            <a:graphicFrameLocks noGrp="1"/>
          </p:cNvGraphicFramePr>
          <p:nvPr>
            <p:extLst>
              <p:ext uri="{D42A27DB-BD31-4B8C-83A1-F6EECF244321}">
                <p14:modId xmlns:p14="http://schemas.microsoft.com/office/powerpoint/2010/main" val="314623577"/>
              </p:ext>
            </p:extLst>
          </p:nvPr>
        </p:nvGraphicFramePr>
        <p:xfrm>
          <a:off x="2057402" y="1873202"/>
          <a:ext cx="4567239" cy="1290560"/>
        </p:xfrm>
        <a:graphic>
          <a:graphicData uri="http://schemas.openxmlformats.org/drawingml/2006/table">
            <a:tbl>
              <a:tblPr firstRow="1" bandRow="1">
                <a:tableStyleId>{5C22544A-7EE6-4342-B048-85BDC9FD1C3A}</a:tableStyleId>
              </a:tblPr>
              <a:tblGrid>
                <a:gridCol w="646520">
                  <a:extLst>
                    <a:ext uri="{9D8B030D-6E8A-4147-A177-3AD203B41FA5}">
                      <a16:colId xmlns:a16="http://schemas.microsoft.com/office/drawing/2014/main" val="20000"/>
                    </a:ext>
                  </a:extLst>
                </a:gridCol>
                <a:gridCol w="1453083">
                  <a:extLst>
                    <a:ext uri="{9D8B030D-6E8A-4147-A177-3AD203B41FA5}">
                      <a16:colId xmlns:a16="http://schemas.microsoft.com/office/drawing/2014/main" val="20001"/>
                    </a:ext>
                  </a:extLst>
                </a:gridCol>
                <a:gridCol w="2467636">
                  <a:extLst>
                    <a:ext uri="{9D8B030D-6E8A-4147-A177-3AD203B41FA5}">
                      <a16:colId xmlns:a16="http://schemas.microsoft.com/office/drawing/2014/main" val="20002"/>
                    </a:ext>
                  </a:extLst>
                </a:gridCol>
              </a:tblGrid>
              <a:tr h="538507">
                <a:tc>
                  <a:txBody>
                    <a:bodyPr/>
                    <a:lstStyle/>
                    <a:p>
                      <a:r>
                        <a:rPr lang="en-US" sz="1500" dirty="0"/>
                        <a:t>IBRs</a:t>
                      </a:r>
                    </a:p>
                  </a:txBody>
                  <a:tcPr marL="91453" marR="91453" marT="45733" marB="45733"/>
                </a:tc>
                <a:tc>
                  <a:txBody>
                    <a:bodyPr/>
                    <a:lstStyle/>
                    <a:p>
                      <a:r>
                        <a:rPr lang="en-US" sz="1500" dirty="0"/>
                        <a:t>Generic Model</a:t>
                      </a:r>
                    </a:p>
                  </a:txBody>
                  <a:tcPr marL="91453" marR="91453" marT="45733" marB="45733"/>
                </a:tc>
                <a:tc>
                  <a:txBody>
                    <a:bodyPr/>
                    <a:lstStyle/>
                    <a:p>
                      <a:r>
                        <a:rPr lang="en-US" sz="1500" dirty="0"/>
                        <a:t>User-Defined Model (UDM)</a:t>
                      </a:r>
                    </a:p>
                  </a:txBody>
                  <a:tcPr marL="91453" marR="91453" marT="45733" marB="45733"/>
                </a:tc>
                <a:extLst>
                  <a:ext uri="{0D108BD9-81ED-4DB2-BD59-A6C34878D82A}">
                    <a16:rowId xmlns:a16="http://schemas.microsoft.com/office/drawing/2014/main" val="10000"/>
                  </a:ext>
                </a:extLst>
              </a:tr>
              <a:tr h="370947">
                <a:tc>
                  <a:txBody>
                    <a:bodyPr/>
                    <a:lstStyle/>
                    <a:p>
                      <a:r>
                        <a:rPr lang="en-US" sz="1500" dirty="0"/>
                        <a:t>Wind</a:t>
                      </a:r>
                    </a:p>
                  </a:txBody>
                  <a:tcPr marL="91453" marR="91453" marT="45733" marB="45733"/>
                </a:tc>
                <a:tc>
                  <a:txBody>
                    <a:bodyPr/>
                    <a:lstStyle/>
                    <a:p>
                      <a:r>
                        <a:rPr lang="en-US" sz="1500" dirty="0"/>
                        <a:t>1</a:t>
                      </a:r>
                    </a:p>
                  </a:txBody>
                  <a:tcPr marL="91453" marR="91453" marT="45733" marB="45733"/>
                </a:tc>
                <a:tc>
                  <a:txBody>
                    <a:bodyPr/>
                    <a:lstStyle/>
                    <a:p>
                      <a:r>
                        <a:rPr lang="en-US" sz="1500" dirty="0"/>
                        <a:t>2</a:t>
                      </a:r>
                    </a:p>
                  </a:txBody>
                  <a:tcPr marL="91453" marR="91453" marT="45733" marB="45733"/>
                </a:tc>
                <a:extLst>
                  <a:ext uri="{0D108BD9-81ED-4DB2-BD59-A6C34878D82A}">
                    <a16:rowId xmlns:a16="http://schemas.microsoft.com/office/drawing/2014/main" val="10001"/>
                  </a:ext>
                </a:extLst>
              </a:tr>
              <a:tr h="370947">
                <a:tc>
                  <a:txBody>
                    <a:bodyPr/>
                    <a:lstStyle/>
                    <a:p>
                      <a:r>
                        <a:rPr lang="en-US" sz="1500" dirty="0"/>
                        <a:t>Solar</a:t>
                      </a:r>
                    </a:p>
                  </a:txBody>
                  <a:tcPr marL="91453" marR="91453" marT="45733" marB="45733"/>
                </a:tc>
                <a:tc>
                  <a:txBody>
                    <a:bodyPr/>
                    <a:lstStyle/>
                    <a:p>
                      <a:r>
                        <a:rPr lang="en-US" sz="1500" dirty="0"/>
                        <a:t>16</a:t>
                      </a:r>
                    </a:p>
                  </a:txBody>
                  <a:tcPr marL="91453" marR="91453" marT="45733" marB="45733"/>
                </a:tc>
                <a:tc>
                  <a:txBody>
                    <a:bodyPr/>
                    <a:lstStyle/>
                    <a:p>
                      <a:r>
                        <a:rPr lang="en-US" sz="1500" dirty="0"/>
                        <a:t>2</a:t>
                      </a:r>
                    </a:p>
                  </a:txBody>
                  <a:tcPr marL="91453" marR="91453" marT="45733" marB="45733"/>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9F9B69F0-FF33-46D9-B405-8BA7C6C1BBE6}"/>
              </a:ext>
            </a:extLst>
          </p:cNvPr>
          <p:cNvGraphicFramePr>
            <a:graphicFrameLocks noGrp="1"/>
          </p:cNvGraphicFramePr>
          <p:nvPr/>
        </p:nvGraphicFramePr>
        <p:xfrm>
          <a:off x="2057402" y="4267202"/>
          <a:ext cx="4654551" cy="1290560"/>
        </p:xfrm>
        <a:graphic>
          <a:graphicData uri="http://schemas.openxmlformats.org/drawingml/2006/table">
            <a:tbl>
              <a:tblPr firstRow="1" bandRow="1">
                <a:tableStyleId>{5C22544A-7EE6-4342-B048-85BDC9FD1C3A}</a:tableStyleId>
              </a:tblPr>
              <a:tblGrid>
                <a:gridCol w="646333">
                  <a:extLst>
                    <a:ext uri="{9D8B030D-6E8A-4147-A177-3AD203B41FA5}">
                      <a16:colId xmlns:a16="http://schemas.microsoft.com/office/drawing/2014/main" val="20000"/>
                    </a:ext>
                  </a:extLst>
                </a:gridCol>
                <a:gridCol w="2306355">
                  <a:extLst>
                    <a:ext uri="{9D8B030D-6E8A-4147-A177-3AD203B41FA5}">
                      <a16:colId xmlns:a16="http://schemas.microsoft.com/office/drawing/2014/main" val="20001"/>
                    </a:ext>
                  </a:extLst>
                </a:gridCol>
                <a:gridCol w="1701863">
                  <a:extLst>
                    <a:ext uri="{9D8B030D-6E8A-4147-A177-3AD203B41FA5}">
                      <a16:colId xmlns:a16="http://schemas.microsoft.com/office/drawing/2014/main" val="20002"/>
                    </a:ext>
                  </a:extLst>
                </a:gridCol>
              </a:tblGrid>
              <a:tr h="538507">
                <a:tc>
                  <a:txBody>
                    <a:bodyPr/>
                    <a:lstStyle/>
                    <a:p>
                      <a:r>
                        <a:rPr lang="en-US" sz="1500" dirty="0"/>
                        <a:t>IBRs</a:t>
                      </a:r>
                    </a:p>
                  </a:txBody>
                  <a:tcPr marL="91427" marR="91427" marT="45733" marB="45733"/>
                </a:tc>
                <a:tc>
                  <a:txBody>
                    <a:bodyPr/>
                    <a:lstStyle/>
                    <a:p>
                      <a:r>
                        <a:rPr lang="en-US" sz="1500" dirty="0"/>
                        <a:t>Available PSCAD Model*</a:t>
                      </a:r>
                    </a:p>
                  </a:txBody>
                  <a:tcPr marL="91427" marR="91427" marT="45733" marB="45733"/>
                </a:tc>
                <a:tc>
                  <a:txBody>
                    <a:bodyPr/>
                    <a:lstStyle/>
                    <a:p>
                      <a:r>
                        <a:rPr lang="en-US" sz="1500" dirty="0"/>
                        <a:t>No PSCAD Model</a:t>
                      </a:r>
                    </a:p>
                  </a:txBody>
                  <a:tcPr marL="91427" marR="91427" marT="45733" marB="45733"/>
                </a:tc>
                <a:extLst>
                  <a:ext uri="{0D108BD9-81ED-4DB2-BD59-A6C34878D82A}">
                    <a16:rowId xmlns:a16="http://schemas.microsoft.com/office/drawing/2014/main" val="10000"/>
                  </a:ext>
                </a:extLst>
              </a:tr>
              <a:tr h="370947">
                <a:tc>
                  <a:txBody>
                    <a:bodyPr/>
                    <a:lstStyle/>
                    <a:p>
                      <a:r>
                        <a:rPr lang="en-US" sz="1500" dirty="0"/>
                        <a:t>Wind</a:t>
                      </a:r>
                    </a:p>
                  </a:txBody>
                  <a:tcPr marL="91427" marR="91427" marT="45733" marB="45733"/>
                </a:tc>
                <a:tc>
                  <a:txBody>
                    <a:bodyPr/>
                    <a:lstStyle/>
                    <a:p>
                      <a:r>
                        <a:rPr lang="en-US" sz="1500" dirty="0"/>
                        <a:t>2</a:t>
                      </a:r>
                    </a:p>
                  </a:txBody>
                  <a:tcPr marL="91427" marR="91427" marT="45733" marB="45733"/>
                </a:tc>
                <a:tc>
                  <a:txBody>
                    <a:bodyPr/>
                    <a:lstStyle/>
                    <a:p>
                      <a:r>
                        <a:rPr lang="en-US" sz="1500" dirty="0"/>
                        <a:t>1</a:t>
                      </a:r>
                    </a:p>
                  </a:txBody>
                  <a:tcPr marL="91427" marR="91427" marT="45733" marB="45733"/>
                </a:tc>
                <a:extLst>
                  <a:ext uri="{0D108BD9-81ED-4DB2-BD59-A6C34878D82A}">
                    <a16:rowId xmlns:a16="http://schemas.microsoft.com/office/drawing/2014/main" val="10001"/>
                  </a:ext>
                </a:extLst>
              </a:tr>
              <a:tr h="370947">
                <a:tc>
                  <a:txBody>
                    <a:bodyPr/>
                    <a:lstStyle/>
                    <a:p>
                      <a:r>
                        <a:rPr lang="en-US" sz="1500" dirty="0"/>
                        <a:t>Solar</a:t>
                      </a:r>
                    </a:p>
                  </a:txBody>
                  <a:tcPr marL="91427" marR="91427" marT="45733" marB="45733"/>
                </a:tc>
                <a:tc>
                  <a:txBody>
                    <a:bodyPr/>
                    <a:lstStyle/>
                    <a:p>
                      <a:r>
                        <a:rPr lang="en-US" sz="1500" dirty="0"/>
                        <a:t>15</a:t>
                      </a:r>
                    </a:p>
                  </a:txBody>
                  <a:tcPr marL="91427" marR="91427" marT="45733" marB="45733"/>
                </a:tc>
                <a:tc>
                  <a:txBody>
                    <a:bodyPr/>
                    <a:lstStyle/>
                    <a:p>
                      <a:r>
                        <a:rPr lang="en-US" sz="1500" dirty="0"/>
                        <a:t>3</a:t>
                      </a:r>
                    </a:p>
                  </a:txBody>
                  <a:tcPr marL="91427" marR="91427" marT="45733" marB="45733"/>
                </a:tc>
                <a:extLst>
                  <a:ext uri="{0D108BD9-81ED-4DB2-BD59-A6C34878D82A}">
                    <a16:rowId xmlns:a16="http://schemas.microsoft.com/office/drawing/2014/main" val="10002"/>
                  </a:ext>
                </a:extLst>
              </a:tr>
            </a:tbl>
          </a:graphicData>
        </a:graphic>
      </p:graphicFrame>
      <p:sp>
        <p:nvSpPr>
          <p:cNvPr id="18473" name="TextBox 10">
            <a:extLst>
              <a:ext uri="{FF2B5EF4-FFF2-40B4-BE49-F238E27FC236}">
                <a16:creationId xmlns:a16="http://schemas.microsoft.com/office/drawing/2014/main" id="{CDE4D856-62FF-4BBC-8530-C6A6708A6D99}"/>
              </a:ext>
            </a:extLst>
          </p:cNvPr>
          <p:cNvSpPr txBox="1">
            <a:spLocks noChangeArrowheads="1"/>
          </p:cNvSpPr>
          <p:nvPr/>
        </p:nvSpPr>
        <p:spPr bwMode="auto">
          <a:xfrm>
            <a:off x="997744" y="5656860"/>
            <a:ext cx="75295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 </a:t>
            </a:r>
            <a:r>
              <a:rPr lang="en-US" altLang="en-US" sz="1200" dirty="0"/>
              <a:t>Most available PSCAD models were provided prior to the newly implemented model requirements. May require model quality review and correction by REs/manufactures.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E980FF7-E841-41A3-B564-79F3245F9CB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Preliminary review of actual data</a:t>
            </a:r>
          </a:p>
        </p:txBody>
      </p:sp>
      <p:sp>
        <p:nvSpPr>
          <p:cNvPr id="19459" name="Content Placeholder 2">
            <a:extLst>
              <a:ext uri="{FF2B5EF4-FFF2-40B4-BE49-F238E27FC236}">
                <a16:creationId xmlns:a16="http://schemas.microsoft.com/office/drawing/2014/main" id="{A163C5E8-32EE-4B37-A62C-D7D16DC23C93}"/>
              </a:ext>
            </a:extLst>
          </p:cNvPr>
          <p:cNvSpPr>
            <a:spLocks noGrp="1" noChangeArrowheads="1"/>
          </p:cNvSpPr>
          <p:nvPr>
            <p:ph idx="1"/>
          </p:nvPr>
        </p:nvSpPr>
        <p:spPr bwMode="auto">
          <a:xfrm>
            <a:off x="304800" y="990603"/>
            <a:ext cx="8534400" cy="505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t>6 initial RFI responses included recorded high-resolution data (PMU or fault recorder).  4 others provided after meeting with them.    Of all that were provided, measurements indicated that voltage performance at the recorded point (at or behind the POI) was within the required voltage ride through profile.</a:t>
            </a:r>
          </a:p>
          <a:p>
            <a:endParaRPr lang="en-US" altLang="en-US" sz="1800" dirty="0"/>
          </a:p>
          <a:p>
            <a:r>
              <a:rPr lang="en-US" altLang="en-US" sz="1800" dirty="0"/>
              <a:t>Operating Guide requirement</a:t>
            </a:r>
          </a:p>
          <a:p>
            <a:pPr lvl="1"/>
            <a:r>
              <a:rPr lang="en-US" altLang="en-US" sz="1600" dirty="0"/>
              <a:t>During operating conditions listed in paragraph (1) above, each Generation Resource shall not, during and following a transient voltage disturbance, cease providing real or reactive power except to the extent needed to provide frequency support or aid in voltage recovery (=&gt; momentary cessation is not allowed)</a:t>
            </a:r>
          </a:p>
          <a:p>
            <a:pPr lvl="1"/>
            <a:r>
              <a:rPr lang="en-US" altLang="en-US" sz="1600" dirty="0"/>
              <a:t>VRT Profile</a:t>
            </a:r>
          </a:p>
          <a:p>
            <a:endParaRPr lang="en-US" altLang="en-US" sz="1800" dirty="0"/>
          </a:p>
        </p:txBody>
      </p:sp>
      <p:sp>
        <p:nvSpPr>
          <p:cNvPr id="19460" name="Slide Number Placeholder 3">
            <a:extLst>
              <a:ext uri="{FF2B5EF4-FFF2-40B4-BE49-F238E27FC236}">
                <a16:creationId xmlns:a16="http://schemas.microsoft.com/office/drawing/2014/main" id="{8B5B802E-510D-4797-8D58-EFC3B907629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BB7BA23A-BEB8-4AFE-9AF9-9D1ACF486AEE}" type="slidenum">
              <a:rPr lang="en-US" altLang="en-US" smtClean="0">
                <a:solidFill>
                  <a:srgbClr val="898989"/>
                </a:solidFill>
              </a:rPr>
              <a:pPr/>
              <a:t>9</a:t>
            </a:fld>
            <a:endParaRPr lang="en-US" altLang="en-US">
              <a:solidFill>
                <a:srgbClr val="898989"/>
              </a:solidFill>
            </a:endParaRPr>
          </a:p>
        </p:txBody>
      </p:sp>
      <p:pic>
        <p:nvPicPr>
          <p:cNvPr id="19461" name="Picture 1">
            <a:extLst>
              <a:ext uri="{FF2B5EF4-FFF2-40B4-BE49-F238E27FC236}">
                <a16:creationId xmlns:a16="http://schemas.microsoft.com/office/drawing/2014/main" id="{463C316E-F012-46B0-92ED-096690452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2" y="4038601"/>
            <a:ext cx="3281363" cy="229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2" ma:contentTypeDescription="Create a new document." ma:contentTypeScope="" ma:versionID="9392a42241bc506ffd33e3ca0191f2d9">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F82F0925-3B0A-418E-B0C8-FF9AE02BB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c34af464-7aa1-4edd-9be4-83dffc1cb926"/>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9863</TotalTime>
  <Words>1632</Words>
  <Application>Microsoft Office PowerPoint</Application>
  <PresentationFormat>On-screen Show (4:3)</PresentationFormat>
  <Paragraphs>150</Paragraphs>
  <Slides>12</Slides>
  <Notes>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12</vt:i4>
      </vt:variant>
    </vt:vector>
  </HeadingPairs>
  <TitlesOfParts>
    <vt:vector size="20" baseType="lpstr">
      <vt:lpstr>Arial</vt:lpstr>
      <vt:lpstr>Calibri</vt:lpstr>
      <vt:lpstr>Calibri Light</vt:lpstr>
      <vt:lpstr>1_Custom Design</vt:lpstr>
      <vt:lpstr>1_Office Theme</vt:lpstr>
      <vt:lpstr>2_Office Theme</vt:lpstr>
      <vt:lpstr>3_Office Theme</vt:lpstr>
      <vt:lpstr>2_Custom Design</vt:lpstr>
      <vt:lpstr>PowerPoint Presentation</vt:lpstr>
      <vt:lpstr>Event Overview </vt:lpstr>
      <vt:lpstr>Overview of Impacted Solar Projects</vt:lpstr>
      <vt:lpstr>Overview of Impacted Wind Projects</vt:lpstr>
      <vt:lpstr>Preliminary Summary of MW restoration times</vt:lpstr>
      <vt:lpstr>Preliminary Summary of Potential Causes </vt:lpstr>
      <vt:lpstr>Preliminary Summary of Impacted Manufactures</vt:lpstr>
      <vt:lpstr>Preliminary review of dynamic models</vt:lpstr>
      <vt:lpstr>Preliminary review of actual data</vt:lpstr>
      <vt:lpstr>Preliminary Findings</vt:lpstr>
      <vt:lpstr>Additional Observations</vt:lpstr>
      <vt:lpstr>Next Steps</vt:lpstr>
    </vt:vector>
  </TitlesOfParts>
  <Manager/>
  <Company>The Electric Reliability Council of Texas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Pysh, Danya</dc:creator>
  <cp:keywords/>
  <dc:description/>
  <cp:lastModifiedBy>Solis, Stephen</cp:lastModifiedBy>
  <cp:revision>631</cp:revision>
  <cp:lastPrinted>2021-02-24T17:32:42Z</cp:lastPrinted>
  <dcterms:created xsi:type="dcterms:W3CDTF">2016-01-21T15:20:31Z</dcterms:created>
  <dcterms:modified xsi:type="dcterms:W3CDTF">2021-09-08T17:54:39Z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ies>
</file>