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initials="SD" lastIdx="2" clrIdx="0">
    <p:extLst>
      <p:ext uri="{19B8F6BF-5375-455C-9EA6-DF929625EA0E}">
        <p15:presenceInfo xmlns:p15="http://schemas.microsoft.com/office/powerpoint/2012/main" userId="S::Daniel.Sanchez2@ercot.com::fb619a67-39da-40d8-9da5-675a1573cb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autoAdjust="0"/>
    <p:restoredTop sz="96400" autoAdjust="0"/>
  </p:normalViewPr>
  <p:slideViewPr>
    <p:cSldViewPr showGuides="1">
      <p:cViewPr varScale="1">
        <p:scale>
          <a:sx n="77" d="100"/>
          <a:sy n="77" d="100"/>
        </p:scale>
        <p:origin x="1386" y="84"/>
      </p:cViewPr>
      <p:guideLst>
        <p:guide orient="horz" pos="2160"/>
        <p:guide pos="2880"/>
      </p:guideLst>
    </p:cSldViewPr>
  </p:slideViewPr>
  <p:outlineViewPr>
    <p:cViewPr>
      <p:scale>
        <a:sx n="33" d="100"/>
        <a:sy n="33" d="100"/>
      </p:scale>
      <p:origin x="0" y="-114"/>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8/18/2021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8/18/2021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015663"/>
          </a:xfrm>
          <a:prstGeom prst="rect">
            <a:avLst/>
          </a:prstGeom>
          <a:noFill/>
        </p:spPr>
        <p:txBody>
          <a:bodyPr wrap="square" rtlCol="0">
            <a:spAutoFit/>
          </a:bodyPr>
          <a:lstStyle/>
          <a:p>
            <a:r>
              <a:rPr lang="en-US" sz="2000" b="1" dirty="0">
                <a:latin typeface="+mj-lt"/>
              </a:rPr>
              <a:t>ERCOT 2021 UFLS Survey Results</a:t>
            </a:r>
          </a:p>
          <a:p>
            <a:endParaRPr lang="en-US" sz="2000" dirty="0">
              <a:solidFill>
                <a:schemeClr val="tx2"/>
              </a:solidFill>
              <a:latin typeface="+mj-lt"/>
            </a:endParaRPr>
          </a:p>
          <a:p>
            <a:r>
              <a:rPr lang="en-US" sz="2000" dirty="0">
                <a:latin typeface="+mj-lt"/>
              </a:rPr>
              <a:t>ERCOT Compliance</a:t>
            </a:r>
            <a:endParaRPr lang="en-US" sz="2000" dirty="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a:noAutofit/>
          </a:bodyPr>
          <a:lstStyle/>
          <a:p>
            <a:pPr marL="0" indent="0">
              <a:buNone/>
            </a:pPr>
            <a:r>
              <a:rPr lang="en-US" sz="1600" dirty="0"/>
              <a:t>ERCOT coordinated and conducted the 2021 survey with ERCOT Transmission Operators (TOs.) The survey serves to ensure that the required automatic under-frequency load shed circuits are configured to provide the appropriate load relief in an under-frequency event. </a:t>
            </a:r>
          </a:p>
          <a:p>
            <a:pPr marL="0" indent="0">
              <a:buNone/>
            </a:pPr>
            <a:r>
              <a:rPr lang="en-US" sz="1600" dirty="0"/>
              <a:t>The table below is taken from the </a:t>
            </a:r>
            <a:r>
              <a:rPr lang="en-US" sz="1600" b="1" i="1" dirty="0"/>
              <a:t>ERCOT Nodal Operating Guides, Section 2.6.1 (1), Requirements for Under-Frequency Load Shedding</a:t>
            </a:r>
            <a:r>
              <a:rPr lang="en-US" sz="1600" dirty="0"/>
              <a:t>, and lists the required load shed amounts:</a:t>
            </a:r>
          </a:p>
          <a:p>
            <a:pPr marL="0" indent="0">
              <a:buNone/>
            </a:pPr>
            <a:endParaRPr lang="en-US" sz="1600" dirty="0"/>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dirty="0"/>
              <a:t>Background on the ERCOT UFLS Survey and Requirements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516158222"/>
              </p:ext>
            </p:extLst>
          </p:nvPr>
        </p:nvGraphicFramePr>
        <p:xfrm>
          <a:off x="1445497" y="2459021"/>
          <a:ext cx="6248400" cy="1721955"/>
        </p:xfrm>
        <a:graphic>
          <a:graphicData uri="http://schemas.openxmlformats.org/drawingml/2006/table">
            <a:tbl>
              <a:tblPr firstRow="1" bandRow="1">
                <a:tableStyleId>{5C22544A-7EE6-4342-B048-85BDC9FD1C3A}</a:tableStyleId>
              </a:tblPr>
              <a:tblGrid>
                <a:gridCol w="2643554">
                  <a:extLst>
                    <a:ext uri="{9D8B030D-6E8A-4147-A177-3AD203B41FA5}">
                      <a16:colId xmlns:a16="http://schemas.microsoft.com/office/drawing/2014/main" val="20000"/>
                    </a:ext>
                  </a:extLst>
                </a:gridCol>
                <a:gridCol w="3604846">
                  <a:extLst>
                    <a:ext uri="{9D8B030D-6E8A-4147-A177-3AD203B41FA5}">
                      <a16:colId xmlns:a16="http://schemas.microsoft.com/office/drawing/2014/main" val="20001"/>
                    </a:ext>
                  </a:extLst>
                </a:gridCol>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bg1"/>
                          </a:solidFill>
                          <a:latin typeface="+mn-lt"/>
                          <a:ea typeface="+mn-ea"/>
                          <a:cs typeface="+mn-cs"/>
                        </a:rPr>
                        <a:t>Load Relief</a:t>
                      </a:r>
                    </a:p>
                  </a:txBody>
                  <a:tcPr anchor="ctr"/>
                </a:tc>
                <a:extLst>
                  <a:ext uri="{0D108BD9-81ED-4DB2-BD59-A6C34878D82A}">
                    <a16:rowId xmlns:a16="http://schemas.microsoft.com/office/drawing/2014/main" val="10000"/>
                  </a:ext>
                </a:extLst>
              </a:tr>
              <a:tr h="365760">
                <a:tc>
                  <a:txBody>
                    <a:bodyPr/>
                    <a:lstStyle/>
                    <a:p>
                      <a:pPr algn="ctr" fontAlgn="b"/>
                      <a:r>
                        <a:rPr lang="en-US" sz="1600" kern="1200" dirty="0">
                          <a:solidFill>
                            <a:schemeClr val="tx2"/>
                          </a:solidFill>
                          <a:latin typeface="+mn-lt"/>
                          <a:ea typeface="+mn-ea"/>
                          <a:cs typeface="+mn-cs"/>
                        </a:rPr>
                        <a:t>59.3 Hz </a:t>
                      </a:r>
                    </a:p>
                  </a:txBody>
                  <a:tcPr marL="9525" marR="9525" marT="9525" marB="0" anchor="ctr"/>
                </a:tc>
                <a:tc>
                  <a:txBody>
                    <a:bodyPr/>
                    <a:lstStyle/>
                    <a:p>
                      <a:pPr algn="ctr"/>
                      <a:r>
                        <a:rPr lang="en-US" sz="1600" kern="1200" dirty="0">
                          <a:solidFill>
                            <a:schemeClr val="tx2"/>
                          </a:solidFill>
                          <a:latin typeface="+mn-lt"/>
                          <a:ea typeface="+mn-ea"/>
                          <a:cs typeface="+mn-cs"/>
                        </a:rPr>
                        <a:t>At least 5% of the TO Load</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600" kern="1200" dirty="0">
                          <a:solidFill>
                            <a:schemeClr val="tx2"/>
                          </a:solidFill>
                          <a:latin typeface="+mn-lt"/>
                          <a:ea typeface="+mn-ea"/>
                          <a:cs typeface="+mn-cs"/>
                        </a:rPr>
                        <a:t> 58.9 Hz  </a:t>
                      </a:r>
                    </a:p>
                  </a:txBody>
                  <a:tcPr marL="9525" marR="9525" marT="9525" marB="0" anchor="ctr"/>
                </a:tc>
                <a:tc>
                  <a:txBody>
                    <a:bodyPr/>
                    <a:lstStyle/>
                    <a:p>
                      <a:pPr algn="ctr"/>
                      <a:r>
                        <a:rPr lang="en-US" sz="1600" kern="1200" dirty="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600" kern="1200" dirty="0">
                          <a:solidFill>
                            <a:schemeClr val="tx2"/>
                          </a:solidFill>
                          <a:latin typeface="+mn-lt"/>
                          <a:ea typeface="+mn-ea"/>
                          <a:cs typeface="+mn-cs"/>
                        </a:rPr>
                        <a:t> 58.5 Hz </a:t>
                      </a:r>
                    </a:p>
                  </a:txBody>
                  <a:tcPr marL="9525" marR="9525" marT="9525" marB="0" anchor="ctr"/>
                </a:tc>
                <a:tc>
                  <a:txBody>
                    <a:bodyPr/>
                    <a:lstStyle/>
                    <a:p>
                      <a:pPr algn="ctr" fontAlgn="b"/>
                      <a:r>
                        <a:rPr lang="en-US" sz="1600" kern="1200" dirty="0">
                          <a:solidFill>
                            <a:schemeClr val="tx2"/>
                          </a:solidFill>
                          <a:latin typeface="+mn-lt"/>
                          <a:ea typeface="+mn-ea"/>
                          <a:cs typeface="+mn-cs"/>
                        </a:rPr>
                        <a:t>A total of at least 25% of the TO Load</a:t>
                      </a:r>
                    </a:p>
                  </a:txBody>
                  <a:tcPr marL="9525" marR="9525" marT="9525" marB="0" anchor="ctr"/>
                </a:tc>
                <a:extLst>
                  <a:ext uri="{0D108BD9-81ED-4DB2-BD59-A6C34878D82A}">
                    <a16:rowId xmlns:a16="http://schemas.microsoft.com/office/drawing/2014/main" val="10003"/>
                  </a:ext>
                </a:extLst>
              </a:tr>
            </a:tbl>
          </a:graphicData>
        </a:graphic>
      </p:graphicFrame>
      <p:sp>
        <p:nvSpPr>
          <p:cNvPr id="14" name="Rectangle 13"/>
          <p:cNvSpPr/>
          <p:nvPr/>
        </p:nvSpPr>
        <p:spPr>
          <a:xfrm>
            <a:off x="381000" y="4196034"/>
            <a:ext cx="8305800" cy="1938992"/>
          </a:xfrm>
          <a:prstGeom prst="rect">
            <a:avLst/>
          </a:prstGeom>
        </p:spPr>
        <p:txBody>
          <a:bodyPr wrap="square">
            <a:spAutoFit/>
          </a:bodyPr>
          <a:lstStyle/>
          <a:p>
            <a:pPr>
              <a:lnSpc>
                <a:spcPct val="150000"/>
              </a:lnSpc>
            </a:pPr>
            <a:r>
              <a:rPr lang="en-US" sz="1600" b="1" dirty="0">
                <a:solidFill>
                  <a:schemeClr val="tx2"/>
                </a:solidFill>
              </a:rPr>
              <a:t>ERCOT Nodal Operating Guides, Section 2.6.1 (2) </a:t>
            </a:r>
          </a:p>
          <a:p>
            <a:pPr marL="400050" lvl="1" indent="0">
              <a:buNone/>
            </a:pPr>
            <a:r>
              <a:rPr lang="en-US" sz="1600" i="1" dirty="0">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p:txBody>
      </p:sp>
    </p:spTree>
    <p:extLst>
      <p:ext uri="{BB962C8B-B14F-4D97-AF65-F5344CB8AC3E}">
        <p14:creationId xmlns:p14="http://schemas.microsoft.com/office/powerpoint/2010/main" val="285813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2021 </a:t>
            </a:r>
            <a:r>
              <a:rPr lang="en-US" sz="2000" dirty="0" err="1"/>
              <a:t>UFLS</a:t>
            </a:r>
            <a:r>
              <a:rPr lang="en-US" sz="2000" dirty="0"/>
              <a:t> Survey Activity Timeline</a:t>
            </a:r>
            <a:endParaRPr lang="en-US" sz="2000" b="1" dirty="0">
              <a:solidFill>
                <a:schemeClr val="accent1"/>
              </a:solidFill>
            </a:endParaRPr>
          </a:p>
        </p:txBody>
      </p:sp>
      <p:sp>
        <p:nvSpPr>
          <p:cNvPr id="3" name="Content Placeholder 2"/>
          <p:cNvSpPr>
            <a:spLocks noGrp="1"/>
          </p:cNvSpPr>
          <p:nvPr>
            <p:ph idx="1"/>
          </p:nvPr>
        </p:nvSpPr>
        <p:spPr>
          <a:xfrm>
            <a:off x="292835" y="838200"/>
            <a:ext cx="8534400" cy="4876800"/>
          </a:xfrm>
        </p:spPr>
        <p:txBody>
          <a:bodyPr/>
          <a:lstStyle/>
          <a:p>
            <a:pPr marL="0" indent="0">
              <a:buNone/>
            </a:pPr>
            <a:r>
              <a:rPr lang="en-US" sz="1600" dirty="0"/>
              <a:t>Below is the timeline reflecting the survey dates and activities:</a:t>
            </a:r>
          </a:p>
          <a:p>
            <a:pPr marL="0" lvl="0" indent="0">
              <a:buNone/>
            </a:pPr>
            <a:endParaRPr lang="en-US" sz="2000" dirty="0"/>
          </a:p>
          <a:p>
            <a:pPr>
              <a:lnSpc>
                <a:spcPct val="150000"/>
              </a:lnSpc>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6" name="Table 5">
            <a:extLst>
              <a:ext uri="{FF2B5EF4-FFF2-40B4-BE49-F238E27FC236}">
                <a16:creationId xmlns:a16="http://schemas.microsoft.com/office/drawing/2014/main" id="{DB536FA3-EA8E-4481-9853-A5951BDA92F9}"/>
              </a:ext>
            </a:extLst>
          </p:cNvPr>
          <p:cNvGraphicFramePr>
            <a:graphicFrameLocks noGrp="1"/>
          </p:cNvGraphicFramePr>
          <p:nvPr>
            <p:extLst>
              <p:ext uri="{D42A27DB-BD31-4B8C-83A1-F6EECF244321}">
                <p14:modId xmlns:p14="http://schemas.microsoft.com/office/powerpoint/2010/main" val="1201027496"/>
              </p:ext>
            </p:extLst>
          </p:nvPr>
        </p:nvGraphicFramePr>
        <p:xfrm>
          <a:off x="597635" y="1371600"/>
          <a:ext cx="7924800" cy="243332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dirty="0"/>
                        <a:t>Date</a:t>
                      </a:r>
                    </a:p>
                  </a:txBody>
                  <a:tcPr anchor="ctr"/>
                </a:tc>
                <a:tc>
                  <a:txBody>
                    <a:bodyPr/>
                    <a:lstStyle/>
                    <a:p>
                      <a:pPr algn="ctr"/>
                      <a:r>
                        <a:rPr lang="en-US" sz="1600" dirty="0"/>
                        <a:t>Activity</a:t>
                      </a:r>
                    </a:p>
                  </a:txBody>
                  <a:tcPr anchor="ctr"/>
                </a:tc>
                <a:extLst>
                  <a:ext uri="{0D108BD9-81ED-4DB2-BD59-A6C34878D82A}">
                    <a16:rowId xmlns:a16="http://schemas.microsoft.com/office/drawing/2014/main" val="10000"/>
                  </a:ext>
                </a:extLst>
              </a:tr>
              <a:tr h="370840">
                <a:tc>
                  <a:txBody>
                    <a:bodyPr/>
                    <a:lstStyle/>
                    <a:p>
                      <a:pPr algn="ctr"/>
                      <a:r>
                        <a:rPr lang="en-US" sz="1600" dirty="0"/>
                        <a:t>March 18</a:t>
                      </a:r>
                      <a:r>
                        <a:rPr lang="en-US" sz="1600" baseline="30000" dirty="0"/>
                        <a:t>th</a:t>
                      </a:r>
                      <a:r>
                        <a:rPr lang="en-US" sz="1600" baseline="0" dirty="0"/>
                        <a:t> </a:t>
                      </a:r>
                      <a:endParaRPr lang="en-US" sz="1600" dirty="0"/>
                    </a:p>
                  </a:txBody>
                  <a:tcPr anchor="ctr"/>
                </a:tc>
                <a:tc>
                  <a:txBody>
                    <a:bodyPr/>
                    <a:lstStyle/>
                    <a:p>
                      <a:pPr algn="l"/>
                      <a:r>
                        <a:rPr lang="en-US" sz="1600" dirty="0"/>
                        <a:t>Announcement of survey timeline to OWG.</a:t>
                      </a:r>
                    </a:p>
                  </a:txBody>
                  <a:tcPr anchor="ctr"/>
                </a:tc>
                <a:extLst>
                  <a:ext uri="{0D108BD9-81ED-4DB2-BD59-A6C34878D82A}">
                    <a16:rowId xmlns:a16="http://schemas.microsoft.com/office/drawing/2014/main" val="10001"/>
                  </a:ext>
                </a:extLst>
              </a:tr>
              <a:tr h="370840">
                <a:tc>
                  <a:txBody>
                    <a:bodyPr/>
                    <a:lstStyle/>
                    <a:p>
                      <a:pPr algn="ctr"/>
                      <a:r>
                        <a:rPr lang="en-US" sz="1600" dirty="0"/>
                        <a:t>April 1</a:t>
                      </a:r>
                      <a:r>
                        <a:rPr lang="en-US" sz="1600" kern="1200" baseline="30000" dirty="0">
                          <a:solidFill>
                            <a:schemeClr val="dk1"/>
                          </a:solidFill>
                          <a:latin typeface="+mn-lt"/>
                          <a:ea typeface="+mn-ea"/>
                          <a:cs typeface="+mn-cs"/>
                        </a:rPr>
                        <a:t>st </a:t>
                      </a:r>
                    </a:p>
                  </a:txBody>
                  <a:tcPr anchor="ctr"/>
                </a:tc>
                <a:tc>
                  <a:txBody>
                    <a:bodyPr/>
                    <a:lstStyle/>
                    <a:p>
                      <a:pPr algn="l"/>
                      <a:r>
                        <a:rPr lang="en-US" sz="1600" dirty="0"/>
                        <a:t>Market Notice sent</a:t>
                      </a:r>
                      <a:r>
                        <a:rPr lang="en-US" sz="1600" baseline="0" dirty="0"/>
                        <a:t> to Authorized TO Representatives.</a:t>
                      </a:r>
                      <a:endParaRPr lang="en-US" sz="1600" dirty="0"/>
                    </a:p>
                  </a:txBody>
                  <a:tcPr anchor="ctr"/>
                </a:tc>
                <a:extLst>
                  <a:ext uri="{0D108BD9-81ED-4DB2-BD59-A6C34878D82A}">
                    <a16:rowId xmlns:a16="http://schemas.microsoft.com/office/drawing/2014/main" val="10002"/>
                  </a:ext>
                </a:extLst>
              </a:tr>
              <a:tr h="370840">
                <a:tc>
                  <a:txBody>
                    <a:bodyPr/>
                    <a:lstStyle/>
                    <a:p>
                      <a:pPr algn="ctr"/>
                      <a:r>
                        <a:rPr lang="en-US" sz="1600" dirty="0"/>
                        <a:t>May 13</a:t>
                      </a:r>
                      <a:r>
                        <a:rPr lang="en-US" sz="1600" baseline="30000" dirty="0"/>
                        <a:t>th</a:t>
                      </a:r>
                      <a:r>
                        <a:rPr lang="en-US" sz="1600" baseline="0" dirty="0"/>
                        <a:t> @ </a:t>
                      </a:r>
                      <a:r>
                        <a:rPr lang="en-US" sz="1600" dirty="0"/>
                        <a:t>11:00 AM</a:t>
                      </a:r>
                    </a:p>
                  </a:txBody>
                  <a:tcPr anchor="ctr"/>
                </a:tc>
                <a:tc>
                  <a:txBody>
                    <a:bodyPr/>
                    <a:lstStyle/>
                    <a:p>
                      <a:pPr algn="l"/>
                      <a:r>
                        <a:rPr lang="en-US" sz="1600" dirty="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dirty="0"/>
                        <a:t>July 15</a:t>
                      </a:r>
                      <a:r>
                        <a:rPr lang="en-US" sz="1600" baseline="30000" dirty="0"/>
                        <a:t>th</a:t>
                      </a:r>
                      <a:endParaRPr lang="en-US" sz="1600" dirty="0"/>
                    </a:p>
                  </a:txBody>
                  <a:tcPr anchor="ctr"/>
                </a:tc>
                <a:tc>
                  <a:txBody>
                    <a:bodyPr/>
                    <a:lstStyle/>
                    <a:p>
                      <a:pPr algn="l"/>
                      <a:r>
                        <a:rPr lang="en-US" sz="1600" dirty="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dirty="0"/>
                        <a:t>August – September</a:t>
                      </a:r>
                    </a:p>
                  </a:txBody>
                  <a:tcPr anchor="ctr"/>
                </a:tc>
                <a:tc>
                  <a:txBody>
                    <a:bodyPr/>
                    <a:lstStyle/>
                    <a:p>
                      <a:pPr algn="l"/>
                      <a:r>
                        <a:rPr lang="en-US" sz="1600" dirty="0"/>
                        <a:t>Results reported to OWG, ROS, and TAC.</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a:normAutofit/>
          </a:bodyPr>
          <a:lstStyle/>
          <a:p>
            <a:pPr marL="0" indent="0">
              <a:buNone/>
            </a:pPr>
            <a:r>
              <a:rPr lang="en-US" sz="1600" dirty="0"/>
              <a:t>The overall results of the 2021 UFLS survey are reflected in the table below:</a:t>
            </a:r>
            <a:endParaRPr lang="en-US" sz="1600" dirty="0">
              <a:solidFill>
                <a:schemeClr val="tx1"/>
              </a:solidFill>
            </a:endParaRPr>
          </a:p>
        </p:txBody>
      </p:sp>
      <p:sp>
        <p:nvSpPr>
          <p:cNvPr id="3" name="Title 2"/>
          <p:cNvSpPr>
            <a:spLocks noGrp="1"/>
          </p:cNvSpPr>
          <p:nvPr>
            <p:ph type="title"/>
          </p:nvPr>
        </p:nvSpPr>
        <p:spPr/>
        <p:txBody>
          <a:bodyPr/>
          <a:lstStyle/>
          <a:p>
            <a:r>
              <a:rPr lang="en-US" sz="2000" dirty="0"/>
              <a:t>Survey Results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65358" y="4014030"/>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err="1">
                <a:solidFill>
                  <a:schemeClr val="tx2"/>
                </a:solidFill>
              </a:rPr>
              <a:t>TOs</a:t>
            </a:r>
            <a:r>
              <a:rPr lang="en-US" sz="1600" dirty="0">
                <a:solidFill>
                  <a:schemeClr val="tx2"/>
                </a:solidFill>
              </a:rPr>
              <a:t> successfully met the </a:t>
            </a:r>
            <a:r>
              <a:rPr lang="en-US" sz="1600" dirty="0" err="1">
                <a:solidFill>
                  <a:schemeClr val="tx2"/>
                </a:solidFill>
              </a:rPr>
              <a:t>UFLS</a:t>
            </a:r>
            <a:r>
              <a:rPr lang="en-US" sz="1600" dirty="0">
                <a:solidFill>
                  <a:schemeClr val="tx2"/>
                </a:solidFill>
              </a:rPr>
              <a:t> requirements for all three thresholds; however, a single TO did not meet the 58.9 Hz/15% requirement by less than .5 MW.</a:t>
            </a:r>
          </a:p>
          <a:p>
            <a:pPr marL="0" indent="0">
              <a:buNone/>
            </a:pPr>
            <a:endParaRPr lang="en-US" sz="1600" dirty="0">
              <a:solidFill>
                <a:schemeClr val="tx2"/>
              </a:solidFill>
            </a:endParaRPr>
          </a:p>
          <a:p>
            <a:pPr marL="0" indent="0">
              <a:buNone/>
            </a:pPr>
            <a:r>
              <a:rPr lang="en-US" sz="1600" dirty="0">
                <a:solidFill>
                  <a:schemeClr val="tx2"/>
                </a:solidFill>
              </a:rPr>
              <a:t>The ERCOT load at the time of the survey was 39,700 MW. In comparison, the 2020 survey overall total result was 32.80% at 44,052 MW of load.</a:t>
            </a: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2087202"/>
              </p:ext>
            </p:extLst>
          </p:nvPr>
        </p:nvGraphicFramePr>
        <p:xfrm>
          <a:off x="685800" y="1396559"/>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Frequency Threshold</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Minimum Requirement</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Measurement</a:t>
                      </a:r>
                      <a:endParaRPr lang="en-US" sz="1800" b="1" i="0" u="none" strike="noStrike" dirty="0">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dirty="0">
                          <a:solidFill>
                            <a:schemeClr val="tx2"/>
                          </a:solidFill>
                          <a:latin typeface="+mn-lt"/>
                          <a:ea typeface="+mn-ea"/>
                          <a:cs typeface="+mn-cs"/>
                        </a:rPr>
                        <a:t>59.3 Hz</a:t>
                      </a:r>
                    </a:p>
                  </a:txBody>
                  <a:tcPr marL="9525" marR="9525" marT="9525" marB="0" anchor="ctr"/>
                </a:tc>
                <a:tc>
                  <a:txBody>
                    <a:bodyPr/>
                    <a:lstStyle/>
                    <a:p>
                      <a:pPr algn="ctr" fontAlgn="b"/>
                      <a:r>
                        <a:rPr lang="en-US" sz="1600" kern="1200" dirty="0">
                          <a:solidFill>
                            <a:schemeClr val="tx2"/>
                          </a:solidFill>
                          <a:latin typeface="+mn-lt"/>
                          <a:ea typeface="+mn-ea"/>
                          <a:cs typeface="+mn-cs"/>
                        </a:rPr>
                        <a:t>At least 5% of the TO Load</a:t>
                      </a:r>
                    </a:p>
                  </a:txBody>
                  <a:tcPr marL="9525" marR="9525" marT="9525" marB="0" anchor="ctr"/>
                </a:tc>
                <a:tc>
                  <a:txBody>
                    <a:bodyPr/>
                    <a:lstStyle/>
                    <a:p>
                      <a:pPr algn="ctr" fontAlgn="b"/>
                      <a:r>
                        <a:rPr lang="en-US" sz="1600" b="1" kern="1200" dirty="0">
                          <a:solidFill>
                            <a:schemeClr val="tx2"/>
                          </a:solidFill>
                          <a:latin typeface="+mn-lt"/>
                          <a:ea typeface="+mn-ea"/>
                          <a:cs typeface="+mn-cs"/>
                        </a:rPr>
                        <a:t>6.89%</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dirty="0">
                          <a:solidFill>
                            <a:schemeClr val="tx2"/>
                          </a:solidFill>
                          <a:latin typeface="+mn-lt"/>
                          <a:ea typeface="+mn-ea"/>
                          <a:cs typeface="+mn-cs"/>
                        </a:rPr>
                        <a:t> 58.9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2"/>
                          </a:solidFill>
                          <a:latin typeface="+mn-lt"/>
                          <a:ea typeface="+mn-ea"/>
                          <a:cs typeface="+mn-cs"/>
                        </a:rPr>
                        <a:t>   A total of at least</a:t>
                      </a:r>
                      <a:r>
                        <a:rPr lang="en-US" sz="1600" kern="1200" baseline="0" dirty="0">
                          <a:solidFill>
                            <a:schemeClr val="tx2"/>
                          </a:solidFill>
                          <a:latin typeface="+mn-lt"/>
                          <a:ea typeface="+mn-ea"/>
                          <a:cs typeface="+mn-cs"/>
                        </a:rPr>
                        <a:t> 15% of the TO Load</a:t>
                      </a:r>
                      <a:r>
                        <a:rPr lang="en-US" sz="1600" kern="1200" dirty="0">
                          <a:solidFill>
                            <a:schemeClr val="tx2"/>
                          </a:solidFill>
                          <a:latin typeface="+mn-lt"/>
                          <a:ea typeface="+mn-ea"/>
                          <a:cs typeface="+mn-cs"/>
                        </a:rPr>
                        <a:t>	</a:t>
                      </a:r>
                    </a:p>
                  </a:txBody>
                  <a:tcPr marL="73025" marR="73025" anchor="ctr"/>
                </a:tc>
                <a:tc>
                  <a:txBody>
                    <a:bodyPr/>
                    <a:lstStyle/>
                    <a:p>
                      <a:pPr algn="ctr" fontAlgn="b"/>
                      <a:r>
                        <a:rPr lang="en-US" sz="1600" b="1" kern="1200" dirty="0">
                          <a:solidFill>
                            <a:schemeClr val="tx2"/>
                          </a:solidFill>
                          <a:latin typeface="+mn-lt"/>
                          <a:ea typeface="+mn-ea"/>
                          <a:cs typeface="+mn-cs"/>
                        </a:rPr>
                        <a:t>18.82%</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dirty="0">
                          <a:solidFill>
                            <a:schemeClr val="tx2"/>
                          </a:solidFill>
                          <a:latin typeface="+mn-lt"/>
                          <a:ea typeface="+mn-ea"/>
                          <a:cs typeface="+mn-cs"/>
                        </a:rPr>
                        <a:t>58.5 Hz</a:t>
                      </a:r>
                    </a:p>
                  </a:txBody>
                  <a:tcPr marL="9525" marR="9525" marT="9525" marB="0" anchor="ctr"/>
                </a:tc>
                <a:tc>
                  <a:txBody>
                    <a:bodyPr/>
                    <a:lstStyle/>
                    <a:p>
                      <a:pPr algn="ctr"/>
                      <a:r>
                        <a:rPr lang="en-US" sz="1600" kern="1200" dirty="0">
                          <a:solidFill>
                            <a:schemeClr val="tx2"/>
                          </a:solidFill>
                          <a:latin typeface="+mn-lt"/>
                          <a:ea typeface="+mn-ea"/>
                          <a:cs typeface="+mn-cs"/>
                        </a:rPr>
                        <a:t>A total of at least 25% of the TO Load</a:t>
                      </a:r>
                    </a:p>
                  </a:txBody>
                  <a:tcPr marL="73025" marR="73025" anchor="ctr"/>
                </a:tc>
                <a:tc>
                  <a:txBody>
                    <a:bodyPr/>
                    <a:lstStyle/>
                    <a:p>
                      <a:pPr algn="ctr" fontAlgn="b"/>
                      <a:r>
                        <a:rPr lang="en-US" sz="1600" b="1" kern="1200" dirty="0">
                          <a:solidFill>
                            <a:schemeClr val="tx2"/>
                          </a:solidFill>
                          <a:latin typeface="+mn-lt"/>
                          <a:ea typeface="+mn-ea"/>
                          <a:cs typeface="+mn-cs"/>
                        </a:rPr>
                        <a:t>30.60%</a:t>
                      </a: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2" ma:contentTypeDescription="Create a new document." ma:contentTypeScope="" ma:versionID="9af9a6a7f20f8b3a59fa1b39039166a0">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purl.org/dc/dcmitype/"/>
    <ds:schemaRef ds:uri="http://schemas.microsoft.com/office/2006/metadata/properties"/>
    <ds:schemaRef ds:uri="http://schemas.openxmlformats.org/package/2006/metadata/core-properties"/>
    <ds:schemaRef ds:uri="http://purl.org/dc/terms/"/>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8CD31AE9-CBEE-46C2-9463-965098B62F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4677</TotalTime>
  <Words>435</Words>
  <Application>Microsoft Office PowerPoint</Application>
  <PresentationFormat>On-screen Show (4:3)</PresentationFormat>
  <Paragraphs>62</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the ERCOT UFLS Survey and Requirements</vt:lpstr>
      <vt:lpstr>2021 UFLS Survey Activity Timeline</vt:lpstr>
      <vt:lpstr>Survey Results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88</cp:revision>
  <cp:lastPrinted>2016-01-21T20:53:15Z</cp:lastPrinted>
  <dcterms:created xsi:type="dcterms:W3CDTF">2016-01-21T15:20:31Z</dcterms:created>
  <dcterms:modified xsi:type="dcterms:W3CDTF">2021-08-18T18:41:53Z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