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6"/>
  </p:notesMasterIdLst>
  <p:handoutMasterIdLst>
    <p:handoutMasterId r:id="rId17"/>
  </p:handoutMasterIdLst>
  <p:sldIdLst>
    <p:sldId id="260" r:id="rId6"/>
    <p:sldId id="301" r:id="rId7"/>
    <p:sldId id="307" r:id="rId8"/>
    <p:sldId id="306" r:id="rId9"/>
    <p:sldId id="304" r:id="rId10"/>
    <p:sldId id="308" r:id="rId11"/>
    <p:sldId id="309" r:id="rId12"/>
    <p:sldId id="310" r:id="rId13"/>
    <p:sldId id="311" r:id="rId14"/>
    <p:sldId id="305"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8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2" d="100"/>
          <a:sy n="102" d="100"/>
        </p:scale>
        <p:origin x="108" y="18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8/26/2021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8/26/2021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8597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259449"/>
            <a:ext cx="5105400" cy="3262432"/>
          </a:xfrm>
          <a:prstGeom prst="rect">
            <a:avLst/>
          </a:prstGeom>
          <a:noFill/>
        </p:spPr>
        <p:txBody>
          <a:bodyPr wrap="square" rtlCol="0">
            <a:spAutoFit/>
          </a:bodyPr>
          <a:lstStyle/>
          <a:p>
            <a:r>
              <a:rPr lang="en-US" sz="2000" b="1" dirty="0">
                <a:solidFill>
                  <a:schemeClr val="tx2"/>
                </a:solidFill>
              </a:rPr>
              <a:t>Operational Reserves and Ancillary Services Update</a:t>
            </a:r>
          </a:p>
          <a:p>
            <a:endParaRPr lang="en-US" sz="2000" b="1" dirty="0">
              <a:solidFill>
                <a:schemeClr val="tx2"/>
              </a:solidFill>
            </a:endParaRPr>
          </a:p>
          <a:p>
            <a:endParaRPr lang="en-US" sz="2000" b="1" dirty="0">
              <a:solidFill>
                <a:schemeClr val="tx2"/>
              </a:solidFill>
            </a:endParaRPr>
          </a:p>
          <a:p>
            <a:r>
              <a:rPr lang="en-US" dirty="0">
                <a:solidFill>
                  <a:schemeClr val="tx2"/>
                </a:solidFill>
              </a:rPr>
              <a:t>Jeff Billo</a:t>
            </a:r>
          </a:p>
          <a:p>
            <a:endParaRPr lang="en-US" dirty="0">
              <a:solidFill>
                <a:schemeClr val="tx2"/>
              </a:solidFill>
            </a:endParaRPr>
          </a:p>
          <a:p>
            <a:r>
              <a:rPr lang="en-US" dirty="0">
                <a:solidFill>
                  <a:schemeClr val="tx2"/>
                </a:solidFill>
              </a:rPr>
              <a:t>TAC</a:t>
            </a:r>
          </a:p>
          <a:p>
            <a:r>
              <a:rPr lang="en-US" dirty="0">
                <a:solidFill>
                  <a:schemeClr val="tx2"/>
                </a:solidFill>
              </a:rPr>
              <a:t>August 27, 2021</a:t>
            </a:r>
          </a:p>
          <a:p>
            <a:endParaRPr lang="en-US" dirty="0">
              <a:solidFill>
                <a:schemeClr val="tx2"/>
              </a:solidFill>
            </a:endParaRPr>
          </a:p>
          <a:p>
            <a:endParaRPr lang="en-US" dirty="0">
              <a:solidFill>
                <a:schemeClr val="tx2"/>
              </a:solidFill>
            </a:endParaRP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5" name="Title 1"/>
          <p:cNvSpPr>
            <a:spLocks noGrp="1"/>
          </p:cNvSpPr>
          <p:nvPr>
            <p:ph type="title"/>
          </p:nvPr>
        </p:nvSpPr>
        <p:spPr>
          <a:xfrm>
            <a:off x="3048000" y="2667000"/>
            <a:ext cx="3124200" cy="518318"/>
          </a:xfrm>
        </p:spPr>
        <p:txBody>
          <a:bodyPr/>
          <a:lstStyle/>
          <a:p>
            <a:r>
              <a:rPr lang="en-US" sz="4000" dirty="0"/>
              <a:t>Questions?</a:t>
            </a:r>
          </a:p>
        </p:txBody>
      </p:sp>
    </p:spTree>
    <p:extLst>
      <p:ext uri="{BB962C8B-B14F-4D97-AF65-F5344CB8AC3E}">
        <p14:creationId xmlns:p14="http://schemas.microsoft.com/office/powerpoint/2010/main" val="1275537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lstStyle/>
          <a:p>
            <a:r>
              <a:rPr lang="en-US" sz="1800" dirty="0"/>
              <a:t>At the July 28, 2021 TAC meeting, ERCOT proposed changes in Ancillary Services quantities for September through December based on recent operating conditions. </a:t>
            </a:r>
          </a:p>
          <a:p>
            <a:endParaRPr lang="en-US" sz="1800" dirty="0"/>
          </a:p>
          <a:p>
            <a:r>
              <a:rPr lang="en-US" sz="1800" dirty="0"/>
              <a:t>TAC requested information regarding the need for the additional operating reserves and related pricing impacts.</a:t>
            </a:r>
          </a:p>
          <a:p>
            <a:pPr lvl="1"/>
            <a:r>
              <a:rPr lang="en-US" sz="1600" dirty="0"/>
              <a:t>This presentation (slides 6-9) contains some initial information on the need for additional operating reserves.</a:t>
            </a:r>
          </a:p>
          <a:p>
            <a:pPr lvl="1"/>
            <a:r>
              <a:rPr lang="en-US" sz="1600" dirty="0"/>
              <a:t> ERCOT is providing a separate presentation on the pricing impacts.</a:t>
            </a:r>
          </a:p>
          <a:p>
            <a:endParaRPr lang="en-US" sz="1600" dirty="0"/>
          </a:p>
          <a:p>
            <a:r>
              <a:rPr lang="en-US" sz="1800" dirty="0"/>
              <a:t>Since the July 28 TAC meeting, there have been related stakeholder meeting discussions:</a:t>
            </a:r>
          </a:p>
          <a:p>
            <a:pPr lvl="1"/>
            <a:r>
              <a:rPr lang="en-US" sz="1600" dirty="0"/>
              <a:t>August 11, PDCWG: Initial discussion on 2022 Ancillary Services Methodology.</a:t>
            </a:r>
          </a:p>
          <a:p>
            <a:pPr lvl="1"/>
            <a:r>
              <a:rPr lang="en-US" sz="1600" dirty="0"/>
              <a:t>August 20, WMWG: Discussion on 2022 Ancillary Services Methodology, presentation on forecast variability identification process, and presentation on pricing impacts from RUC and ancillary services changes.</a:t>
            </a:r>
          </a:p>
          <a:p>
            <a:endParaRPr lang="en-US" sz="1800" dirty="0"/>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313175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DA217-1A71-4B54-81E5-D8283E5507D6}"/>
              </a:ext>
            </a:extLst>
          </p:cNvPr>
          <p:cNvSpPr>
            <a:spLocks noGrp="1"/>
          </p:cNvSpPr>
          <p:nvPr>
            <p:ph type="title"/>
          </p:nvPr>
        </p:nvSpPr>
        <p:spPr/>
        <p:txBody>
          <a:bodyPr/>
          <a:lstStyle/>
          <a:p>
            <a:r>
              <a:rPr lang="en-US" dirty="0"/>
              <a:t>Stakeholder Feedback</a:t>
            </a:r>
          </a:p>
        </p:txBody>
      </p:sp>
      <p:sp>
        <p:nvSpPr>
          <p:cNvPr id="3" name="Content Placeholder 2">
            <a:extLst>
              <a:ext uri="{FF2B5EF4-FFF2-40B4-BE49-F238E27FC236}">
                <a16:creationId xmlns:a16="http://schemas.microsoft.com/office/drawing/2014/main" id="{EE90F60F-A9B8-4B47-A4B8-76C88CC6F81E}"/>
              </a:ext>
            </a:extLst>
          </p:cNvPr>
          <p:cNvSpPr>
            <a:spLocks noGrp="1"/>
          </p:cNvSpPr>
          <p:nvPr>
            <p:ph idx="1"/>
          </p:nvPr>
        </p:nvSpPr>
        <p:spPr/>
        <p:txBody>
          <a:bodyPr/>
          <a:lstStyle/>
          <a:p>
            <a:r>
              <a:rPr lang="en-US" sz="1800" dirty="0"/>
              <a:t>ERCOT asked for stakeholder feedback on the proposed changes by August 3.</a:t>
            </a:r>
          </a:p>
          <a:p>
            <a:pPr lvl="1"/>
            <a:r>
              <a:rPr lang="en-US" sz="1600" dirty="0"/>
              <a:t>Feedback received is posted on the July 28 TAC meeting page.</a:t>
            </a:r>
          </a:p>
          <a:p>
            <a:endParaRPr lang="en-US" sz="1800" dirty="0"/>
          </a:p>
          <a:p>
            <a:r>
              <a:rPr lang="en-US" sz="1800" dirty="0"/>
              <a:t>Based on feedback received from stakeholders, ERCOT took the following actions:</a:t>
            </a:r>
          </a:p>
          <a:p>
            <a:pPr marL="800100" lvl="1" indent="-342900">
              <a:buFont typeface="+mj-lt"/>
              <a:buAutoNum type="arabicPeriod"/>
            </a:pPr>
            <a:r>
              <a:rPr lang="en-US" sz="1600" dirty="0"/>
              <a:t>Starting September 1, on days identified as having the potential for high forecast variability, ERCOT will only procure additional Non-Spin (up to 1000 MW) for hours ERCOT determines are high-risk rather than procuring the additional Non-Spin for all 24 hours.</a:t>
            </a:r>
          </a:p>
          <a:p>
            <a:pPr marL="800100" lvl="1" indent="-342900">
              <a:buFont typeface="+mj-lt"/>
              <a:buAutoNum type="arabicPeriod"/>
            </a:pPr>
            <a:r>
              <a:rPr lang="en-US" sz="1600" dirty="0"/>
              <a:t>ERCOT is considering changing the methodology for determining Ancillary Service quantities for 2022.  These discussions have begun at PDCWG and WMWG.</a:t>
            </a:r>
          </a:p>
          <a:p>
            <a:pPr marL="800100" lvl="1" indent="-342900">
              <a:buFont typeface="+mj-lt"/>
              <a:buAutoNum type="arabicPeriod"/>
            </a:pPr>
            <a:r>
              <a:rPr lang="en-US" sz="1600" dirty="0"/>
              <a:t>ERCOT is investigating changes necessary to allow Non-Controllable Load Resource participation in Non-Spin.</a:t>
            </a:r>
          </a:p>
          <a:p>
            <a:pPr lvl="1"/>
            <a:endParaRPr lang="en-US" sz="1600" dirty="0"/>
          </a:p>
        </p:txBody>
      </p:sp>
      <p:sp>
        <p:nvSpPr>
          <p:cNvPr id="4" name="Slide Number Placeholder 3">
            <a:extLst>
              <a:ext uri="{FF2B5EF4-FFF2-40B4-BE49-F238E27FC236}">
                <a16:creationId xmlns:a16="http://schemas.microsoft.com/office/drawing/2014/main" id="{6F5E58F2-B3AD-462E-B5B4-EB3E8ECFD774}"/>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139365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Feedback</a:t>
            </a:r>
          </a:p>
        </p:txBody>
      </p:sp>
      <p:sp>
        <p:nvSpPr>
          <p:cNvPr id="3" name="Content Placeholder 2"/>
          <p:cNvSpPr>
            <a:spLocks noGrp="1"/>
          </p:cNvSpPr>
          <p:nvPr>
            <p:ph idx="1"/>
          </p:nvPr>
        </p:nvSpPr>
        <p:spPr/>
        <p:txBody>
          <a:bodyPr/>
          <a:lstStyle/>
          <a:p>
            <a:r>
              <a:rPr lang="en-US" sz="1800" dirty="0"/>
              <a:t>Eliminate the RUC offer floor.</a:t>
            </a:r>
          </a:p>
          <a:p>
            <a:r>
              <a:rPr lang="en-US" sz="1800" dirty="0"/>
              <a:t>Consider impacts to prices and costs to consumers.</a:t>
            </a:r>
          </a:p>
          <a:p>
            <a:r>
              <a:rPr lang="en-US" sz="1800" dirty="0"/>
              <a:t>Request ERCOT provide stakeholders with studies showing technical reasons for recent operational reserve changes.</a:t>
            </a:r>
          </a:p>
          <a:p>
            <a:r>
              <a:rPr lang="en-US" sz="1800" dirty="0"/>
              <a:t>Concerns about the amount of additional reserves for all hours of the day and all times of the year.</a:t>
            </a:r>
          </a:p>
          <a:p>
            <a:r>
              <a:rPr lang="en-US" sz="1800" dirty="0"/>
              <a:t>Disagree with continued use of RUC process and amount of capacity committed through RUC process.</a:t>
            </a:r>
          </a:p>
          <a:p>
            <a:r>
              <a:rPr lang="en-US" sz="1800" dirty="0"/>
              <a:t>Consider modifying DAM process to eliminate voluntary participation.</a:t>
            </a:r>
          </a:p>
          <a:p>
            <a:r>
              <a:rPr lang="en-US" sz="1800" dirty="0"/>
              <a:t>Consider greater participation of Load Resources in Ancillary Services.  Also, don’t exclude Load Resources from reserve calculations.</a:t>
            </a:r>
          </a:p>
          <a:p>
            <a:endParaRPr lang="en-US" sz="1800" dirty="0"/>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252192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Note on Load Resources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7" name="Table 7">
            <a:extLst>
              <a:ext uri="{FF2B5EF4-FFF2-40B4-BE49-F238E27FC236}">
                <a16:creationId xmlns:a16="http://schemas.microsoft.com/office/drawing/2014/main" id="{9B1B3EC0-2C65-432B-B703-701A00BA1738}"/>
              </a:ext>
            </a:extLst>
          </p:cNvPr>
          <p:cNvGraphicFramePr>
            <a:graphicFrameLocks noGrp="1"/>
          </p:cNvGraphicFramePr>
          <p:nvPr>
            <p:extLst>
              <p:ext uri="{D42A27DB-BD31-4B8C-83A1-F6EECF244321}">
                <p14:modId xmlns:p14="http://schemas.microsoft.com/office/powerpoint/2010/main" val="2845508096"/>
              </p:ext>
            </p:extLst>
          </p:nvPr>
        </p:nvGraphicFramePr>
        <p:xfrm>
          <a:off x="762000" y="1143000"/>
          <a:ext cx="7620000" cy="4680831"/>
        </p:xfrm>
        <a:graphic>
          <a:graphicData uri="http://schemas.openxmlformats.org/drawingml/2006/table">
            <a:tbl>
              <a:tblPr firstRow="1" bandRow="1">
                <a:tableStyleId>{5C22544A-7EE6-4342-B048-85BDC9FD1C3A}</a:tableStyleId>
              </a:tblPr>
              <a:tblGrid>
                <a:gridCol w="3810000">
                  <a:extLst>
                    <a:ext uri="{9D8B030D-6E8A-4147-A177-3AD203B41FA5}">
                      <a16:colId xmlns:a16="http://schemas.microsoft.com/office/drawing/2014/main" val="1210854543"/>
                    </a:ext>
                  </a:extLst>
                </a:gridCol>
                <a:gridCol w="3810000">
                  <a:extLst>
                    <a:ext uri="{9D8B030D-6E8A-4147-A177-3AD203B41FA5}">
                      <a16:colId xmlns:a16="http://schemas.microsoft.com/office/drawing/2014/main" val="927457556"/>
                    </a:ext>
                  </a:extLst>
                </a:gridCol>
              </a:tblGrid>
              <a:tr h="1206111">
                <a:tc>
                  <a:txBody>
                    <a:bodyPr/>
                    <a:lstStyle/>
                    <a:p>
                      <a:pPr algn="ctr"/>
                      <a:r>
                        <a:rPr lang="en-US" dirty="0"/>
                        <a:t>Reliability Objective</a:t>
                      </a:r>
                    </a:p>
                  </a:txBody>
                  <a:tcPr anchor="ctr"/>
                </a:tc>
                <a:tc>
                  <a:txBody>
                    <a:bodyPr/>
                    <a:lstStyle/>
                    <a:p>
                      <a:pPr algn="ctr"/>
                      <a:r>
                        <a:rPr lang="en-US" dirty="0"/>
                        <a:t>How do Load Resources help to achieve this objective?</a:t>
                      </a:r>
                    </a:p>
                  </a:txBody>
                  <a:tcPr anchor="ctr"/>
                </a:tc>
                <a:extLst>
                  <a:ext uri="{0D108BD9-81ED-4DB2-BD59-A6C34878D82A}">
                    <a16:rowId xmlns:a16="http://schemas.microsoft.com/office/drawing/2014/main" val="1966257751"/>
                  </a:ext>
                </a:extLst>
              </a:tr>
              <a:tr h="489145">
                <a:tc>
                  <a:txBody>
                    <a:bodyPr/>
                    <a:lstStyle/>
                    <a:p>
                      <a:r>
                        <a:rPr lang="en-US" dirty="0">
                          <a:solidFill>
                            <a:schemeClr val="tx2"/>
                          </a:solidFill>
                        </a:rPr>
                        <a:t>Ensure sufficient physical responsive capability (PRC) to prevent system from entering emergency conditions during peak hours.</a:t>
                      </a:r>
                    </a:p>
                  </a:txBody>
                  <a:tcPr/>
                </a:tc>
                <a:tc>
                  <a:txBody>
                    <a:bodyPr/>
                    <a:lstStyle/>
                    <a:p>
                      <a:r>
                        <a:rPr lang="en-US" dirty="0">
                          <a:solidFill>
                            <a:schemeClr val="tx2"/>
                          </a:solidFill>
                        </a:rPr>
                        <a:t>Load Resources participate in Responsive Reserve Service, thus contributing directly to PRC. The additional 500 MW of RRS procured over peak hours since July 12 has been primarily supplied by Load Resources.</a:t>
                      </a:r>
                    </a:p>
                  </a:txBody>
                  <a:tcPr/>
                </a:tc>
                <a:extLst>
                  <a:ext uri="{0D108BD9-81ED-4DB2-BD59-A6C34878D82A}">
                    <a16:rowId xmlns:a16="http://schemas.microsoft.com/office/drawing/2014/main" val="3332387553"/>
                  </a:ext>
                </a:extLst>
              </a:tr>
              <a:tr h="489145">
                <a:tc>
                  <a:txBody>
                    <a:bodyPr/>
                    <a:lstStyle/>
                    <a:p>
                      <a:r>
                        <a:rPr lang="en-US" dirty="0">
                          <a:solidFill>
                            <a:schemeClr val="tx2"/>
                          </a:solidFill>
                        </a:rPr>
                        <a:t>Ensure generators with long start up times are online and available to meet unexpected net load forecast or intra-day forced outage changes.</a:t>
                      </a:r>
                    </a:p>
                  </a:txBody>
                  <a:tcPr/>
                </a:tc>
                <a:tc>
                  <a:txBody>
                    <a:bodyPr/>
                    <a:lstStyle/>
                    <a:p>
                      <a:r>
                        <a:rPr lang="en-US" dirty="0">
                          <a:solidFill>
                            <a:schemeClr val="tx2"/>
                          </a:solidFill>
                        </a:rPr>
                        <a:t>This objective is met through the RUC process and through Non-Spin.  Load Resources do not currently contribute through either of these mechanisms.</a:t>
                      </a:r>
                    </a:p>
                  </a:txBody>
                  <a:tcPr/>
                </a:tc>
                <a:extLst>
                  <a:ext uri="{0D108BD9-81ED-4DB2-BD59-A6C34878D82A}">
                    <a16:rowId xmlns:a16="http://schemas.microsoft.com/office/drawing/2014/main" val="2229977948"/>
                  </a:ext>
                </a:extLst>
              </a:tr>
            </a:tbl>
          </a:graphicData>
        </a:graphic>
      </p:graphicFrame>
    </p:spTree>
    <p:extLst>
      <p:ext uri="{BB962C8B-B14F-4D97-AF65-F5344CB8AC3E}">
        <p14:creationId xmlns:p14="http://schemas.microsoft.com/office/powerpoint/2010/main" val="862904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BF68A-74CE-4EEC-B1F4-AC9CD0ADC148}"/>
              </a:ext>
            </a:extLst>
          </p:cNvPr>
          <p:cNvSpPr>
            <a:spLocks noGrp="1"/>
          </p:cNvSpPr>
          <p:nvPr>
            <p:ph type="title"/>
          </p:nvPr>
        </p:nvSpPr>
        <p:spPr/>
        <p:txBody>
          <a:bodyPr/>
          <a:lstStyle/>
          <a:p>
            <a:r>
              <a:rPr lang="en-US" sz="2000" dirty="0"/>
              <a:t>2021 ERCOT Methodologies for Determining Minimum Ancillary Service Requirements</a:t>
            </a:r>
          </a:p>
        </p:txBody>
      </p:sp>
      <p:sp>
        <p:nvSpPr>
          <p:cNvPr id="3" name="Content Placeholder 2">
            <a:extLst>
              <a:ext uri="{FF2B5EF4-FFF2-40B4-BE49-F238E27FC236}">
                <a16:creationId xmlns:a16="http://schemas.microsoft.com/office/drawing/2014/main" id="{31B35A03-76D5-4943-AACA-8D7D57531455}"/>
              </a:ext>
            </a:extLst>
          </p:cNvPr>
          <p:cNvSpPr>
            <a:spLocks noGrp="1"/>
          </p:cNvSpPr>
          <p:nvPr>
            <p:ph idx="1"/>
          </p:nvPr>
        </p:nvSpPr>
        <p:spPr/>
        <p:txBody>
          <a:bodyPr/>
          <a:lstStyle/>
          <a:p>
            <a:r>
              <a:rPr lang="en-US" sz="1800" dirty="0"/>
              <a:t>Excerpts from Non-Spin Requirement Section:</a:t>
            </a:r>
          </a:p>
          <a:p>
            <a:pPr lvl="1"/>
            <a:r>
              <a:rPr lang="en-US" sz="1800" dirty="0">
                <a:effectLst/>
                <a:latin typeface="Times New Roman" panose="02020603050405020304" pitchFamily="18" charset="0"/>
                <a:ea typeface="Times New Roman" panose="02020603050405020304" pitchFamily="18" charset="0"/>
              </a:rPr>
              <a:t>Non-Spin may be deployed to replace loss of generating capacity, to compensate for Load forecast and/or forecast uncertainty on days in which large amounts of reserve are not available online, to address the risk of net load ramp, or when there is a limited amount of capacity available for Security-Constrained Economic Dispatch (SCED).</a:t>
            </a:r>
          </a:p>
          <a:p>
            <a:pPr lvl="1"/>
            <a:r>
              <a:rPr lang="en-US" sz="1800" dirty="0">
                <a:effectLst/>
                <a:latin typeface="Times New Roman" panose="02020603050405020304" pitchFamily="18" charset="0"/>
                <a:ea typeface="Times New Roman" panose="02020603050405020304" pitchFamily="18" charset="0"/>
              </a:rPr>
              <a:t>Historically, the need for Non-Spin has occurred during hot weather, during cold weather, during unexpected changes in weather or following large unit trips to replenish reserves.</a:t>
            </a:r>
            <a:endParaRPr lang="en-US" sz="1800" dirty="0">
              <a:latin typeface="Times New Roman" panose="02020603050405020304" pitchFamily="18" charset="0"/>
              <a:ea typeface="Times New Roman" panose="02020603050405020304" pitchFamily="18" charset="0"/>
            </a:endParaRPr>
          </a:p>
          <a:p>
            <a:pPr lvl="1"/>
            <a:r>
              <a:rPr lang="en-US" sz="1800" dirty="0">
                <a:effectLst/>
                <a:latin typeface="Times New Roman" panose="02020603050405020304" pitchFamily="18" charset="0"/>
                <a:ea typeface="Times New Roman" panose="02020603050405020304" pitchFamily="18" charset="0"/>
              </a:rPr>
              <a:t>The periods when load is increasing and wind is decreasing requires other generation resources to increase output or come online quickly to compensate for the sudden net load increases.  As a result, net load ramp risk should be accounted for in the determination of Non-Spin requirements.  While net load forecast analysis may cover reserves required for forecast uncertainty, it may not necessarily cover exposure to the loss of generation and net load ramp risk.  Due to this risk, it may be necessary for ERCOT to have additional reserves available during high risk using a variable percentile to protect against forecast uncertainty. </a:t>
            </a:r>
            <a:endParaRPr lang="en-US" sz="1600" dirty="0"/>
          </a:p>
        </p:txBody>
      </p:sp>
      <p:sp>
        <p:nvSpPr>
          <p:cNvPr id="4" name="Slide Number Placeholder 3">
            <a:extLst>
              <a:ext uri="{FF2B5EF4-FFF2-40B4-BE49-F238E27FC236}">
                <a16:creationId xmlns:a16="http://schemas.microsoft.com/office/drawing/2014/main" id="{3E764093-0C0B-421F-8DEC-D8569DFD96FC}"/>
              </a:ext>
            </a:extLst>
          </p:cNvPr>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603638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376BA-0E06-4223-8458-AABD34FDD259}"/>
              </a:ext>
            </a:extLst>
          </p:cNvPr>
          <p:cNvSpPr>
            <a:spLocks noGrp="1"/>
          </p:cNvSpPr>
          <p:nvPr>
            <p:ph type="title"/>
          </p:nvPr>
        </p:nvSpPr>
        <p:spPr/>
        <p:txBody>
          <a:bodyPr/>
          <a:lstStyle/>
          <a:p>
            <a:r>
              <a:rPr lang="en-US" dirty="0"/>
              <a:t>Non-Spin Sufficiency for 3-Hour Ahead Net Load Forecast Error and Thermal Forced Outages</a:t>
            </a:r>
          </a:p>
        </p:txBody>
      </p:sp>
      <p:pic>
        <p:nvPicPr>
          <p:cNvPr id="5" name="Content Placeholder 4">
            <a:extLst>
              <a:ext uri="{FF2B5EF4-FFF2-40B4-BE49-F238E27FC236}">
                <a16:creationId xmlns:a16="http://schemas.microsoft.com/office/drawing/2014/main" id="{3754F998-E8D5-472D-9389-9E7E87E5B71E}"/>
              </a:ext>
            </a:extLst>
          </p:cNvPr>
          <p:cNvPicPr>
            <a:picLocks noGrp="1" noChangeAspect="1"/>
          </p:cNvPicPr>
          <p:nvPr>
            <p:ph idx="1"/>
          </p:nvPr>
        </p:nvPicPr>
        <p:blipFill>
          <a:blip r:embed="rId2"/>
          <a:stretch>
            <a:fillRect/>
          </a:stretch>
        </p:blipFill>
        <p:spPr>
          <a:xfrm>
            <a:off x="494943" y="1219200"/>
            <a:ext cx="8230313" cy="4121253"/>
          </a:xfrm>
          <a:prstGeom prst="rect">
            <a:avLst/>
          </a:prstGeom>
        </p:spPr>
      </p:pic>
      <p:sp>
        <p:nvSpPr>
          <p:cNvPr id="4" name="Slide Number Placeholder 3">
            <a:extLst>
              <a:ext uri="{FF2B5EF4-FFF2-40B4-BE49-F238E27FC236}">
                <a16:creationId xmlns:a16="http://schemas.microsoft.com/office/drawing/2014/main" id="{F364725A-6E15-4BE1-9A99-F24A3BEC95B2}"/>
              </a:ext>
            </a:extLst>
          </p:cNvPr>
          <p:cNvSpPr>
            <a:spLocks noGrp="1"/>
          </p:cNvSpPr>
          <p:nvPr>
            <p:ph type="sldNum" sz="quarter" idx="4"/>
          </p:nvPr>
        </p:nvSpPr>
        <p:spPr/>
        <p:txBody>
          <a:bodyPr/>
          <a:lstStyle/>
          <a:p>
            <a:fld id="{1D93BD3E-1E9A-4970-A6F7-E7AC52762E0C}" type="slidenum">
              <a:rPr lang="en-US" smtClean="0"/>
              <a:pPr/>
              <a:t>7</a:t>
            </a:fld>
            <a:endParaRPr lang="en-US"/>
          </a:p>
        </p:txBody>
      </p:sp>
      <p:sp>
        <p:nvSpPr>
          <p:cNvPr id="6" name="TextBox 5">
            <a:extLst>
              <a:ext uri="{FF2B5EF4-FFF2-40B4-BE49-F238E27FC236}">
                <a16:creationId xmlns:a16="http://schemas.microsoft.com/office/drawing/2014/main" id="{16522D4F-2562-4289-BBF9-BBBB4E765D91}"/>
              </a:ext>
            </a:extLst>
          </p:cNvPr>
          <p:cNvSpPr txBox="1"/>
          <p:nvPr/>
        </p:nvSpPr>
        <p:spPr>
          <a:xfrm>
            <a:off x="381000" y="5410200"/>
            <a:ext cx="8458200" cy="830997"/>
          </a:xfrm>
          <a:prstGeom prst="rect">
            <a:avLst/>
          </a:prstGeom>
          <a:noFill/>
        </p:spPr>
        <p:txBody>
          <a:bodyPr wrap="square" rtlCol="0">
            <a:spAutoFit/>
          </a:bodyPr>
          <a:lstStyle/>
          <a:p>
            <a:r>
              <a:rPr lang="en-US" sz="1600" dirty="0"/>
              <a:t>June 1 through August 15, 2021 sufficiency of hourly Non-Spin requirement to cover the daily maximum 3-hour ahead net load forecast error (NLFE) and the additional thermal generation forced outages since midnight for that hour</a:t>
            </a:r>
          </a:p>
        </p:txBody>
      </p:sp>
    </p:spTree>
    <p:extLst>
      <p:ext uri="{BB962C8B-B14F-4D97-AF65-F5344CB8AC3E}">
        <p14:creationId xmlns:p14="http://schemas.microsoft.com/office/powerpoint/2010/main" val="1152792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6EB2A-E881-45FE-8E28-7947AB48009A}"/>
              </a:ext>
            </a:extLst>
          </p:cNvPr>
          <p:cNvSpPr>
            <a:spLocks noGrp="1"/>
          </p:cNvSpPr>
          <p:nvPr>
            <p:ph type="title"/>
          </p:nvPr>
        </p:nvSpPr>
        <p:spPr/>
        <p:txBody>
          <a:bodyPr/>
          <a:lstStyle/>
          <a:p>
            <a:r>
              <a:rPr lang="en-US" dirty="0"/>
              <a:t>Non-Spin Sufficiency for 6-Hour Ahead Net Load Forecast Error and Thermal Forced Outages</a:t>
            </a:r>
          </a:p>
        </p:txBody>
      </p:sp>
      <p:sp>
        <p:nvSpPr>
          <p:cNvPr id="3" name="Content Placeholder 2">
            <a:extLst>
              <a:ext uri="{FF2B5EF4-FFF2-40B4-BE49-F238E27FC236}">
                <a16:creationId xmlns:a16="http://schemas.microsoft.com/office/drawing/2014/main" id="{04C39DDD-93BA-48D5-AE30-B1F88B2B0333}"/>
              </a:ext>
            </a:extLst>
          </p:cNvPr>
          <p:cNvSpPr>
            <a:spLocks noGrp="1"/>
          </p:cNvSpPr>
          <p:nvPr>
            <p:ph idx="1"/>
          </p:nvPr>
        </p:nvSpPr>
        <p:spPr>
          <a:xfrm>
            <a:off x="5105400" y="1196179"/>
            <a:ext cx="3733800" cy="5052221"/>
          </a:xfrm>
        </p:spPr>
        <p:txBody>
          <a:bodyPr/>
          <a:lstStyle/>
          <a:p>
            <a:r>
              <a:rPr lang="en-US" sz="1800" dirty="0"/>
              <a:t>June 1 through August 15, 2021 sufficiency of hourly Non-Spin requirement to cover the 6-hour ahead net load forecast error (NLFE) and the additional thermal generation forced outages since midnight for that hour.</a:t>
            </a:r>
          </a:p>
          <a:p>
            <a:r>
              <a:rPr lang="en-US" sz="1800" dirty="0"/>
              <a:t>Negative value represents that there were times during the day when the hourly non-spin requirement was less than the 6-Hour-Ahead Net Load Forecast Error and the additional thermal forced outage since midnight.</a:t>
            </a:r>
          </a:p>
        </p:txBody>
      </p:sp>
      <p:sp>
        <p:nvSpPr>
          <p:cNvPr id="4" name="Slide Number Placeholder 3">
            <a:extLst>
              <a:ext uri="{FF2B5EF4-FFF2-40B4-BE49-F238E27FC236}">
                <a16:creationId xmlns:a16="http://schemas.microsoft.com/office/drawing/2014/main" id="{747774F6-9BD3-4502-B061-F5A9379568FD}"/>
              </a:ext>
            </a:extLst>
          </p:cNvPr>
          <p:cNvSpPr>
            <a:spLocks noGrp="1"/>
          </p:cNvSpPr>
          <p:nvPr>
            <p:ph type="sldNum" sz="quarter" idx="4"/>
          </p:nvPr>
        </p:nvSpPr>
        <p:spPr/>
        <p:txBody>
          <a:bodyPr/>
          <a:lstStyle/>
          <a:p>
            <a:fld id="{1D93BD3E-1E9A-4970-A6F7-E7AC52762E0C}" type="slidenum">
              <a:rPr lang="en-US" smtClean="0"/>
              <a:pPr/>
              <a:t>8</a:t>
            </a:fld>
            <a:endParaRPr lang="en-US"/>
          </a:p>
        </p:txBody>
      </p:sp>
      <p:pic>
        <p:nvPicPr>
          <p:cNvPr id="5" name="Picture 4">
            <a:extLst>
              <a:ext uri="{FF2B5EF4-FFF2-40B4-BE49-F238E27FC236}">
                <a16:creationId xmlns:a16="http://schemas.microsoft.com/office/drawing/2014/main" id="{8E2EA93E-CA90-4625-A6A1-BE49ECC559CF}"/>
              </a:ext>
            </a:extLst>
          </p:cNvPr>
          <p:cNvPicPr>
            <a:picLocks noChangeAspect="1"/>
          </p:cNvPicPr>
          <p:nvPr/>
        </p:nvPicPr>
        <p:blipFill>
          <a:blip r:embed="rId2"/>
          <a:stretch>
            <a:fillRect/>
          </a:stretch>
        </p:blipFill>
        <p:spPr>
          <a:xfrm>
            <a:off x="-9426" y="1751824"/>
            <a:ext cx="5504050" cy="3529771"/>
          </a:xfrm>
          <a:prstGeom prst="rect">
            <a:avLst/>
          </a:prstGeom>
        </p:spPr>
      </p:pic>
      <p:sp>
        <p:nvSpPr>
          <p:cNvPr id="6" name="TextBox 5">
            <a:extLst>
              <a:ext uri="{FF2B5EF4-FFF2-40B4-BE49-F238E27FC236}">
                <a16:creationId xmlns:a16="http://schemas.microsoft.com/office/drawing/2014/main" id="{7A70B4CD-79CC-433A-9EDE-99F42A810C51}"/>
              </a:ext>
            </a:extLst>
          </p:cNvPr>
          <p:cNvSpPr txBox="1"/>
          <p:nvPr/>
        </p:nvSpPr>
        <p:spPr>
          <a:xfrm>
            <a:off x="1028099" y="5212347"/>
            <a:ext cx="3429000" cy="646331"/>
          </a:xfrm>
          <a:prstGeom prst="rect">
            <a:avLst/>
          </a:prstGeom>
          <a:noFill/>
        </p:spPr>
        <p:txBody>
          <a:bodyPr wrap="square" rtlCol="0">
            <a:spAutoFit/>
          </a:bodyPr>
          <a:lstStyle/>
          <a:p>
            <a:r>
              <a:rPr lang="en-US" sz="1800" dirty="0">
                <a:solidFill>
                  <a:schemeClr val="tx2"/>
                </a:solidFill>
              </a:rPr>
              <a:t>Non-Spin Requirement minus NLFE and Forced Outages</a:t>
            </a:r>
            <a:endParaRPr lang="en-US" dirty="0">
              <a:solidFill>
                <a:schemeClr val="tx2"/>
              </a:solidFill>
            </a:endParaRPr>
          </a:p>
        </p:txBody>
      </p:sp>
    </p:spTree>
    <p:extLst>
      <p:ext uri="{BB962C8B-B14F-4D97-AF65-F5344CB8AC3E}">
        <p14:creationId xmlns:p14="http://schemas.microsoft.com/office/powerpoint/2010/main" val="3973733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6EB2A-E881-45FE-8E28-7947AB48009A}"/>
              </a:ext>
            </a:extLst>
          </p:cNvPr>
          <p:cNvSpPr>
            <a:spLocks noGrp="1"/>
          </p:cNvSpPr>
          <p:nvPr>
            <p:ph type="title"/>
          </p:nvPr>
        </p:nvSpPr>
        <p:spPr/>
        <p:txBody>
          <a:bodyPr/>
          <a:lstStyle/>
          <a:p>
            <a:r>
              <a:rPr lang="en-US" dirty="0"/>
              <a:t>Non-Spin Sufficiency for 6-Hour Ahead Net Load Forecast Error and Thermal Forced Outages for Peak Hours</a:t>
            </a:r>
          </a:p>
        </p:txBody>
      </p:sp>
      <p:sp>
        <p:nvSpPr>
          <p:cNvPr id="3" name="Content Placeholder 2">
            <a:extLst>
              <a:ext uri="{FF2B5EF4-FFF2-40B4-BE49-F238E27FC236}">
                <a16:creationId xmlns:a16="http://schemas.microsoft.com/office/drawing/2014/main" id="{04C39DDD-93BA-48D5-AE30-B1F88B2B0333}"/>
              </a:ext>
            </a:extLst>
          </p:cNvPr>
          <p:cNvSpPr>
            <a:spLocks noGrp="1"/>
          </p:cNvSpPr>
          <p:nvPr>
            <p:ph idx="1"/>
          </p:nvPr>
        </p:nvSpPr>
        <p:spPr>
          <a:xfrm>
            <a:off x="5105400" y="1272379"/>
            <a:ext cx="3733800" cy="5052221"/>
          </a:xfrm>
        </p:spPr>
        <p:txBody>
          <a:bodyPr/>
          <a:lstStyle/>
          <a:p>
            <a:r>
              <a:rPr lang="en-US" sz="1800" dirty="0"/>
              <a:t>June 1 through August 15, 2021 sufficiency of hourly Non-Spin requirement to cover HE15-HE22 6-hour ahead net load forecast error (NLFE) and the additional thermal generation forced outages since midnight for that hour.</a:t>
            </a:r>
          </a:p>
          <a:p>
            <a:r>
              <a:rPr lang="en-US" sz="1800" dirty="0"/>
              <a:t>Negative value represents that there were times during peak hours when the hourly non-spin requirement was less than the 6-Hour-Ahead Net Load Forecast Error and the additional thermal forced outage since midnight.</a:t>
            </a:r>
          </a:p>
        </p:txBody>
      </p:sp>
      <p:sp>
        <p:nvSpPr>
          <p:cNvPr id="4" name="Slide Number Placeholder 3">
            <a:extLst>
              <a:ext uri="{FF2B5EF4-FFF2-40B4-BE49-F238E27FC236}">
                <a16:creationId xmlns:a16="http://schemas.microsoft.com/office/drawing/2014/main" id="{747774F6-9BD3-4502-B061-F5A9379568FD}"/>
              </a:ext>
            </a:extLst>
          </p:cNvPr>
          <p:cNvSpPr>
            <a:spLocks noGrp="1"/>
          </p:cNvSpPr>
          <p:nvPr>
            <p:ph type="sldNum" sz="quarter" idx="4"/>
          </p:nvPr>
        </p:nvSpPr>
        <p:spPr/>
        <p:txBody>
          <a:bodyPr/>
          <a:lstStyle/>
          <a:p>
            <a:fld id="{1D93BD3E-1E9A-4970-A6F7-E7AC52762E0C}" type="slidenum">
              <a:rPr lang="en-US" smtClean="0"/>
              <a:pPr/>
              <a:t>9</a:t>
            </a:fld>
            <a:endParaRPr lang="en-US"/>
          </a:p>
        </p:txBody>
      </p:sp>
      <p:pic>
        <p:nvPicPr>
          <p:cNvPr id="6" name="Picture 5">
            <a:extLst>
              <a:ext uri="{FF2B5EF4-FFF2-40B4-BE49-F238E27FC236}">
                <a16:creationId xmlns:a16="http://schemas.microsoft.com/office/drawing/2014/main" id="{203FD5F0-AC4B-4551-9AFB-9C6EE48CCECD}"/>
              </a:ext>
            </a:extLst>
          </p:cNvPr>
          <p:cNvPicPr>
            <a:picLocks noChangeAspect="1"/>
          </p:cNvPicPr>
          <p:nvPr/>
        </p:nvPicPr>
        <p:blipFill>
          <a:blip r:embed="rId2"/>
          <a:stretch>
            <a:fillRect/>
          </a:stretch>
        </p:blipFill>
        <p:spPr>
          <a:xfrm>
            <a:off x="-20425" y="1447800"/>
            <a:ext cx="5506825" cy="4019414"/>
          </a:xfrm>
          <a:prstGeom prst="rect">
            <a:avLst/>
          </a:prstGeom>
        </p:spPr>
      </p:pic>
      <p:sp>
        <p:nvSpPr>
          <p:cNvPr id="7" name="TextBox 6">
            <a:extLst>
              <a:ext uri="{FF2B5EF4-FFF2-40B4-BE49-F238E27FC236}">
                <a16:creationId xmlns:a16="http://schemas.microsoft.com/office/drawing/2014/main" id="{9265D843-6663-4E8A-B22F-7A47DE20BC75}"/>
              </a:ext>
            </a:extLst>
          </p:cNvPr>
          <p:cNvSpPr txBox="1"/>
          <p:nvPr/>
        </p:nvSpPr>
        <p:spPr>
          <a:xfrm>
            <a:off x="1028099" y="5373469"/>
            <a:ext cx="3429000" cy="646331"/>
          </a:xfrm>
          <a:prstGeom prst="rect">
            <a:avLst/>
          </a:prstGeom>
          <a:noFill/>
        </p:spPr>
        <p:txBody>
          <a:bodyPr wrap="square" rtlCol="0">
            <a:spAutoFit/>
          </a:bodyPr>
          <a:lstStyle/>
          <a:p>
            <a:r>
              <a:rPr lang="en-US" sz="1800" dirty="0">
                <a:solidFill>
                  <a:schemeClr val="tx2"/>
                </a:solidFill>
              </a:rPr>
              <a:t>Non-Spin Requirement minus NLFE and Forced Outages</a:t>
            </a:r>
            <a:endParaRPr lang="en-US" dirty="0">
              <a:solidFill>
                <a:schemeClr val="tx2"/>
              </a:solidFill>
            </a:endParaRPr>
          </a:p>
        </p:txBody>
      </p:sp>
    </p:spTree>
    <p:extLst>
      <p:ext uri="{BB962C8B-B14F-4D97-AF65-F5344CB8AC3E}">
        <p14:creationId xmlns:p14="http://schemas.microsoft.com/office/powerpoint/2010/main" val="2091491637"/>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13459</TotalTime>
  <Words>941</Words>
  <Application>Microsoft Office PowerPoint</Application>
  <PresentationFormat>On-screen Show (4:3)</PresentationFormat>
  <Paragraphs>66</Paragraphs>
  <Slides>10</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Times New Roman</vt:lpstr>
      <vt:lpstr>1_Custom Design</vt:lpstr>
      <vt:lpstr>Office Theme</vt:lpstr>
      <vt:lpstr>PowerPoint Presentation</vt:lpstr>
      <vt:lpstr>Background</vt:lpstr>
      <vt:lpstr>Stakeholder Feedback</vt:lpstr>
      <vt:lpstr>Summary of Feedback</vt:lpstr>
      <vt:lpstr>A Note on Load Resources</vt:lpstr>
      <vt:lpstr>2021 ERCOT Methodologies for Determining Minimum Ancillary Service Requirements</vt:lpstr>
      <vt:lpstr>Non-Spin Sufficiency for 3-Hour Ahead Net Load Forecast Error and Thermal Forced Outages</vt:lpstr>
      <vt:lpstr>Non-Spin Sufficiency for 6-Hour Ahead Net Load Forecast Error and Thermal Forced Outages</vt:lpstr>
      <vt:lpstr>Non-Spin Sufficiency for 6-Hour Ahead Net Load Forecast Error and Thermal Forced Outages for Peak Hours</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Jeff Billo</cp:lastModifiedBy>
  <cp:revision>275</cp:revision>
  <cp:lastPrinted>2016-01-21T20:53:15Z</cp:lastPrinted>
  <dcterms:created xsi:type="dcterms:W3CDTF">2016-01-21T15:20:31Z</dcterms:created>
  <dcterms:modified xsi:type="dcterms:W3CDTF">2021-08-26T14:53:03Z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