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6" r:id="rId3"/>
    <p:sldId id="257" r:id="rId4"/>
    <p:sldId id="293" r:id="rId5"/>
    <p:sldId id="258" r:id="rId6"/>
    <p:sldId id="353" r:id="rId7"/>
    <p:sldId id="304" r:id="rId8"/>
    <p:sldId id="337" r:id="rId9"/>
    <p:sldId id="35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es, Bill" initials="BB" lastIdx="1" clrIdx="0">
    <p:extLst>
      <p:ext uri="{19B8F6BF-5375-455C-9EA6-DF929625EA0E}">
        <p15:presenceInfo xmlns:p15="http://schemas.microsoft.com/office/powerpoint/2012/main" userId="S::Bill.Barnes@nrg.com::abf1f437-3153-4041-a80b-501522cdd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10" d="100"/>
          <a:sy n="110" d="100"/>
        </p:scale>
        <p:origin x="9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8/23/2021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01982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BB6A6-E261-B44D-B975-464FE0EFF9AB}"/>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OC"/>
          </a:p>
        </p:txBody>
      </p:sp>
      <p:sp>
        <p:nvSpPr>
          <p:cNvPr id="3" name="Subtitle 2">
            <a:extLst>
              <a:ext uri="{FF2B5EF4-FFF2-40B4-BE49-F238E27FC236}">
                <a16:creationId xmlns:a16="http://schemas.microsoft.com/office/drawing/2014/main" id="{A5DEE6EE-4CD0-994B-A6C0-AE48C6E1B39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OC"/>
          </a:p>
        </p:txBody>
      </p:sp>
      <p:sp>
        <p:nvSpPr>
          <p:cNvPr id="4" name="Date Placeholder 3">
            <a:extLst>
              <a:ext uri="{FF2B5EF4-FFF2-40B4-BE49-F238E27FC236}">
                <a16:creationId xmlns:a16="http://schemas.microsoft.com/office/drawing/2014/main" id="{0C6CA3C0-5AC9-1548-8E6C-94C186A6A8B9}"/>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5" name="Footer Placeholder 4">
            <a:extLst>
              <a:ext uri="{FF2B5EF4-FFF2-40B4-BE49-F238E27FC236}">
                <a16:creationId xmlns:a16="http://schemas.microsoft.com/office/drawing/2014/main" id="{CF64ADB0-21B3-994B-A769-168D110B3575}"/>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87CDB63E-F781-784C-B957-0A348AFF81E1}"/>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3177019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632BA-C096-914F-AC1C-F74B90657C2D}"/>
              </a:ext>
            </a:extLst>
          </p:cNvPr>
          <p:cNvSpPr>
            <a:spLocks noGrp="1"/>
          </p:cNvSpPr>
          <p:nvPr>
            <p:ph type="title"/>
          </p:nvPr>
        </p:nvSpPr>
        <p:spPr/>
        <p:txBody>
          <a:bodyPr/>
          <a:lstStyle/>
          <a:p>
            <a:r>
              <a:rPr lang="en-US"/>
              <a:t>Click to edit Master title style</a:t>
            </a:r>
            <a:endParaRPr lang="en-OC"/>
          </a:p>
        </p:txBody>
      </p:sp>
      <p:sp>
        <p:nvSpPr>
          <p:cNvPr id="3" name="Content Placeholder 2">
            <a:extLst>
              <a:ext uri="{FF2B5EF4-FFF2-40B4-BE49-F238E27FC236}">
                <a16:creationId xmlns:a16="http://schemas.microsoft.com/office/drawing/2014/main" id="{5A9193EA-59E7-D147-B0B7-47EAB8996A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77CD2C85-736C-7C47-A9A8-EFEE20D02779}"/>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5" name="Footer Placeholder 4">
            <a:extLst>
              <a:ext uri="{FF2B5EF4-FFF2-40B4-BE49-F238E27FC236}">
                <a16:creationId xmlns:a16="http://schemas.microsoft.com/office/drawing/2014/main" id="{6D6CC8A1-7339-4A45-91E0-914004D4157B}"/>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AF449185-7D36-4849-9BD0-9D56F9BC42B1}"/>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769702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1E684-348A-334F-BA46-987374EB230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OC"/>
          </a:p>
        </p:txBody>
      </p:sp>
      <p:sp>
        <p:nvSpPr>
          <p:cNvPr id="3" name="Text Placeholder 2">
            <a:extLst>
              <a:ext uri="{FF2B5EF4-FFF2-40B4-BE49-F238E27FC236}">
                <a16:creationId xmlns:a16="http://schemas.microsoft.com/office/drawing/2014/main" id="{912FFEEC-0D89-E444-AF85-E0DE28FE1F7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4ACB69-7BD5-544F-8367-EAC8C8D1ED18}"/>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5" name="Footer Placeholder 4">
            <a:extLst>
              <a:ext uri="{FF2B5EF4-FFF2-40B4-BE49-F238E27FC236}">
                <a16:creationId xmlns:a16="http://schemas.microsoft.com/office/drawing/2014/main" id="{0E0DDD23-E47C-E94A-879B-0CB661C1FFA6}"/>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B005F459-C2EB-6540-87EB-6D81514226A5}"/>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4211974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7A0B-6A8E-464C-846C-9AD92EC961F5}"/>
              </a:ext>
            </a:extLst>
          </p:cNvPr>
          <p:cNvSpPr>
            <a:spLocks noGrp="1"/>
          </p:cNvSpPr>
          <p:nvPr>
            <p:ph type="title"/>
          </p:nvPr>
        </p:nvSpPr>
        <p:spPr/>
        <p:txBody>
          <a:bodyPr/>
          <a:lstStyle/>
          <a:p>
            <a:r>
              <a:rPr lang="en-US"/>
              <a:t>Click to edit Master title style</a:t>
            </a:r>
            <a:endParaRPr lang="en-OC"/>
          </a:p>
        </p:txBody>
      </p:sp>
      <p:sp>
        <p:nvSpPr>
          <p:cNvPr id="3" name="Content Placeholder 2">
            <a:extLst>
              <a:ext uri="{FF2B5EF4-FFF2-40B4-BE49-F238E27FC236}">
                <a16:creationId xmlns:a16="http://schemas.microsoft.com/office/drawing/2014/main" id="{87B7E5F3-5D55-B745-ACC9-3BA578136D7A}"/>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Content Placeholder 3">
            <a:extLst>
              <a:ext uri="{FF2B5EF4-FFF2-40B4-BE49-F238E27FC236}">
                <a16:creationId xmlns:a16="http://schemas.microsoft.com/office/drawing/2014/main" id="{92B4F17A-E89F-6A43-95D4-500A63A6E85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5" name="Date Placeholder 4">
            <a:extLst>
              <a:ext uri="{FF2B5EF4-FFF2-40B4-BE49-F238E27FC236}">
                <a16:creationId xmlns:a16="http://schemas.microsoft.com/office/drawing/2014/main" id="{77148BF5-3954-4441-A4CB-306FE9054950}"/>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6" name="Footer Placeholder 5">
            <a:extLst>
              <a:ext uri="{FF2B5EF4-FFF2-40B4-BE49-F238E27FC236}">
                <a16:creationId xmlns:a16="http://schemas.microsoft.com/office/drawing/2014/main" id="{5DEDA02F-94A4-634D-A16D-2BE0BB29A4BA}"/>
              </a:ext>
            </a:extLst>
          </p:cNvPr>
          <p:cNvSpPr>
            <a:spLocks noGrp="1"/>
          </p:cNvSpPr>
          <p:nvPr>
            <p:ph type="ftr" sz="quarter" idx="11"/>
          </p:nvPr>
        </p:nvSpPr>
        <p:spPr/>
        <p:txBody>
          <a:bodyPr/>
          <a:lstStyle/>
          <a:p>
            <a:endParaRPr lang="en-OC"/>
          </a:p>
        </p:txBody>
      </p:sp>
      <p:sp>
        <p:nvSpPr>
          <p:cNvPr id="7" name="Slide Number Placeholder 6">
            <a:extLst>
              <a:ext uri="{FF2B5EF4-FFF2-40B4-BE49-F238E27FC236}">
                <a16:creationId xmlns:a16="http://schemas.microsoft.com/office/drawing/2014/main" id="{7DFEEEC7-61A6-CB4F-B2A5-FD9194D33145}"/>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5602842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73F12-115A-D744-8632-0092A3CE4C14}"/>
              </a:ext>
            </a:extLst>
          </p:cNvPr>
          <p:cNvSpPr>
            <a:spLocks noGrp="1"/>
          </p:cNvSpPr>
          <p:nvPr>
            <p:ph type="title"/>
          </p:nvPr>
        </p:nvSpPr>
        <p:spPr>
          <a:xfrm>
            <a:off x="629841" y="365126"/>
            <a:ext cx="7886700" cy="1325563"/>
          </a:xfrm>
        </p:spPr>
        <p:txBody>
          <a:bodyPr/>
          <a:lstStyle/>
          <a:p>
            <a:r>
              <a:rPr lang="en-US"/>
              <a:t>Click to edit Master title style</a:t>
            </a:r>
            <a:endParaRPr lang="en-OC"/>
          </a:p>
        </p:txBody>
      </p:sp>
      <p:sp>
        <p:nvSpPr>
          <p:cNvPr id="3" name="Text Placeholder 2">
            <a:extLst>
              <a:ext uri="{FF2B5EF4-FFF2-40B4-BE49-F238E27FC236}">
                <a16:creationId xmlns:a16="http://schemas.microsoft.com/office/drawing/2014/main" id="{57137731-628E-8C40-8D17-30210A58B1AE}"/>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D84DE-EAB3-8140-AE09-67C6CCBCA816}"/>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5" name="Text Placeholder 4">
            <a:extLst>
              <a:ext uri="{FF2B5EF4-FFF2-40B4-BE49-F238E27FC236}">
                <a16:creationId xmlns:a16="http://schemas.microsoft.com/office/drawing/2014/main" id="{59DEC489-E618-8546-8D98-3BDBE38A7AD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D962EF2-5793-E247-9BB0-C2D078E33E85}"/>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7" name="Date Placeholder 6">
            <a:extLst>
              <a:ext uri="{FF2B5EF4-FFF2-40B4-BE49-F238E27FC236}">
                <a16:creationId xmlns:a16="http://schemas.microsoft.com/office/drawing/2014/main" id="{72067D6B-7FF3-074A-830C-8E34F8B52F4F}"/>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8" name="Footer Placeholder 7">
            <a:extLst>
              <a:ext uri="{FF2B5EF4-FFF2-40B4-BE49-F238E27FC236}">
                <a16:creationId xmlns:a16="http://schemas.microsoft.com/office/drawing/2014/main" id="{4227D235-C693-1D42-9FB5-62A7A58840A9}"/>
              </a:ext>
            </a:extLst>
          </p:cNvPr>
          <p:cNvSpPr>
            <a:spLocks noGrp="1"/>
          </p:cNvSpPr>
          <p:nvPr>
            <p:ph type="ftr" sz="quarter" idx="11"/>
          </p:nvPr>
        </p:nvSpPr>
        <p:spPr/>
        <p:txBody>
          <a:bodyPr/>
          <a:lstStyle/>
          <a:p>
            <a:endParaRPr lang="en-OC"/>
          </a:p>
        </p:txBody>
      </p:sp>
      <p:sp>
        <p:nvSpPr>
          <p:cNvPr id="9" name="Slide Number Placeholder 8">
            <a:extLst>
              <a:ext uri="{FF2B5EF4-FFF2-40B4-BE49-F238E27FC236}">
                <a16:creationId xmlns:a16="http://schemas.microsoft.com/office/drawing/2014/main" id="{BC0710F2-82E0-1B41-B715-6DDDA30E6406}"/>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831979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19B17-0216-164E-B11A-4839E9D53272}"/>
              </a:ext>
            </a:extLst>
          </p:cNvPr>
          <p:cNvSpPr>
            <a:spLocks noGrp="1"/>
          </p:cNvSpPr>
          <p:nvPr>
            <p:ph type="title"/>
          </p:nvPr>
        </p:nvSpPr>
        <p:spPr/>
        <p:txBody>
          <a:bodyPr/>
          <a:lstStyle/>
          <a:p>
            <a:r>
              <a:rPr lang="en-US"/>
              <a:t>Click to edit Master title style</a:t>
            </a:r>
            <a:endParaRPr lang="en-OC"/>
          </a:p>
        </p:txBody>
      </p:sp>
      <p:sp>
        <p:nvSpPr>
          <p:cNvPr id="3" name="Date Placeholder 2">
            <a:extLst>
              <a:ext uri="{FF2B5EF4-FFF2-40B4-BE49-F238E27FC236}">
                <a16:creationId xmlns:a16="http://schemas.microsoft.com/office/drawing/2014/main" id="{E16B267E-283B-DE4D-8A03-4D5950321C7D}"/>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4" name="Footer Placeholder 3">
            <a:extLst>
              <a:ext uri="{FF2B5EF4-FFF2-40B4-BE49-F238E27FC236}">
                <a16:creationId xmlns:a16="http://schemas.microsoft.com/office/drawing/2014/main" id="{831030B2-BF7D-844D-9C28-4627A9E5ADA5}"/>
              </a:ext>
            </a:extLst>
          </p:cNvPr>
          <p:cNvSpPr>
            <a:spLocks noGrp="1"/>
          </p:cNvSpPr>
          <p:nvPr>
            <p:ph type="ftr" sz="quarter" idx="11"/>
          </p:nvPr>
        </p:nvSpPr>
        <p:spPr/>
        <p:txBody>
          <a:bodyPr/>
          <a:lstStyle/>
          <a:p>
            <a:endParaRPr lang="en-OC"/>
          </a:p>
        </p:txBody>
      </p:sp>
      <p:sp>
        <p:nvSpPr>
          <p:cNvPr id="5" name="Slide Number Placeholder 4">
            <a:extLst>
              <a:ext uri="{FF2B5EF4-FFF2-40B4-BE49-F238E27FC236}">
                <a16:creationId xmlns:a16="http://schemas.microsoft.com/office/drawing/2014/main" id="{A05E7A51-805B-A447-9B72-CB387116CFE4}"/>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382202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C039F2-6DAC-3648-9A29-82EB28F3F27A}"/>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3" name="Footer Placeholder 2">
            <a:extLst>
              <a:ext uri="{FF2B5EF4-FFF2-40B4-BE49-F238E27FC236}">
                <a16:creationId xmlns:a16="http://schemas.microsoft.com/office/drawing/2014/main" id="{FE6817F3-7251-0A4E-9694-4D51F2F75791}"/>
              </a:ext>
            </a:extLst>
          </p:cNvPr>
          <p:cNvSpPr>
            <a:spLocks noGrp="1"/>
          </p:cNvSpPr>
          <p:nvPr>
            <p:ph type="ftr" sz="quarter" idx="11"/>
          </p:nvPr>
        </p:nvSpPr>
        <p:spPr/>
        <p:txBody>
          <a:bodyPr/>
          <a:lstStyle/>
          <a:p>
            <a:endParaRPr lang="en-OC"/>
          </a:p>
        </p:txBody>
      </p:sp>
      <p:sp>
        <p:nvSpPr>
          <p:cNvPr id="4" name="Slide Number Placeholder 3">
            <a:extLst>
              <a:ext uri="{FF2B5EF4-FFF2-40B4-BE49-F238E27FC236}">
                <a16:creationId xmlns:a16="http://schemas.microsoft.com/office/drawing/2014/main" id="{0753C049-999B-D64B-8237-D2C370E41E14}"/>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571826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5F3A-C5ED-7B49-BF06-EC8EABCDBB5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OC"/>
          </a:p>
        </p:txBody>
      </p:sp>
      <p:sp>
        <p:nvSpPr>
          <p:cNvPr id="3" name="Content Placeholder 2">
            <a:extLst>
              <a:ext uri="{FF2B5EF4-FFF2-40B4-BE49-F238E27FC236}">
                <a16:creationId xmlns:a16="http://schemas.microsoft.com/office/drawing/2014/main" id="{1C1EE64D-F228-C54F-A4AA-EF11B17A5A7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Text Placeholder 3">
            <a:extLst>
              <a:ext uri="{FF2B5EF4-FFF2-40B4-BE49-F238E27FC236}">
                <a16:creationId xmlns:a16="http://schemas.microsoft.com/office/drawing/2014/main" id="{0F709B38-B014-7440-BD6D-06007893A9A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5B826E-7402-9D41-86F4-F1A297890D47}"/>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6" name="Footer Placeholder 5">
            <a:extLst>
              <a:ext uri="{FF2B5EF4-FFF2-40B4-BE49-F238E27FC236}">
                <a16:creationId xmlns:a16="http://schemas.microsoft.com/office/drawing/2014/main" id="{5253421C-FD6F-A34B-964F-9C918B407605}"/>
              </a:ext>
            </a:extLst>
          </p:cNvPr>
          <p:cNvSpPr>
            <a:spLocks noGrp="1"/>
          </p:cNvSpPr>
          <p:nvPr>
            <p:ph type="ftr" sz="quarter" idx="11"/>
          </p:nvPr>
        </p:nvSpPr>
        <p:spPr/>
        <p:txBody>
          <a:bodyPr/>
          <a:lstStyle/>
          <a:p>
            <a:endParaRPr lang="en-OC"/>
          </a:p>
        </p:txBody>
      </p:sp>
      <p:sp>
        <p:nvSpPr>
          <p:cNvPr id="7" name="Slide Number Placeholder 6">
            <a:extLst>
              <a:ext uri="{FF2B5EF4-FFF2-40B4-BE49-F238E27FC236}">
                <a16:creationId xmlns:a16="http://schemas.microsoft.com/office/drawing/2014/main" id="{4628AFEA-1416-0E49-BA1B-0E4345065A46}"/>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4097434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FF7E0-434F-AC40-BF12-CBC857BDAAB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OC"/>
          </a:p>
        </p:txBody>
      </p:sp>
      <p:sp>
        <p:nvSpPr>
          <p:cNvPr id="3" name="Picture Placeholder 2">
            <a:extLst>
              <a:ext uri="{FF2B5EF4-FFF2-40B4-BE49-F238E27FC236}">
                <a16:creationId xmlns:a16="http://schemas.microsoft.com/office/drawing/2014/main" id="{C9CBD567-3322-3545-ADC2-206A7789F3E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OC"/>
          </a:p>
        </p:txBody>
      </p:sp>
      <p:sp>
        <p:nvSpPr>
          <p:cNvPr id="4" name="Text Placeholder 3">
            <a:extLst>
              <a:ext uri="{FF2B5EF4-FFF2-40B4-BE49-F238E27FC236}">
                <a16:creationId xmlns:a16="http://schemas.microsoft.com/office/drawing/2014/main" id="{1BDBB086-8657-E248-A414-75A10D72BB5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EFFADFC-78FC-5745-9DC6-4EC02F818355}"/>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6" name="Footer Placeholder 5">
            <a:extLst>
              <a:ext uri="{FF2B5EF4-FFF2-40B4-BE49-F238E27FC236}">
                <a16:creationId xmlns:a16="http://schemas.microsoft.com/office/drawing/2014/main" id="{2BC84D2B-EBA6-004B-B9E6-4CA0CCD4D7EA}"/>
              </a:ext>
            </a:extLst>
          </p:cNvPr>
          <p:cNvSpPr>
            <a:spLocks noGrp="1"/>
          </p:cNvSpPr>
          <p:nvPr>
            <p:ph type="ftr" sz="quarter" idx="11"/>
          </p:nvPr>
        </p:nvSpPr>
        <p:spPr/>
        <p:txBody>
          <a:bodyPr/>
          <a:lstStyle/>
          <a:p>
            <a:endParaRPr lang="en-OC"/>
          </a:p>
        </p:txBody>
      </p:sp>
      <p:sp>
        <p:nvSpPr>
          <p:cNvPr id="7" name="Slide Number Placeholder 6">
            <a:extLst>
              <a:ext uri="{FF2B5EF4-FFF2-40B4-BE49-F238E27FC236}">
                <a16:creationId xmlns:a16="http://schemas.microsoft.com/office/drawing/2014/main" id="{80628357-9479-5B47-9AA7-31349914E8FB}"/>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161135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E712B-6E7B-4148-88BC-7319652AB9EE}"/>
              </a:ext>
            </a:extLst>
          </p:cNvPr>
          <p:cNvSpPr>
            <a:spLocks noGrp="1"/>
          </p:cNvSpPr>
          <p:nvPr>
            <p:ph type="title"/>
          </p:nvPr>
        </p:nvSpPr>
        <p:spPr/>
        <p:txBody>
          <a:bodyPr/>
          <a:lstStyle/>
          <a:p>
            <a:r>
              <a:rPr lang="en-US"/>
              <a:t>Click to edit Master title style</a:t>
            </a:r>
            <a:endParaRPr lang="en-OC"/>
          </a:p>
        </p:txBody>
      </p:sp>
      <p:sp>
        <p:nvSpPr>
          <p:cNvPr id="3" name="Vertical Text Placeholder 2">
            <a:extLst>
              <a:ext uri="{FF2B5EF4-FFF2-40B4-BE49-F238E27FC236}">
                <a16:creationId xmlns:a16="http://schemas.microsoft.com/office/drawing/2014/main" id="{E71C4784-D610-BD4C-8B2E-4D4B28E19A2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9E212198-18D8-F249-9424-7760DA171395}"/>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5" name="Footer Placeholder 4">
            <a:extLst>
              <a:ext uri="{FF2B5EF4-FFF2-40B4-BE49-F238E27FC236}">
                <a16:creationId xmlns:a16="http://schemas.microsoft.com/office/drawing/2014/main" id="{DE451A8E-4A6F-1D40-A542-7956BC3581AB}"/>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A1F88A80-559E-3B4F-AD0A-C0AE9D978C5C}"/>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096928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378615-BC80-8E4E-BE47-949D5D400E2B}"/>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OC"/>
          </a:p>
        </p:txBody>
      </p:sp>
      <p:sp>
        <p:nvSpPr>
          <p:cNvPr id="3" name="Vertical Text Placeholder 2">
            <a:extLst>
              <a:ext uri="{FF2B5EF4-FFF2-40B4-BE49-F238E27FC236}">
                <a16:creationId xmlns:a16="http://schemas.microsoft.com/office/drawing/2014/main" id="{6303F92C-4D5E-2F4F-9A33-FADB8D91674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754FD4CF-914A-4B4A-87B7-361BDD0DD53F}"/>
              </a:ext>
            </a:extLst>
          </p:cNvPr>
          <p:cNvSpPr>
            <a:spLocks noGrp="1"/>
          </p:cNvSpPr>
          <p:nvPr>
            <p:ph type="dt" sz="half" idx="10"/>
          </p:nvPr>
        </p:nvSpPr>
        <p:spPr/>
        <p:txBody>
          <a:bodyPr/>
          <a:lstStyle/>
          <a:p>
            <a:fld id="{B851138E-D9E5-7E4E-8EE6-3E89592D6436}" type="datetimeFigureOut">
              <a:rPr lang="en-OC" smtClean="0"/>
              <a:t>08/23/2021</a:t>
            </a:fld>
            <a:endParaRPr lang="en-OC"/>
          </a:p>
        </p:txBody>
      </p:sp>
      <p:sp>
        <p:nvSpPr>
          <p:cNvPr id="5" name="Footer Placeholder 4">
            <a:extLst>
              <a:ext uri="{FF2B5EF4-FFF2-40B4-BE49-F238E27FC236}">
                <a16:creationId xmlns:a16="http://schemas.microsoft.com/office/drawing/2014/main" id="{755B1B84-6ADA-254F-AF3F-B139F9A9CB7A}"/>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C57141A5-06E6-454F-B692-98C9BFC7463F}"/>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766402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8/23/2021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8/23/2021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8/23/2021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8/23/2021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8/23/2021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8/23/2021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8/23/2021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8/23/2021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840244-6D94-9A43-B553-1914D391755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OC"/>
          </a:p>
        </p:txBody>
      </p:sp>
      <p:sp>
        <p:nvSpPr>
          <p:cNvPr id="3" name="Text Placeholder 2">
            <a:extLst>
              <a:ext uri="{FF2B5EF4-FFF2-40B4-BE49-F238E27FC236}">
                <a16:creationId xmlns:a16="http://schemas.microsoft.com/office/drawing/2014/main" id="{3E388FF5-59AC-974A-819F-0E95C7FF3CF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78BB971A-F131-8943-A11D-6C3DB8CB9A9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851138E-D9E5-7E4E-8EE6-3E89592D6436}" type="datetimeFigureOut">
              <a:rPr lang="en-OC" smtClean="0"/>
              <a:t>08/23/2021</a:t>
            </a:fld>
            <a:endParaRPr lang="en-OC"/>
          </a:p>
        </p:txBody>
      </p:sp>
      <p:sp>
        <p:nvSpPr>
          <p:cNvPr id="5" name="Footer Placeholder 4">
            <a:extLst>
              <a:ext uri="{FF2B5EF4-FFF2-40B4-BE49-F238E27FC236}">
                <a16:creationId xmlns:a16="http://schemas.microsoft.com/office/drawing/2014/main" id="{B81A37C7-FA92-554B-AF0D-8021648213AD}"/>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OC"/>
          </a:p>
        </p:txBody>
      </p:sp>
      <p:sp>
        <p:nvSpPr>
          <p:cNvPr id="6" name="Slide Number Placeholder 5">
            <a:extLst>
              <a:ext uri="{FF2B5EF4-FFF2-40B4-BE49-F238E27FC236}">
                <a16:creationId xmlns:a16="http://schemas.microsoft.com/office/drawing/2014/main" id="{21D61FF2-03AF-0B45-88C1-D7481E4B33E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BC7ADC-4FDB-F446-B353-6631BB0D2E56}" type="slidenum">
              <a:rPr lang="en-OC" smtClean="0"/>
              <a:t>‹#›</a:t>
            </a:fld>
            <a:endParaRPr lang="en-OC"/>
          </a:p>
        </p:txBody>
      </p:sp>
    </p:spTree>
    <p:extLst>
      <p:ext uri="{BB962C8B-B14F-4D97-AF65-F5344CB8AC3E}">
        <p14:creationId xmlns:p14="http://schemas.microsoft.com/office/powerpoint/2010/main" val="2878715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OC"/>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a:t>2 June 2021</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a:t>
            </a:r>
            <a:r>
              <a:rPr lang="en-US" b="1"/>
              <a:t>, DC </a:t>
            </a:r>
            <a:r>
              <a:rPr lang="en-US" b="1" dirty="0"/>
              <a:t>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a:bodyPr>
          <a:lstStyle/>
          <a:p>
            <a:pPr>
              <a:defRPr/>
            </a:pPr>
            <a:r>
              <a:rPr lang="en-US" sz="2800" b="1" dirty="0"/>
              <a:t>General Update</a:t>
            </a:r>
          </a:p>
          <a:p>
            <a:pPr marL="457200" lvl="1" indent="0">
              <a:spcBef>
                <a:spcPts val="0"/>
              </a:spcBef>
              <a:buNone/>
              <a:defRPr/>
            </a:pPr>
            <a:endParaRPr lang="en-US" dirty="0"/>
          </a:p>
          <a:p>
            <a:pPr lvl="1">
              <a:spcBef>
                <a:spcPts val="0"/>
              </a:spcBef>
              <a:defRPr/>
            </a:pPr>
            <a:r>
              <a:rPr lang="en-US" dirty="0"/>
              <a:t>18 Aug 2021 Joint MCWG/CWG WEBEX Meeting</a:t>
            </a:r>
            <a:endParaRPr lang="en-US" dirty="0">
              <a:cs typeface="Arial" panose="020B0604020202020204" pitchFamily="34" charset="0"/>
            </a:endParaRPr>
          </a:p>
          <a:p>
            <a:pPr lvl="1">
              <a:spcBef>
                <a:spcPts val="0"/>
              </a:spcBef>
              <a:defRPr/>
            </a:pPr>
            <a:r>
              <a:rPr lang="en-US" dirty="0">
                <a:cs typeface="Arial" panose="020B0604020202020204" pitchFamily="34" charset="0"/>
              </a:rPr>
              <a:t>1 NPRRs reviewed for their credit impacts, 1088 </a:t>
            </a:r>
          </a:p>
          <a:p>
            <a:pPr lvl="1">
              <a:spcBef>
                <a:spcPts val="0"/>
              </a:spcBef>
              <a:defRPr/>
            </a:pPr>
            <a:endParaRPr lang="en-US" sz="1800" b="1" dirty="0">
              <a:effectLst/>
              <a:latin typeface="Calibri" panose="020F0502020204030204" pitchFamily="34" charset="0"/>
              <a:ea typeface="Calibri" panose="020F0502020204030204" pitchFamily="34" charset="0"/>
            </a:endParaRPr>
          </a:p>
          <a:p>
            <a:pPr lvl="1">
              <a:spcBef>
                <a:spcPts val="0"/>
              </a:spcBef>
              <a:defRPr/>
            </a:pPr>
            <a:endParaRPr lang="en-US" sz="3800" b="1" dirty="0">
              <a:solidFill>
                <a:srgbClr val="92D050"/>
              </a:solidFill>
              <a:cs typeface="Arial" panose="020B0604020202020204" pitchFamily="34" charset="0"/>
            </a:endParaRPr>
          </a:p>
          <a:p>
            <a:pPr>
              <a:spcBef>
                <a:spcPts val="0"/>
              </a:spcBef>
              <a:defRPr/>
            </a:pPr>
            <a:endParaRPr lang="en-US" dirty="0"/>
          </a:p>
          <a:p>
            <a:pPr>
              <a:spcBef>
                <a:spcPts val="0"/>
              </a:spcBef>
              <a:defRPr/>
            </a:pPr>
            <a:endParaRPr lang="en-US" sz="2200" b="1" dirty="0">
              <a:solidFill>
                <a:srgbClr val="92D050"/>
              </a:solidFill>
              <a:cs typeface="Arial" panose="020B0604020202020204" pitchFamily="34" charset="0"/>
            </a:endParaRPr>
          </a:p>
          <a:p>
            <a:pPr marL="0" indent="0">
              <a:spcBef>
                <a:spcPts val="0"/>
              </a:spcBef>
              <a:buNone/>
              <a:defRPr/>
            </a:pPr>
            <a:endParaRPr lang="en-US" sz="3800" b="1" u="sng" dirty="0"/>
          </a:p>
          <a:p>
            <a:pPr lvl="1">
              <a:spcBef>
                <a:spcPts val="0"/>
              </a:spcBef>
              <a:defRPr/>
            </a:pPr>
            <a:endParaRPr lang="en-US" sz="18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update to WMS</a:t>
            </a:r>
          </a:p>
        </p:txBody>
      </p:sp>
      <p:sp>
        <p:nvSpPr>
          <p:cNvPr id="3" name="Content Placeholder 2"/>
          <p:cNvSpPr>
            <a:spLocks noGrp="1"/>
          </p:cNvSpPr>
          <p:nvPr>
            <p:ph idx="1"/>
          </p:nvPr>
        </p:nvSpPr>
        <p:spPr>
          <a:xfrm>
            <a:off x="228600" y="1371599"/>
            <a:ext cx="8763000" cy="5349875"/>
          </a:xfrm>
        </p:spPr>
        <p:txBody>
          <a:bodyPr>
            <a:normAutofit/>
          </a:bodyPr>
          <a:lstStyle/>
          <a:p>
            <a:pPr marL="0" marR="0" indent="457200">
              <a:spcBef>
                <a:spcPts val="0"/>
              </a:spcBef>
              <a:spcAft>
                <a:spcPts val="225"/>
              </a:spcAft>
            </a:pPr>
            <a:r>
              <a:rPr lang="en-US" sz="1800" b="1" dirty="0">
                <a:effectLst/>
                <a:latin typeface="Calibri" panose="020F0502020204030204" pitchFamily="34" charset="0"/>
                <a:ea typeface="Times New Roman" panose="02020603050405020304" pitchFamily="18" charset="0"/>
              </a:rPr>
              <a:t>Review NPRR 1088 Elimination of RFAF</a:t>
            </a:r>
            <a:endParaRPr lang="en-US" sz="1800" dirty="0">
              <a:effectLst/>
              <a:latin typeface="Times New Roman" panose="02020603050405020304" pitchFamily="18" charset="0"/>
              <a:ea typeface="Times New Roman" panose="02020603050405020304" pitchFamily="18" charset="0"/>
            </a:endParaRPr>
          </a:p>
          <a:p>
            <a:pPr marL="457200" marR="0" algn="just">
              <a:spcBef>
                <a:spcPts val="600"/>
              </a:spcBef>
              <a:spcAft>
                <a:spcPts val="600"/>
              </a:spcAft>
            </a:pPr>
            <a:r>
              <a:rPr lang="en-US" sz="1800" dirty="0">
                <a:effectLst/>
                <a:latin typeface="Calibri" panose="020F0502020204030204" pitchFamily="34" charset="0"/>
                <a:ea typeface="Calibri" panose="020F0502020204030204" pitchFamily="34" charset="0"/>
              </a:rPr>
              <a:t>Elimination of Real-Time Forward Adjustment Factor (RFAF) and the Day-Ahead Forward Adjustment Factor (DFAF) from being applied to </a:t>
            </a:r>
            <a:r>
              <a:rPr lang="en-US" sz="1800" b="1" i="1" dirty="0">
                <a:effectLst/>
                <a:latin typeface="Calibri" panose="020F0502020204030204" pitchFamily="34" charset="0"/>
                <a:ea typeface="Calibri" panose="020F0502020204030204" pitchFamily="34" charset="0"/>
              </a:rPr>
              <a:t>prior market positions </a:t>
            </a:r>
            <a:r>
              <a:rPr lang="en-US" sz="1800" dirty="0">
                <a:effectLst/>
                <a:latin typeface="Calibri" panose="020F0502020204030204" pitchFamily="34" charset="0"/>
                <a:ea typeface="Calibri" panose="020F0502020204030204" pitchFamily="34" charset="0"/>
              </a:rPr>
              <a:t>and instead applies the RFAF and DFAF to ongoing market positions</a:t>
            </a:r>
          </a:p>
          <a:p>
            <a:pPr marL="457200" marR="0" algn="just">
              <a:spcBef>
                <a:spcPts val="600"/>
              </a:spcBef>
              <a:spcAft>
                <a:spcPts val="600"/>
              </a:spcAft>
            </a:pPr>
            <a:r>
              <a:rPr lang="en-US" sz="1800" kern="100" dirty="0">
                <a:effectLst/>
                <a:latin typeface="Calibri" panose="020F0502020204030204" pitchFamily="34" charset="0"/>
                <a:ea typeface="Calibri" panose="020F0502020204030204" pitchFamily="34" charset="0"/>
              </a:rPr>
              <a:t>Currently, a short market position in June can cause credit to cap out in August, even if no market position is taken for the entire following month </a:t>
            </a:r>
            <a:endParaRPr lang="en-US" sz="1800" kern="100" dirty="0">
              <a:latin typeface="Calibri" panose="020F0502020204030204" pitchFamily="34" charset="0"/>
              <a:ea typeface="Calibri" panose="020F0502020204030204" pitchFamily="34" charset="0"/>
            </a:endParaRPr>
          </a:p>
          <a:p>
            <a:pPr marL="457200" marR="0" algn="just">
              <a:spcBef>
                <a:spcPts val="600"/>
              </a:spcBef>
              <a:spcAft>
                <a:spcPts val="600"/>
              </a:spcAft>
            </a:pPr>
            <a:r>
              <a:rPr lang="en-US" sz="1800" kern="100" dirty="0">
                <a:effectLst/>
                <a:latin typeface="Calibri" panose="020F0502020204030204" pitchFamily="34" charset="0"/>
                <a:ea typeface="Calibri" panose="020F0502020204030204" pitchFamily="34" charset="0"/>
              </a:rPr>
              <a:t>A Market Participant’s estimated exposure should not fluctuate when they do not have a market position</a:t>
            </a:r>
          </a:p>
          <a:p>
            <a:pPr marL="457200" marR="0" algn="just">
              <a:spcBef>
                <a:spcPts val="600"/>
              </a:spcBef>
              <a:spcAft>
                <a:spcPts val="600"/>
              </a:spcAft>
            </a:pPr>
            <a:r>
              <a:rPr lang="en-US" sz="1800" kern="100" dirty="0">
                <a:latin typeface="Calibri" panose="020F0502020204030204" pitchFamily="34" charset="0"/>
                <a:ea typeface="Calibri" panose="020F0502020204030204" pitchFamily="34" charset="0"/>
              </a:rPr>
              <a:t>ERCOT credit staff not in favor of such changes as they will reduce credit requirements</a:t>
            </a:r>
          </a:p>
          <a:p>
            <a:pPr marL="457200" marR="0" algn="just">
              <a:spcBef>
                <a:spcPts val="600"/>
              </a:spcBef>
              <a:spcAft>
                <a:spcPts val="600"/>
              </a:spcAft>
            </a:pPr>
            <a:r>
              <a:rPr lang="en-US" sz="1800" kern="100" dirty="0">
                <a:effectLst/>
                <a:latin typeface="Calibri" panose="020F0502020204030204" pitchFamily="34" charset="0"/>
                <a:ea typeface="Calibri" panose="020F0502020204030204" pitchFamily="34" charset="0"/>
              </a:rPr>
              <a:t>MCWG/</a:t>
            </a:r>
            <a:r>
              <a:rPr lang="en-US" sz="1800" kern="100" dirty="0">
                <a:latin typeface="Calibri" panose="020F0502020204030204" pitchFamily="34" charset="0"/>
                <a:ea typeface="Calibri" panose="020F0502020204030204" pitchFamily="34" charset="0"/>
              </a:rPr>
              <a:t>CWG will continue to discuss possible changes. No action planned on this NPRR</a:t>
            </a:r>
            <a:endParaRPr lang="en-US" sz="1800" dirty="0">
              <a:effectLst/>
              <a:latin typeface="Calibri" panose="020F0502020204030204" pitchFamily="34" charset="0"/>
              <a:ea typeface="Calibri" panose="020F0502020204030204" pitchFamily="34" charset="0"/>
            </a:endParaRPr>
          </a:p>
          <a:p>
            <a:pPr marL="457200" marR="0" algn="just">
              <a:spcBef>
                <a:spcPts val="600"/>
              </a:spcBef>
              <a:spcAft>
                <a:spcPts val="600"/>
              </a:spcAft>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5634F-48D9-4341-81D6-ADCAAECA6717}"/>
              </a:ext>
            </a:extLst>
          </p:cNvPr>
          <p:cNvSpPr>
            <a:spLocks noGrp="1"/>
          </p:cNvSpPr>
          <p:nvPr>
            <p:ph type="title"/>
          </p:nvPr>
        </p:nvSpPr>
        <p:spPr>
          <a:xfrm>
            <a:off x="217170" y="717609"/>
            <a:ext cx="7886700" cy="660989"/>
          </a:xfrm>
        </p:spPr>
        <p:txBody>
          <a:bodyPr>
            <a:normAutofit/>
          </a:bodyPr>
          <a:lstStyle/>
          <a:p>
            <a:r>
              <a:rPr lang="en-US" sz="1200" b="1" dirty="0">
                <a:cs typeface="Times New Roman" panose="02020603050405020304" pitchFamily="18" charset="0"/>
              </a:rPr>
              <a:t>ISO/RTO Default Allocation Practices</a:t>
            </a:r>
            <a:endParaRPr lang="en-OC" sz="1200" b="1" dirty="0"/>
          </a:p>
        </p:txBody>
      </p:sp>
      <p:graphicFrame>
        <p:nvGraphicFramePr>
          <p:cNvPr id="4" name="Table 3">
            <a:extLst>
              <a:ext uri="{FF2B5EF4-FFF2-40B4-BE49-F238E27FC236}">
                <a16:creationId xmlns:a16="http://schemas.microsoft.com/office/drawing/2014/main" id="{D10BF9FD-A8D3-ED47-A782-36AE54FD7EA8}"/>
              </a:ext>
            </a:extLst>
          </p:cNvPr>
          <p:cNvGraphicFramePr>
            <a:graphicFrameLocks noGrp="1"/>
          </p:cNvGraphicFramePr>
          <p:nvPr/>
        </p:nvGraphicFramePr>
        <p:xfrm>
          <a:off x="217170" y="1128528"/>
          <a:ext cx="8366392" cy="4871313"/>
        </p:xfrm>
        <a:graphic>
          <a:graphicData uri="http://schemas.openxmlformats.org/drawingml/2006/table">
            <a:tbl>
              <a:tblPr firstRow="1" bandRow="1">
                <a:tableStyleId>{5C22544A-7EE6-4342-B048-85BDC9FD1C3A}</a:tableStyleId>
              </a:tblPr>
              <a:tblGrid>
                <a:gridCol w="852088">
                  <a:extLst>
                    <a:ext uri="{9D8B030D-6E8A-4147-A177-3AD203B41FA5}">
                      <a16:colId xmlns:a16="http://schemas.microsoft.com/office/drawing/2014/main" val="20000"/>
                    </a:ext>
                  </a:extLst>
                </a:gridCol>
                <a:gridCol w="741499">
                  <a:extLst>
                    <a:ext uri="{9D8B030D-6E8A-4147-A177-3AD203B41FA5}">
                      <a16:colId xmlns:a16="http://schemas.microsoft.com/office/drawing/2014/main" val="20001"/>
                    </a:ext>
                  </a:extLst>
                </a:gridCol>
                <a:gridCol w="1667366">
                  <a:extLst>
                    <a:ext uri="{9D8B030D-6E8A-4147-A177-3AD203B41FA5}">
                      <a16:colId xmlns:a16="http://schemas.microsoft.com/office/drawing/2014/main" val="20003"/>
                    </a:ext>
                  </a:extLst>
                </a:gridCol>
                <a:gridCol w="1750181">
                  <a:extLst>
                    <a:ext uri="{9D8B030D-6E8A-4147-A177-3AD203B41FA5}">
                      <a16:colId xmlns:a16="http://schemas.microsoft.com/office/drawing/2014/main" val="20004"/>
                    </a:ext>
                  </a:extLst>
                </a:gridCol>
                <a:gridCol w="1416967">
                  <a:extLst>
                    <a:ext uri="{9D8B030D-6E8A-4147-A177-3AD203B41FA5}">
                      <a16:colId xmlns:a16="http://schemas.microsoft.com/office/drawing/2014/main" val="3384313323"/>
                    </a:ext>
                  </a:extLst>
                </a:gridCol>
                <a:gridCol w="1938291">
                  <a:extLst>
                    <a:ext uri="{9D8B030D-6E8A-4147-A177-3AD203B41FA5}">
                      <a16:colId xmlns:a16="http://schemas.microsoft.com/office/drawing/2014/main" val="20005"/>
                    </a:ext>
                  </a:extLst>
                </a:gridCol>
              </a:tblGrid>
              <a:tr h="228600">
                <a:tc>
                  <a:txBody>
                    <a:bodyPr/>
                    <a:lstStyle/>
                    <a:p>
                      <a:endParaRPr lang="en-US" sz="1100" dirty="0"/>
                    </a:p>
                  </a:txBody>
                  <a:tcPr marL="68580" marR="68580" marT="34290" marB="34290"/>
                </a:tc>
                <a:tc>
                  <a:txBody>
                    <a:bodyPr/>
                    <a:lstStyle/>
                    <a:p>
                      <a:pPr algn="ctr"/>
                      <a:r>
                        <a:rPr lang="en-US" sz="1100" dirty="0"/>
                        <a:t>ERCOT</a:t>
                      </a:r>
                    </a:p>
                  </a:txBody>
                  <a:tcPr marL="68580" marR="68580" marT="34290" marB="34290"/>
                </a:tc>
                <a:tc>
                  <a:txBody>
                    <a:bodyPr/>
                    <a:lstStyle/>
                    <a:p>
                      <a:pPr algn="ctr"/>
                      <a:r>
                        <a:rPr lang="en-US" sz="1100" dirty="0"/>
                        <a:t>MISO</a:t>
                      </a:r>
                    </a:p>
                  </a:txBody>
                  <a:tcPr marL="68580" marR="68580" marT="34290" marB="34290"/>
                </a:tc>
                <a:tc>
                  <a:txBody>
                    <a:bodyPr/>
                    <a:lstStyle/>
                    <a:p>
                      <a:pPr algn="ctr"/>
                      <a:r>
                        <a:rPr lang="en-US" sz="1100" dirty="0"/>
                        <a:t>SPP</a:t>
                      </a:r>
                    </a:p>
                  </a:txBody>
                  <a:tcPr marL="68580" marR="68580" marT="34290" marB="34290"/>
                </a:tc>
                <a:tc>
                  <a:txBody>
                    <a:bodyPr/>
                    <a:lstStyle/>
                    <a:p>
                      <a:pPr algn="ctr"/>
                      <a:r>
                        <a:rPr lang="en-US" sz="1100" dirty="0"/>
                        <a:t>CAISO </a:t>
                      </a:r>
                    </a:p>
                  </a:txBody>
                  <a:tcPr marL="68580" marR="68580" marT="34290" marB="34290"/>
                </a:tc>
                <a:tc>
                  <a:txBody>
                    <a:bodyPr/>
                    <a:lstStyle/>
                    <a:p>
                      <a:pPr algn="ctr"/>
                      <a:r>
                        <a:rPr lang="en-US" sz="1100" dirty="0"/>
                        <a:t>PJM</a:t>
                      </a:r>
                    </a:p>
                  </a:txBody>
                  <a:tcPr marL="68580" marR="68580" marT="34290" marB="34290"/>
                </a:tc>
                <a:extLst>
                  <a:ext uri="{0D108BD9-81ED-4DB2-BD59-A6C34878D82A}">
                    <a16:rowId xmlns:a16="http://schemas.microsoft.com/office/drawing/2014/main" val="10000"/>
                  </a:ext>
                </a:extLst>
              </a:tr>
              <a:tr h="4258914">
                <a:tc>
                  <a:txBody>
                    <a:bodyPr/>
                    <a:lstStyle/>
                    <a:p>
                      <a:r>
                        <a:rPr lang="en-US" sz="700" dirty="0"/>
                        <a:t>Activity base used in default allocation:</a:t>
                      </a:r>
                    </a:p>
                    <a:p>
                      <a:endParaRPr lang="en-US" sz="700" dirty="0"/>
                    </a:p>
                    <a:p>
                      <a:endParaRPr lang="en-US" sz="700" dirty="0"/>
                    </a:p>
                    <a:p>
                      <a:endParaRPr lang="en-US" sz="700" dirty="0"/>
                    </a:p>
                  </a:txBody>
                  <a:tcPr marL="68580" marR="68580" marT="34290" marB="34290"/>
                </a:tc>
                <a:tc>
                  <a:txBody>
                    <a:bodyPr/>
                    <a:lstStyle/>
                    <a:p>
                      <a:r>
                        <a:rPr lang="en-US" sz="700" dirty="0"/>
                        <a:t>Based on previous month Max activity buckets:</a:t>
                      </a:r>
                    </a:p>
                    <a:p>
                      <a:endParaRPr lang="en-US" sz="700" dirty="0"/>
                    </a:p>
                    <a:p>
                      <a:r>
                        <a:rPr lang="en-US" sz="700" kern="1200" dirty="0">
                          <a:solidFill>
                            <a:schemeClr val="dk1"/>
                          </a:solidFill>
                          <a:latin typeface="+mn-lt"/>
                          <a:ea typeface="+mn-ea"/>
                          <a:cs typeface="+mn-cs"/>
                          <a:sym typeface="Wingdings" pitchFamily="2" charset="2"/>
                        </a:rPr>
                        <a:t>-Metered --Ge</a:t>
                      </a:r>
                      <a:r>
                        <a:rPr lang="en-US" sz="700" kern="1200" dirty="0">
                          <a:solidFill>
                            <a:schemeClr val="dk1"/>
                          </a:solidFill>
                          <a:latin typeface="+mn-lt"/>
                          <a:ea typeface="+mn-ea"/>
                          <a:cs typeface="+mn-cs"/>
                        </a:rPr>
                        <a:t>neration/DCT Imp</a:t>
                      </a:r>
                    </a:p>
                    <a:p>
                      <a:r>
                        <a:rPr lang="en-US" sz="700" kern="1200" dirty="0">
                          <a:solidFill>
                            <a:schemeClr val="dk1"/>
                          </a:solidFill>
                          <a:latin typeface="+mn-lt"/>
                          <a:ea typeface="+mn-ea"/>
                          <a:cs typeface="+mn-cs"/>
                        </a:rPr>
                        <a:t>-Metered Load</a:t>
                      </a:r>
                    </a:p>
                    <a:p>
                      <a:r>
                        <a:rPr lang="en-US" sz="700" kern="1200" dirty="0">
                          <a:solidFill>
                            <a:schemeClr val="dk1"/>
                          </a:solidFill>
                          <a:latin typeface="+mn-lt"/>
                          <a:ea typeface="+mn-ea"/>
                          <a:cs typeface="+mn-cs"/>
                        </a:rPr>
                        <a:t>-Bilateral sales</a:t>
                      </a:r>
                    </a:p>
                    <a:p>
                      <a:r>
                        <a:rPr lang="en-US" sz="700" kern="1200" dirty="0">
                          <a:solidFill>
                            <a:schemeClr val="dk1"/>
                          </a:solidFill>
                          <a:latin typeface="+mn-lt"/>
                          <a:ea typeface="+mn-ea"/>
                          <a:cs typeface="+mn-cs"/>
                        </a:rPr>
                        <a:t>-Bilateral purchases</a:t>
                      </a:r>
                    </a:p>
                    <a:p>
                      <a:r>
                        <a:rPr lang="en-US" sz="700" kern="1200" dirty="0">
                          <a:solidFill>
                            <a:schemeClr val="dk1"/>
                          </a:solidFill>
                          <a:latin typeface="+mn-lt"/>
                          <a:ea typeface="+mn-ea"/>
                          <a:cs typeface="+mn-cs"/>
                        </a:rPr>
                        <a:t>-DAM sales</a:t>
                      </a:r>
                    </a:p>
                    <a:p>
                      <a:r>
                        <a:rPr lang="en-US" sz="700" kern="1200" dirty="0">
                          <a:solidFill>
                            <a:schemeClr val="dk1"/>
                          </a:solidFill>
                          <a:latin typeface="+mn-lt"/>
                          <a:ea typeface="+mn-ea"/>
                          <a:cs typeface="+mn-cs"/>
                        </a:rPr>
                        <a:t>-DAM purchases</a:t>
                      </a:r>
                    </a:p>
                    <a:p>
                      <a:r>
                        <a:rPr lang="en-US" sz="700" kern="1200" dirty="0">
                          <a:solidFill>
                            <a:schemeClr val="dk1"/>
                          </a:solidFill>
                          <a:latin typeface="+mn-lt"/>
                          <a:ea typeface="+mn-ea"/>
                          <a:cs typeface="+mn-cs"/>
                        </a:rPr>
                        <a:t>-CRR Sales &amp; ownership in DAM</a:t>
                      </a:r>
                    </a:p>
                    <a:p>
                      <a:r>
                        <a:rPr lang="en-US" sz="700" kern="1200" dirty="0">
                          <a:solidFill>
                            <a:schemeClr val="dk1"/>
                          </a:solidFill>
                          <a:latin typeface="+mn-lt"/>
                          <a:ea typeface="+mn-ea"/>
                          <a:cs typeface="+mn-cs"/>
                        </a:rPr>
                        <a:t>-CRR Auction Purchases</a:t>
                      </a:r>
                    </a:p>
                  </a:txBody>
                  <a:tcPr marL="68580" marR="68580" marT="34290" marB="34290"/>
                </a:tc>
                <a:tc>
                  <a:txBody>
                    <a:bodyPr/>
                    <a:lstStyle/>
                    <a:p>
                      <a:r>
                        <a:rPr lang="en-US" sz="700" dirty="0"/>
                        <a:t>Based on invoice activity during the same period of time as the unpaid invoice(s) of the MP whose unpaid Past Due Amount has been declared an Uncollectible Obligation.</a:t>
                      </a:r>
                    </a:p>
                    <a:p>
                      <a:endParaRPr lang="en-US" sz="700" dirty="0"/>
                    </a:p>
                    <a:p>
                      <a:r>
                        <a:rPr lang="en-US" sz="700" dirty="0"/>
                        <a:t>Allocated to each MP that had been invoiced </a:t>
                      </a:r>
                      <a:r>
                        <a:rPr lang="en-US" sz="700" dirty="0">
                          <a:solidFill>
                            <a:srgbClr val="FF0000"/>
                          </a:solidFill>
                        </a:rPr>
                        <a:t>during the same period of time as the unpaid invoice(s) of the MP whose unpaid Past Due Amount </a:t>
                      </a:r>
                      <a:r>
                        <a:rPr lang="en-US" sz="700" dirty="0"/>
                        <a:t>has been</a:t>
                      </a:r>
                    </a:p>
                    <a:p>
                      <a:r>
                        <a:rPr lang="en-US" sz="700" dirty="0"/>
                        <a:t>declared an Uncollectible Obligation.</a:t>
                      </a:r>
                    </a:p>
                    <a:p>
                      <a:endParaRPr lang="en-US" sz="700" dirty="0"/>
                    </a:p>
                    <a:p>
                      <a:r>
                        <a:rPr lang="en-US" sz="700" dirty="0"/>
                        <a:t>% Loss for MPA = MPA Market Charges + Market Credits in </a:t>
                      </a:r>
                      <a:r>
                        <a:rPr lang="en-US" sz="700" dirty="0">
                          <a:solidFill>
                            <a:schemeClr val="tx1"/>
                          </a:solidFill>
                        </a:rPr>
                        <a:t>weekly invoicing cycle/MPALL</a:t>
                      </a:r>
                    </a:p>
                    <a:p>
                      <a:r>
                        <a:rPr lang="en-US" sz="700" dirty="0"/>
                        <a:t>(Market Charges + Market Credits) in </a:t>
                      </a:r>
                      <a:r>
                        <a:rPr lang="en-US" sz="700" dirty="0">
                          <a:solidFill>
                            <a:srgbClr val="FF0000"/>
                          </a:solidFill>
                        </a:rPr>
                        <a:t>weekly invoicing cycle</a:t>
                      </a:r>
                    </a:p>
                    <a:p>
                      <a:endParaRPr lang="en-US" sz="700" dirty="0"/>
                    </a:p>
                    <a:p>
                      <a:r>
                        <a:rPr lang="en-US" sz="700" dirty="0"/>
                        <a:t>Loss Obligation of MPA = (% Loss for MPA) x $ Amt of Uncollectible Obligation,</a:t>
                      </a:r>
                    </a:p>
                    <a:p>
                      <a:endParaRPr lang="en-US" sz="700" dirty="0"/>
                    </a:p>
                    <a:p>
                      <a:r>
                        <a:rPr lang="en-US" sz="700" dirty="0"/>
                        <a:t>where: MP = Market Participant</a:t>
                      </a:r>
                    </a:p>
                    <a:p>
                      <a:r>
                        <a:rPr lang="en-US" sz="700" dirty="0"/>
                        <a:t>-Market Charges = The </a:t>
                      </a:r>
                      <a:r>
                        <a:rPr lang="en-US" sz="700" dirty="0">
                          <a:solidFill>
                            <a:srgbClr val="FF0000"/>
                          </a:solidFill>
                        </a:rPr>
                        <a:t>absolute value of all charge </a:t>
                      </a:r>
                      <a:r>
                        <a:rPr lang="en-US" sz="700" dirty="0"/>
                        <a:t>amounts associated with invoices for Market Activities.</a:t>
                      </a:r>
                    </a:p>
                    <a:p>
                      <a:r>
                        <a:rPr lang="en-US" sz="700" dirty="0"/>
                        <a:t>-Market Credits = The </a:t>
                      </a:r>
                      <a:r>
                        <a:rPr lang="en-US" sz="700" dirty="0">
                          <a:solidFill>
                            <a:srgbClr val="FF0000"/>
                          </a:solidFill>
                        </a:rPr>
                        <a:t>absolute value of all credit </a:t>
                      </a:r>
                      <a:r>
                        <a:rPr lang="en-US" sz="700" dirty="0"/>
                        <a:t>amounts associated with invoices for Market Activities.</a:t>
                      </a:r>
                    </a:p>
                    <a:p>
                      <a:r>
                        <a:rPr lang="en-US" sz="700" dirty="0"/>
                        <a:t>-MPALL = All Market Participants other than MPs with Uncollectible Obligations.</a:t>
                      </a:r>
                    </a:p>
                  </a:txBody>
                  <a:tcPr marL="68580" marR="68580" marT="34290" marB="34290"/>
                </a:tc>
                <a:tc>
                  <a:txBody>
                    <a:bodyPr/>
                    <a:lstStyle/>
                    <a:p>
                      <a:r>
                        <a:rPr lang="en-US" sz="700" dirty="0"/>
                        <a:t>Based on Invoice activity during the same period of time as the unpaid invoice(s) of the MP whose Unpaid Obligation has been declared an Uncollectible Obligation.</a:t>
                      </a:r>
                    </a:p>
                    <a:p>
                      <a:endParaRPr lang="en-US" sz="700" dirty="0"/>
                    </a:p>
                    <a:p>
                      <a:r>
                        <a:rPr lang="en-US" sz="700" dirty="0"/>
                        <a:t>The Uncollectible Obligation is allocated  to all Non-Defaulting MPs who conducted business in the </a:t>
                      </a:r>
                      <a:r>
                        <a:rPr lang="en-US" sz="700" dirty="0">
                          <a:solidFill>
                            <a:srgbClr val="FF0000"/>
                          </a:solidFill>
                        </a:rPr>
                        <a:t>market during the time covered by the invoice(s) containing the Uncollectible Obligation(s</a:t>
                      </a:r>
                      <a:r>
                        <a:rPr lang="en-US" sz="700" dirty="0"/>
                        <a:t>).</a:t>
                      </a:r>
                    </a:p>
                    <a:p>
                      <a:endParaRPr lang="en-US" sz="700" dirty="0"/>
                    </a:p>
                    <a:p>
                      <a:r>
                        <a:rPr lang="en-US" sz="700" dirty="0"/>
                        <a:t>=% Loss for MPA = MPA Market Charges +</a:t>
                      </a:r>
                    </a:p>
                    <a:p>
                      <a:r>
                        <a:rPr lang="en-US" sz="700" dirty="0"/>
                        <a:t>Market Credits in weekly invoicing cycle/</a:t>
                      </a:r>
                    </a:p>
                    <a:p>
                      <a:r>
                        <a:rPr lang="en-US" sz="700" dirty="0"/>
                        <a:t>MPALL (Market Charges + Market Credits) in </a:t>
                      </a:r>
                      <a:r>
                        <a:rPr lang="en-US" sz="700" dirty="0">
                          <a:solidFill>
                            <a:srgbClr val="FF0000"/>
                          </a:solidFill>
                        </a:rPr>
                        <a:t>weekly invoicing cycle</a:t>
                      </a:r>
                      <a:r>
                        <a:rPr lang="en-US" sz="700" dirty="0"/>
                        <a:t>.</a:t>
                      </a:r>
                    </a:p>
                    <a:p>
                      <a:endParaRPr lang="en-US" sz="700" dirty="0"/>
                    </a:p>
                    <a:p>
                      <a:r>
                        <a:rPr lang="en-US" sz="700" dirty="0"/>
                        <a:t>-Loss Obligation of MPA = ((% Loss for MPA) x $ Amt of Uncollectible Obligation) minus (-) (Reduction of Payments + Pro rata share of partial payment(s))</a:t>
                      </a:r>
                    </a:p>
                    <a:p>
                      <a:endParaRPr lang="en-US" sz="700" dirty="0"/>
                    </a:p>
                    <a:p>
                      <a:r>
                        <a:rPr lang="en-US" sz="700" dirty="0"/>
                        <a:t>Where:</a:t>
                      </a:r>
                    </a:p>
                    <a:p>
                      <a:r>
                        <a:rPr lang="en-US" sz="700" dirty="0"/>
                        <a:t>-MP = Market Participant</a:t>
                      </a:r>
                    </a:p>
                    <a:p>
                      <a:r>
                        <a:rPr lang="en-US" sz="700" dirty="0"/>
                        <a:t>--Market Charges = The </a:t>
                      </a:r>
                      <a:r>
                        <a:rPr lang="en-US" sz="700" dirty="0">
                          <a:solidFill>
                            <a:srgbClr val="FF0000"/>
                          </a:solidFill>
                        </a:rPr>
                        <a:t>absolute value of all charge </a:t>
                      </a:r>
                      <a:r>
                        <a:rPr lang="en-US" sz="700" dirty="0"/>
                        <a:t>amounts associated with invoices for Market Services.</a:t>
                      </a:r>
                    </a:p>
                    <a:p>
                      <a:r>
                        <a:rPr lang="en-US" sz="700" dirty="0"/>
                        <a:t>-Market Credits = The </a:t>
                      </a:r>
                      <a:r>
                        <a:rPr lang="en-US" sz="700" dirty="0">
                          <a:solidFill>
                            <a:srgbClr val="FF0000"/>
                          </a:solidFill>
                        </a:rPr>
                        <a:t>absolute value of all credit </a:t>
                      </a:r>
                      <a:r>
                        <a:rPr lang="en-US" sz="700" dirty="0"/>
                        <a:t>amounts associated with invoices for Market Services.</a:t>
                      </a:r>
                    </a:p>
                    <a:p>
                      <a:r>
                        <a:rPr lang="en-US" sz="700" dirty="0"/>
                        <a:t>-MPALL = All Market Participants other than MPs with Uncollectible Obligations.</a:t>
                      </a:r>
                    </a:p>
                    <a:p>
                      <a:r>
                        <a:rPr lang="en-US" sz="700" dirty="0"/>
                        <a:t>-Reduction of Payment = The amount of the Unpaid Obligation originally assessed to MP </a:t>
                      </a:r>
                    </a:p>
                    <a:p>
                      <a:r>
                        <a:rPr lang="en-US" sz="700" dirty="0"/>
                        <a:t>-Pro rata share of partial payment(s) = Any partial payments received during cure period </a:t>
                      </a:r>
                    </a:p>
                  </a:txBody>
                  <a:tcPr marL="68580" marR="68580" marT="34290" marB="34290"/>
                </a:tc>
                <a:tc>
                  <a:txBody>
                    <a:bodyPr/>
                    <a:lstStyle/>
                    <a:p>
                      <a:r>
                        <a:rPr lang="en-US" sz="700" dirty="0"/>
                        <a:t>Hybrid approach based on dollar and MW activity:</a:t>
                      </a:r>
                    </a:p>
                    <a:p>
                      <a:endParaRPr lang="en-US" sz="700" dirty="0"/>
                    </a:p>
                    <a:p>
                      <a:r>
                        <a:rPr lang="en-US" sz="700" dirty="0"/>
                        <a:t>Based on quarterly percentage shares calculated based on </a:t>
                      </a:r>
                      <a:r>
                        <a:rPr lang="en-US" sz="700" dirty="0">
                          <a:solidFill>
                            <a:srgbClr val="FF0000"/>
                          </a:solidFill>
                        </a:rPr>
                        <a:t>quarterly average over rolling four-quarter look-back period:</a:t>
                      </a:r>
                    </a:p>
                    <a:p>
                      <a:endParaRPr lang="en-US" sz="700" dirty="0"/>
                    </a:p>
                    <a:p>
                      <a:r>
                        <a:rPr lang="en-US" sz="700" dirty="0"/>
                        <a:t>–20% of payment default amount allocated in proportion to net amounts payable</a:t>
                      </a:r>
                    </a:p>
                    <a:p>
                      <a:endParaRPr lang="en-US" sz="700" dirty="0"/>
                    </a:p>
                    <a:p>
                      <a:r>
                        <a:rPr lang="en-US" sz="700" dirty="0"/>
                        <a:t>–30% of payment default amount allocated in proportion to sum of absolute values of dollar amounts shown on invoices payable or receivable after certain dollar amount exclusions for GMC, RMR, and Wheeling Access Charge costs and exclusions for billing of Access Charges and payment of Transmission Revenue Requirements to Participating Transmission Owners</a:t>
                      </a:r>
                    </a:p>
                    <a:p>
                      <a:endParaRPr lang="en-US" sz="700" dirty="0"/>
                    </a:p>
                    <a:p>
                      <a:r>
                        <a:rPr lang="en-US" sz="700" dirty="0"/>
                        <a:t>–50% of payment default amount allocated in proportion to largest of the following amounts calculated in MWh for every month in each applicable calendar quarter</a:t>
                      </a:r>
                    </a:p>
                    <a:p>
                      <a:r>
                        <a:rPr lang="en-US" sz="700" dirty="0"/>
                        <a:t>•Cleared DA Schedules to supply Energy…</a:t>
                      </a:r>
                    </a:p>
                    <a:p>
                      <a:r>
                        <a:rPr lang="en-US" sz="700" dirty="0"/>
                        <a:t>•Metered Generation…</a:t>
                      </a:r>
                    </a:p>
                    <a:p>
                      <a:r>
                        <a:rPr lang="en-US" sz="700" dirty="0"/>
                        <a:t>•Cleared DA Schedules for demand…</a:t>
                      </a:r>
                    </a:p>
                    <a:p>
                      <a:r>
                        <a:rPr lang="en-US" sz="700" dirty="0"/>
                        <a:t>•Metered Load x 103%...</a:t>
                      </a:r>
                    </a:p>
                    <a:p>
                      <a:r>
                        <a:rPr lang="en-US" sz="700" dirty="0"/>
                        <a:t>•The greater of the quantity of CRRs or Inter-SC Trades of Energy…</a:t>
                      </a:r>
                    </a:p>
                    <a:p>
                      <a:endParaRPr lang="en-US" sz="7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baseline="0" dirty="0"/>
                        <a:t>Activity component is based on on last three months gross activity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700" baseline="0" dirty="0"/>
                        <a:t>Default Allocation Assessment shall be equal to (0.1(1/N) + 0.9(A/Z))</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700" baseline="0" dirty="0"/>
                        <a:t>Dissection of calculation: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baseline="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700" baseline="0" dirty="0"/>
                        <a:t>% share to total number of participants weighted at 10%  (not exceeding $10,000); and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700" baseline="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700" baseline="0" dirty="0"/>
                        <a:t> % share to total market over last 3 months weighted at  90%</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700" dirty="0"/>
                    </a:p>
                    <a:p>
                      <a:r>
                        <a:rPr lang="en-US" sz="700" dirty="0"/>
                        <a:t>A = for Members comprising factor "N" above, the </a:t>
                      </a:r>
                      <a:r>
                        <a:rPr lang="en-US" sz="700" dirty="0">
                          <a:solidFill>
                            <a:schemeClr val="tx1"/>
                          </a:solidFill>
                        </a:rPr>
                        <a:t>Member's gross activity as </a:t>
                      </a:r>
                      <a:r>
                        <a:rPr lang="en-US" sz="700" dirty="0"/>
                        <a:t>determined by summing the </a:t>
                      </a:r>
                      <a:r>
                        <a:rPr lang="en-US" sz="700" dirty="0">
                          <a:solidFill>
                            <a:srgbClr val="FF0000"/>
                          </a:solidFill>
                        </a:rPr>
                        <a:t>absolute values of the charges and credits </a:t>
                      </a:r>
                      <a:r>
                        <a:rPr lang="en-US" sz="700" dirty="0"/>
                        <a:t>for each of the Activity Line Items identified in section 15.2.2(b) below as accounted for and billed pursuant to Operating Agreement, Schedule 1, section 3 </a:t>
                      </a:r>
                      <a:r>
                        <a:rPr lang="en-US" sz="700" dirty="0">
                          <a:solidFill>
                            <a:srgbClr val="FF0000"/>
                          </a:solidFill>
                        </a:rPr>
                        <a:t>for the month of default and the two previous months</a:t>
                      </a:r>
                      <a:r>
                        <a:rPr lang="en-US" sz="700" dirty="0"/>
                        <a:t>.</a:t>
                      </a:r>
                    </a:p>
                    <a:p>
                      <a:endParaRPr lang="en-US" sz="700" dirty="0"/>
                    </a:p>
                    <a:p>
                      <a:r>
                        <a:rPr lang="en-US" sz="700" dirty="0"/>
                        <a:t>Z = the sum of factor A for all Members excluding ex officio Members, State Consumer Advocates ,</a:t>
                      </a:r>
                    </a:p>
                    <a:p>
                      <a:r>
                        <a:rPr lang="en-US" sz="700" dirty="0"/>
                        <a:t>Emergency and Economic Load Response Program Special Members , and municipal electric system Members that</a:t>
                      </a:r>
                    </a:p>
                    <a:p>
                      <a:r>
                        <a:rPr lang="en-US" sz="700" dirty="0"/>
                        <a:t>have been granted a waiver under Operating Agreement, section 17.2.</a:t>
                      </a:r>
                    </a:p>
                  </a:txBody>
                  <a:tcPr marL="68580" marR="68580" marT="34290" marB="34290"/>
                </a:tc>
                <a:extLst>
                  <a:ext uri="{0D108BD9-81ED-4DB2-BD59-A6C34878D82A}">
                    <a16:rowId xmlns:a16="http://schemas.microsoft.com/office/drawing/2014/main" val="10001"/>
                  </a:ext>
                </a:extLst>
              </a:tr>
              <a:tr h="299313">
                <a:tc>
                  <a:txBody>
                    <a:bodyPr/>
                    <a:lstStyle/>
                    <a:p>
                      <a:r>
                        <a:rPr lang="en-US" sz="700" dirty="0"/>
                        <a:t>Default Uplift Billing Timeline</a:t>
                      </a:r>
                    </a:p>
                  </a:txBody>
                  <a:tcPr marL="68580" marR="68580" marT="34290" marB="34290"/>
                </a:tc>
                <a:tc>
                  <a:txBody>
                    <a:bodyPr/>
                    <a:lstStyle/>
                    <a:p>
                      <a:r>
                        <a:rPr lang="en-US" sz="700" dirty="0"/>
                        <a:t>no earlier than 90 days</a:t>
                      </a:r>
                    </a:p>
                  </a:txBody>
                  <a:tcPr marL="68580" marR="68580" marT="34290" marB="34290"/>
                </a:tc>
                <a:tc>
                  <a:txBody>
                    <a:bodyPr/>
                    <a:lstStyle/>
                    <a:p>
                      <a:r>
                        <a:rPr lang="en-US" sz="700" dirty="0"/>
                        <a:t>no prescribed timeline</a:t>
                      </a:r>
                    </a:p>
                  </a:txBody>
                  <a:tcPr marL="68580" marR="68580" marT="34290" marB="34290"/>
                </a:tc>
                <a:tc>
                  <a:txBody>
                    <a:bodyPr/>
                    <a:lstStyle/>
                    <a:p>
                      <a:endParaRPr lang="en-US" sz="700" dirty="0"/>
                    </a:p>
                  </a:txBody>
                  <a:tcPr marL="68580" marR="68580" marT="34290" marB="34290"/>
                </a:tc>
                <a:tc>
                  <a:txBody>
                    <a:bodyPr/>
                    <a:lstStyle/>
                    <a:p>
                      <a:endParaRPr lang="en-US" sz="7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dirty="0"/>
                        <a:t>next practicable invoices</a:t>
                      </a:r>
                    </a:p>
                    <a:p>
                      <a:endParaRPr lang="en-US" sz="700" dirty="0"/>
                    </a:p>
                  </a:txBody>
                  <a:tcPr marL="68580" marR="68580" marT="34290" marB="3429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59759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538F0-BACA-4B51-8CF0-D58F88D3803C}"/>
              </a:ext>
            </a:extLst>
          </p:cNvPr>
          <p:cNvSpPr>
            <a:spLocks noGrp="1"/>
          </p:cNvSpPr>
          <p:nvPr>
            <p:ph type="title"/>
          </p:nvPr>
        </p:nvSpPr>
        <p:spPr/>
        <p:txBody>
          <a:bodyPr/>
          <a:lstStyle/>
          <a:p>
            <a:r>
              <a:rPr lang="en-US" dirty="0"/>
              <a:t>All ISO Credit Exposure Methods</a:t>
            </a:r>
          </a:p>
        </p:txBody>
      </p:sp>
      <p:sp>
        <p:nvSpPr>
          <p:cNvPr id="3" name="Content Placeholder 2">
            <a:extLst>
              <a:ext uri="{FF2B5EF4-FFF2-40B4-BE49-F238E27FC236}">
                <a16:creationId xmlns:a16="http://schemas.microsoft.com/office/drawing/2014/main" id="{F1DC0262-78BE-4B6F-9139-5046FDF562D1}"/>
              </a:ext>
            </a:extLst>
          </p:cNvPr>
          <p:cNvSpPr>
            <a:spLocks noGrp="1"/>
          </p:cNvSpPr>
          <p:nvPr>
            <p:ph idx="1"/>
          </p:nvPr>
        </p:nvSpPr>
        <p:spPr/>
        <p:txBody>
          <a:bodyPr>
            <a:norm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Calibri" panose="020F0502020204030204" pitchFamily="34" charset="0"/>
              </a:rPr>
              <a:t>DC Energy supports the PJM model and will present later why they think it works better than the ERCOT model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Growth in value from settlement invoices as opposed to MW value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Goal: to spread risk across all the market “to make a risk pool that makes sense”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Smooth out settlement bumps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PJM is time-tested, worked through </a:t>
            </a:r>
            <a:r>
              <a:rPr lang="en-US" sz="2400" dirty="0" err="1">
                <a:effectLst/>
                <a:latin typeface="Calibri" panose="020F0502020204030204" pitchFamily="34" charset="0"/>
                <a:ea typeface="Calibri" panose="020F0502020204030204" pitchFamily="34" charset="0"/>
                <a:cs typeface="Calibri" panose="020F0502020204030204" pitchFamily="34" charset="0"/>
              </a:rPr>
              <a:t>Greenhat</a:t>
            </a:r>
            <a:r>
              <a:rPr lang="en-US" sz="2400" dirty="0">
                <a:effectLst/>
                <a:latin typeface="Calibri" panose="020F0502020204030204" pitchFamily="34" charset="0"/>
                <a:ea typeface="Calibri" panose="020F0502020204030204" pitchFamily="34" charset="0"/>
                <a:cs typeface="Calibri" panose="020F0502020204030204" pitchFamily="34" charset="0"/>
              </a:rPr>
              <a:t> (large default) and “it’s still standing”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The core of the methodology is gross value invoices, MISO, SPP, PJM</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5E57DE86-736F-46C8-9721-741AB8F02613}"/>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081081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a:bodyPr>
          <a:lstStyle/>
          <a:p>
            <a:pPr marL="342900" marR="0" lvl="0" indent="-342900">
              <a:lnSpc>
                <a:spcPct val="107000"/>
              </a:lnSpc>
              <a:spcBef>
                <a:spcPts val="0"/>
              </a:spcBef>
              <a:spcAft>
                <a:spcPts val="800"/>
              </a:spcAft>
              <a:buFont typeface="Arial" panose="020B0604020202020204" pitchFamily="34" charset="0"/>
              <a:buChar char="•"/>
              <a:tabLst>
                <a:tab pos="4572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Market-wide average TPE increased from $ 610.6 million in June to $ 704.3 million in July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TPE increased mainly due to higher Forward Adjustment Factors in July compared to June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Arial" panose="020B0604020202020204" pitchFamily="34" charset="0"/>
              <a:buChar char="•"/>
              <a:tabLst>
                <a:tab pos="4572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Discretionary Collateral is defined as Secured Collateral in excess of TPE,CRR Locked ACL and DAM Exposure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Average Discretionary Collateral increased from $1,791.3 million to $2,081.8 million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The increase in Discretionary Collateral is largely due to increase in Secured Collateral.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Arial" panose="020B0604020202020204" pitchFamily="34" charset="0"/>
              <a:buChar char="•"/>
              <a:tabLst>
                <a:tab pos="4572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Short pay entities are excluded from the above calculations to remove data skew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Arial" panose="020B0604020202020204" pitchFamily="34" charset="0"/>
              <a:buChar char="•"/>
              <a:tabLst>
                <a:tab pos="4572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No unusual collateral call activity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207186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normAutofit/>
          </a:bodyPr>
          <a:lstStyle/>
          <a:p>
            <a:r>
              <a:rPr lang="en-US" b="1" dirty="0">
                <a:cs typeface="Times New Roman" panose="02020603050405020304" pitchFamily="18" charset="0"/>
              </a:rPr>
              <a:t>Collateral by Type vs TPE</a:t>
            </a: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7</a:t>
            </a:fld>
            <a:endParaRPr lang="en-US"/>
          </a:p>
        </p:txBody>
      </p:sp>
      <p:pic>
        <p:nvPicPr>
          <p:cNvPr id="5" name="Picture 4">
            <a:extLst>
              <a:ext uri="{FF2B5EF4-FFF2-40B4-BE49-F238E27FC236}">
                <a16:creationId xmlns:a16="http://schemas.microsoft.com/office/drawing/2014/main" id="{4A82230A-24D7-4702-8818-E6192C3B8EF6}"/>
              </a:ext>
            </a:extLst>
          </p:cNvPr>
          <p:cNvPicPr/>
          <p:nvPr/>
        </p:nvPicPr>
        <p:blipFill>
          <a:blip r:embed="rId3"/>
          <a:stretch>
            <a:fillRect/>
          </a:stretch>
        </p:blipFill>
        <p:spPr>
          <a:xfrm>
            <a:off x="381000" y="1386682"/>
            <a:ext cx="8458200" cy="4175918"/>
          </a:xfrm>
          <a:prstGeom prst="rect">
            <a:avLst/>
          </a:prstGeom>
        </p:spPr>
      </p:pic>
    </p:spTree>
    <p:extLst>
      <p:ext uri="{BB962C8B-B14F-4D97-AF65-F5344CB8AC3E}">
        <p14:creationId xmlns:p14="http://schemas.microsoft.com/office/powerpoint/2010/main" val="288525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CFF2-77CB-4726-834A-5D062CF59F9E}"/>
              </a:ext>
            </a:extLst>
          </p:cNvPr>
          <p:cNvSpPr>
            <a:spLocks noGrp="1"/>
          </p:cNvSpPr>
          <p:nvPr>
            <p:ph type="title"/>
          </p:nvPr>
        </p:nvSpPr>
        <p:spPr/>
        <p:txBody>
          <a:bodyPr/>
          <a:lstStyle/>
          <a:p>
            <a:r>
              <a:rPr lang="en-US" dirty="0"/>
              <a:t>Collateral Posted by Type</a:t>
            </a:r>
          </a:p>
        </p:txBody>
      </p:sp>
      <p:sp>
        <p:nvSpPr>
          <p:cNvPr id="4" name="Slide Number Placeholder 3">
            <a:extLst>
              <a:ext uri="{FF2B5EF4-FFF2-40B4-BE49-F238E27FC236}">
                <a16:creationId xmlns:a16="http://schemas.microsoft.com/office/drawing/2014/main" id="{7789A24F-8C6D-461F-AC9C-0B638152B73A}"/>
              </a:ext>
            </a:extLst>
          </p:cNvPr>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5" name="Content Placeholder 4">
            <a:extLst>
              <a:ext uri="{FF2B5EF4-FFF2-40B4-BE49-F238E27FC236}">
                <a16:creationId xmlns:a16="http://schemas.microsoft.com/office/drawing/2014/main" id="{B7DB746B-46F2-4CE4-AE20-936D0A871795}"/>
              </a:ext>
            </a:extLst>
          </p:cNvPr>
          <p:cNvPicPr>
            <a:picLocks noGrp="1"/>
          </p:cNvPicPr>
          <p:nvPr>
            <p:ph idx="1"/>
          </p:nvPr>
        </p:nvPicPr>
        <p:blipFill>
          <a:blip r:embed="rId2"/>
          <a:stretch>
            <a:fillRect/>
          </a:stretch>
        </p:blipFill>
        <p:spPr>
          <a:xfrm>
            <a:off x="533400" y="1676400"/>
            <a:ext cx="8153400" cy="4495800"/>
          </a:xfrm>
          <a:prstGeom prst="rect">
            <a:avLst/>
          </a:prstGeom>
        </p:spPr>
      </p:pic>
    </p:spTree>
    <p:extLst>
      <p:ext uri="{BB962C8B-B14F-4D97-AF65-F5344CB8AC3E}">
        <p14:creationId xmlns:p14="http://schemas.microsoft.com/office/powerpoint/2010/main" val="26062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17055</TotalTime>
  <Words>1176</Words>
  <Application>Microsoft Office PowerPoint</Application>
  <PresentationFormat>On-screen Show (4:3)</PresentationFormat>
  <Paragraphs>127</Paragraphs>
  <Slides>8</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Calibri Light</vt:lpstr>
      <vt:lpstr>Times New Roman</vt:lpstr>
      <vt:lpstr>Office Theme</vt:lpstr>
      <vt:lpstr>1_Office Theme</vt:lpstr>
      <vt:lpstr>Market Credit Working Group update to the Wholesale Market Subcommittee</vt:lpstr>
      <vt:lpstr>MCWG update to WMS</vt:lpstr>
      <vt:lpstr>MCWG update to WMS</vt:lpstr>
      <vt:lpstr>ISO/RTO Default Allocation Practices</vt:lpstr>
      <vt:lpstr>All ISO Credit Exposure Methods</vt:lpstr>
      <vt:lpstr>MCWG update to WMS</vt:lpstr>
      <vt:lpstr>Collateral by Type vs TPE</vt:lpstr>
      <vt:lpstr>Collateral Posted by Type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Sager, Brenden</cp:lastModifiedBy>
  <cp:revision>398</cp:revision>
  <dcterms:created xsi:type="dcterms:W3CDTF">2006-08-16T00:00:00Z</dcterms:created>
  <dcterms:modified xsi:type="dcterms:W3CDTF">2021-08-23T19:20:08Z</dcterms:modified>
</cp:coreProperties>
</file>