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6"/>
  </p:notesMasterIdLst>
  <p:sldIdLst>
    <p:sldId id="259" r:id="rId5"/>
    <p:sldId id="392" r:id="rId6"/>
    <p:sldId id="396" r:id="rId7"/>
    <p:sldId id="391" r:id="rId8"/>
    <p:sldId id="393" r:id="rId9"/>
    <p:sldId id="394" r:id="rId10"/>
    <p:sldId id="395" r:id="rId11"/>
    <p:sldId id="336" r:id="rId12"/>
    <p:sldId id="389" r:id="rId13"/>
    <p:sldId id="388" r:id="rId14"/>
    <p:sldId id="390" r:id="rId15"/>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727" autoAdjust="0"/>
    <p:restoredTop sz="94689" autoAdjust="0"/>
  </p:normalViewPr>
  <p:slideViewPr>
    <p:cSldViewPr>
      <p:cViewPr varScale="1">
        <p:scale>
          <a:sx n="73" d="100"/>
          <a:sy n="73" d="100"/>
        </p:scale>
        <p:origin x="35" y="347"/>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15" tIns="47107" rIns="94215" bIns="47107" rtlCol="0"/>
          <a:lstStyle>
            <a:lvl1pPr algn="l">
              <a:defRPr sz="1200"/>
            </a:lvl1pPr>
          </a:lstStyle>
          <a:p>
            <a:endParaRPr lang="en-US" dirty="0"/>
          </a:p>
        </p:txBody>
      </p:sp>
      <p:sp>
        <p:nvSpPr>
          <p:cNvPr id="3" name="Date Placeholder 2"/>
          <p:cNvSpPr>
            <a:spLocks noGrp="1"/>
          </p:cNvSpPr>
          <p:nvPr>
            <p:ph type="dt" idx="1"/>
          </p:nvPr>
        </p:nvSpPr>
        <p:spPr>
          <a:xfrm>
            <a:off x="4023092" y="0"/>
            <a:ext cx="3077739" cy="471054"/>
          </a:xfrm>
          <a:prstGeom prst="rect">
            <a:avLst/>
          </a:prstGeom>
        </p:spPr>
        <p:txBody>
          <a:bodyPr vert="horz" lIns="94215" tIns="47107" rIns="94215" bIns="47107" rtlCol="0"/>
          <a:lstStyle>
            <a:lvl1pPr algn="r">
              <a:defRPr sz="1200"/>
            </a:lvl1pPr>
          </a:lstStyle>
          <a:p>
            <a:fld id="{FD72825D-FAD1-44C9-A936-D3B05620559B}" type="datetimeFigureOut">
              <a:rPr lang="en-US" smtClean="0"/>
              <a:t>8/30/2021</a:t>
            </a:fld>
            <a:endParaRPr lang="en-US" dirty="0"/>
          </a:p>
        </p:txBody>
      </p:sp>
      <p:sp>
        <p:nvSpPr>
          <p:cNvPr id="4" name="Slide Image Placeholder 3"/>
          <p:cNvSpPr>
            <a:spLocks noGrp="1" noRot="1" noChangeAspect="1"/>
          </p:cNvSpPr>
          <p:nvPr>
            <p:ph type="sldImg" idx="2"/>
          </p:nvPr>
        </p:nvSpPr>
        <p:spPr>
          <a:xfrm>
            <a:off x="1439863" y="1173163"/>
            <a:ext cx="4222750" cy="3168650"/>
          </a:xfrm>
          <a:prstGeom prst="rect">
            <a:avLst/>
          </a:prstGeom>
          <a:noFill/>
          <a:ln w="12700">
            <a:solidFill>
              <a:prstClr val="black"/>
            </a:solidFill>
          </a:ln>
        </p:spPr>
        <p:txBody>
          <a:bodyPr vert="horz" lIns="94215" tIns="47107" rIns="94215" bIns="47107" rtlCol="0" anchor="ctr"/>
          <a:lstStyle/>
          <a:p>
            <a:endParaRPr lang="en-US" dirty="0"/>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15" tIns="47107" rIns="94215" bIns="47107"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15" tIns="47107" rIns="94215" bIns="47107"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15" tIns="47107" rIns="94215" bIns="47107" rtlCol="0" anchor="b"/>
          <a:lstStyle>
            <a:lvl1pPr algn="r">
              <a:defRPr sz="1200"/>
            </a:lvl1pPr>
          </a:lstStyle>
          <a:p>
            <a:fld id="{8173BF9B-2C3B-43FA-A144-61917F5B4573}" type="slidenum">
              <a:rPr lang="en-US" smtClean="0"/>
              <a:t>‹#›</a:t>
            </a:fld>
            <a:endParaRPr lang="en-US" dirty="0"/>
          </a:p>
        </p:txBody>
      </p:sp>
    </p:spTree>
    <p:extLst>
      <p:ext uri="{BB962C8B-B14F-4D97-AF65-F5344CB8AC3E}">
        <p14:creationId xmlns:p14="http://schemas.microsoft.com/office/powerpoint/2010/main" val="22736045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73BF9B-2C3B-43FA-A144-61917F5B4573}" type="slidenum">
              <a:rPr lang="en-US" smtClean="0"/>
              <a:t>1</a:t>
            </a:fld>
            <a:endParaRPr lang="en-US" dirty="0"/>
          </a:p>
        </p:txBody>
      </p:sp>
    </p:spTree>
    <p:extLst>
      <p:ext uri="{BB962C8B-B14F-4D97-AF65-F5344CB8AC3E}">
        <p14:creationId xmlns:p14="http://schemas.microsoft.com/office/powerpoint/2010/main" val="21915621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73BF9B-2C3B-43FA-A144-61917F5B4573}" type="slidenum">
              <a:rPr lang="en-US" smtClean="0"/>
              <a:t>10</a:t>
            </a:fld>
            <a:endParaRPr lang="en-US" dirty="0"/>
          </a:p>
        </p:txBody>
      </p:sp>
    </p:spTree>
    <p:extLst>
      <p:ext uri="{BB962C8B-B14F-4D97-AF65-F5344CB8AC3E}">
        <p14:creationId xmlns:p14="http://schemas.microsoft.com/office/powerpoint/2010/main" val="11651405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73BF9B-2C3B-43FA-A144-61917F5B4573}" type="slidenum">
              <a:rPr lang="en-US" smtClean="0"/>
              <a:t>11</a:t>
            </a:fld>
            <a:endParaRPr lang="en-US" dirty="0"/>
          </a:p>
        </p:txBody>
      </p:sp>
    </p:spTree>
    <p:extLst>
      <p:ext uri="{BB962C8B-B14F-4D97-AF65-F5344CB8AC3E}">
        <p14:creationId xmlns:p14="http://schemas.microsoft.com/office/powerpoint/2010/main" val="19829238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73BF9B-2C3B-43FA-A144-61917F5B4573}" type="slidenum">
              <a:rPr lang="en-US" smtClean="0"/>
              <a:t>2</a:t>
            </a:fld>
            <a:endParaRPr lang="en-US" dirty="0"/>
          </a:p>
        </p:txBody>
      </p:sp>
    </p:spTree>
    <p:extLst>
      <p:ext uri="{BB962C8B-B14F-4D97-AF65-F5344CB8AC3E}">
        <p14:creationId xmlns:p14="http://schemas.microsoft.com/office/powerpoint/2010/main" val="3313283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73BF9B-2C3B-43FA-A144-61917F5B4573}" type="slidenum">
              <a:rPr lang="en-US" smtClean="0"/>
              <a:t>3</a:t>
            </a:fld>
            <a:endParaRPr lang="en-US" dirty="0"/>
          </a:p>
        </p:txBody>
      </p:sp>
    </p:spTree>
    <p:extLst>
      <p:ext uri="{BB962C8B-B14F-4D97-AF65-F5344CB8AC3E}">
        <p14:creationId xmlns:p14="http://schemas.microsoft.com/office/powerpoint/2010/main" val="16007182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73BF9B-2C3B-43FA-A144-61917F5B4573}" type="slidenum">
              <a:rPr lang="en-US" smtClean="0"/>
              <a:t>4</a:t>
            </a:fld>
            <a:endParaRPr lang="en-US" dirty="0"/>
          </a:p>
        </p:txBody>
      </p:sp>
    </p:spTree>
    <p:extLst>
      <p:ext uri="{BB962C8B-B14F-4D97-AF65-F5344CB8AC3E}">
        <p14:creationId xmlns:p14="http://schemas.microsoft.com/office/powerpoint/2010/main" val="11820236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73BF9B-2C3B-43FA-A144-61917F5B4573}" type="slidenum">
              <a:rPr lang="en-US" smtClean="0"/>
              <a:t>5</a:t>
            </a:fld>
            <a:endParaRPr lang="en-US" dirty="0"/>
          </a:p>
        </p:txBody>
      </p:sp>
    </p:spTree>
    <p:extLst>
      <p:ext uri="{BB962C8B-B14F-4D97-AF65-F5344CB8AC3E}">
        <p14:creationId xmlns:p14="http://schemas.microsoft.com/office/powerpoint/2010/main" val="34494840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73BF9B-2C3B-43FA-A144-61917F5B4573}" type="slidenum">
              <a:rPr lang="en-US" smtClean="0"/>
              <a:t>6</a:t>
            </a:fld>
            <a:endParaRPr lang="en-US" dirty="0"/>
          </a:p>
        </p:txBody>
      </p:sp>
    </p:spTree>
    <p:extLst>
      <p:ext uri="{BB962C8B-B14F-4D97-AF65-F5344CB8AC3E}">
        <p14:creationId xmlns:p14="http://schemas.microsoft.com/office/powerpoint/2010/main" val="23659102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73BF9B-2C3B-43FA-A144-61917F5B4573}" type="slidenum">
              <a:rPr lang="en-US" smtClean="0"/>
              <a:t>7</a:t>
            </a:fld>
            <a:endParaRPr lang="en-US" dirty="0"/>
          </a:p>
        </p:txBody>
      </p:sp>
    </p:spTree>
    <p:extLst>
      <p:ext uri="{BB962C8B-B14F-4D97-AF65-F5344CB8AC3E}">
        <p14:creationId xmlns:p14="http://schemas.microsoft.com/office/powerpoint/2010/main" val="39285885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73BF9B-2C3B-43FA-A144-61917F5B4573}" type="slidenum">
              <a:rPr lang="en-US" smtClean="0"/>
              <a:t>8</a:t>
            </a:fld>
            <a:endParaRPr lang="en-US" dirty="0"/>
          </a:p>
        </p:txBody>
      </p:sp>
    </p:spTree>
    <p:extLst>
      <p:ext uri="{BB962C8B-B14F-4D97-AF65-F5344CB8AC3E}">
        <p14:creationId xmlns:p14="http://schemas.microsoft.com/office/powerpoint/2010/main" val="34922889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73BF9B-2C3B-43FA-A144-61917F5B4573}" type="slidenum">
              <a:rPr lang="en-US" smtClean="0"/>
              <a:t>9</a:t>
            </a:fld>
            <a:endParaRPr lang="en-US" dirty="0"/>
          </a:p>
        </p:txBody>
      </p:sp>
    </p:spTree>
    <p:extLst>
      <p:ext uri="{BB962C8B-B14F-4D97-AF65-F5344CB8AC3E}">
        <p14:creationId xmlns:p14="http://schemas.microsoft.com/office/powerpoint/2010/main" val="41370785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C183F5E-3ADC-4CE5-8041-4C3A0233CC76}" type="datetime1">
              <a:rPr lang="en-US" smtClean="0"/>
              <a:t>8/30/2021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6EE6DEE-B277-412F-8503-2977301076E2}" type="slidenum">
              <a:rPr lang="en-US" smtClean="0"/>
              <a:t>‹#›</a:t>
            </a:fld>
            <a:endParaRPr lang="en-US" dirty="0"/>
          </a:p>
        </p:txBody>
      </p:sp>
    </p:spTree>
    <p:extLst>
      <p:ext uri="{BB962C8B-B14F-4D97-AF65-F5344CB8AC3E}">
        <p14:creationId xmlns:p14="http://schemas.microsoft.com/office/powerpoint/2010/main" val="22918458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EE5EB4-A191-47EE-BD06-BE5B459ABE80}" type="datetime1">
              <a:rPr lang="en-US" smtClean="0"/>
              <a:t>8/30/2021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6EE6DEE-B277-412F-8503-2977301076E2}" type="slidenum">
              <a:rPr lang="en-US" smtClean="0"/>
              <a:t>‹#›</a:t>
            </a:fld>
            <a:endParaRPr lang="en-US" dirty="0"/>
          </a:p>
        </p:txBody>
      </p:sp>
    </p:spTree>
    <p:extLst>
      <p:ext uri="{BB962C8B-B14F-4D97-AF65-F5344CB8AC3E}">
        <p14:creationId xmlns:p14="http://schemas.microsoft.com/office/powerpoint/2010/main" val="3347935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5D63209-67EC-4E7B-B19A-BDED719BBEBD}" type="datetime1">
              <a:rPr lang="en-US" smtClean="0"/>
              <a:t>8/30/2021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6EE6DEE-B277-412F-8503-2977301076E2}" type="slidenum">
              <a:rPr lang="en-US" smtClean="0"/>
              <a:t>‹#›</a:t>
            </a:fld>
            <a:endParaRPr lang="en-US" dirty="0"/>
          </a:p>
        </p:txBody>
      </p:sp>
    </p:spTree>
    <p:extLst>
      <p:ext uri="{BB962C8B-B14F-4D97-AF65-F5344CB8AC3E}">
        <p14:creationId xmlns:p14="http://schemas.microsoft.com/office/powerpoint/2010/main" val="25958293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0375A2D-61BE-4B96-BB08-2EAD9480EE66}" type="datetime1">
              <a:rPr lang="en-US" smtClean="0"/>
              <a:t>8/30/2021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6EE6DEE-B277-412F-8503-2977301076E2}" type="slidenum">
              <a:rPr lang="en-US" smtClean="0"/>
              <a:t>‹#›</a:t>
            </a:fld>
            <a:endParaRPr lang="en-US" dirty="0"/>
          </a:p>
        </p:txBody>
      </p:sp>
    </p:spTree>
    <p:extLst>
      <p:ext uri="{BB962C8B-B14F-4D97-AF65-F5344CB8AC3E}">
        <p14:creationId xmlns:p14="http://schemas.microsoft.com/office/powerpoint/2010/main" val="270790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4258B2F-41D8-423A-82E4-B6E87B957319}" type="datetime1">
              <a:rPr lang="en-US" smtClean="0"/>
              <a:t>8/30/2021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6EE6DEE-B277-412F-8503-2977301076E2}" type="slidenum">
              <a:rPr lang="en-US" smtClean="0"/>
              <a:t>‹#›</a:t>
            </a:fld>
            <a:endParaRPr lang="en-US" dirty="0"/>
          </a:p>
        </p:txBody>
      </p:sp>
    </p:spTree>
    <p:extLst>
      <p:ext uri="{BB962C8B-B14F-4D97-AF65-F5344CB8AC3E}">
        <p14:creationId xmlns:p14="http://schemas.microsoft.com/office/powerpoint/2010/main" val="3701286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86B79E7-7BD7-475C-90B1-81FD037F457D}" type="datetime1">
              <a:rPr lang="en-US" smtClean="0"/>
              <a:t>8/30/2021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6EE6DEE-B277-412F-8503-2977301076E2}" type="slidenum">
              <a:rPr lang="en-US" smtClean="0"/>
              <a:t>‹#›</a:t>
            </a:fld>
            <a:endParaRPr lang="en-US" dirty="0"/>
          </a:p>
        </p:txBody>
      </p:sp>
    </p:spTree>
    <p:extLst>
      <p:ext uri="{BB962C8B-B14F-4D97-AF65-F5344CB8AC3E}">
        <p14:creationId xmlns:p14="http://schemas.microsoft.com/office/powerpoint/2010/main" val="2714630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2BDB68B-1312-402E-8455-965818B9FAA8}" type="datetime1">
              <a:rPr lang="en-US" smtClean="0"/>
              <a:t>8/30/2021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6EE6DEE-B277-412F-8503-2977301076E2}" type="slidenum">
              <a:rPr lang="en-US" smtClean="0"/>
              <a:t>‹#›</a:t>
            </a:fld>
            <a:endParaRPr lang="en-US" dirty="0"/>
          </a:p>
        </p:txBody>
      </p:sp>
    </p:spTree>
    <p:extLst>
      <p:ext uri="{BB962C8B-B14F-4D97-AF65-F5344CB8AC3E}">
        <p14:creationId xmlns:p14="http://schemas.microsoft.com/office/powerpoint/2010/main" val="116626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C3F37B4-1CDD-4BEC-AF95-9BAEFEC07B09}" type="datetime1">
              <a:rPr lang="en-US" smtClean="0"/>
              <a:t>8/30/2021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6EE6DEE-B277-412F-8503-2977301076E2}" type="slidenum">
              <a:rPr lang="en-US" smtClean="0"/>
              <a:t>‹#›</a:t>
            </a:fld>
            <a:endParaRPr lang="en-US" dirty="0"/>
          </a:p>
        </p:txBody>
      </p:sp>
    </p:spTree>
    <p:extLst>
      <p:ext uri="{BB962C8B-B14F-4D97-AF65-F5344CB8AC3E}">
        <p14:creationId xmlns:p14="http://schemas.microsoft.com/office/powerpoint/2010/main" val="2659559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7759B5-3B98-49EF-9094-E3544B9F128F}" type="datetime1">
              <a:rPr lang="en-US" smtClean="0"/>
              <a:t>8/30/2021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6EE6DEE-B277-412F-8503-2977301076E2}" type="slidenum">
              <a:rPr lang="en-US" smtClean="0"/>
              <a:t>‹#›</a:t>
            </a:fld>
            <a:endParaRPr lang="en-US" dirty="0"/>
          </a:p>
        </p:txBody>
      </p:sp>
    </p:spTree>
    <p:extLst>
      <p:ext uri="{BB962C8B-B14F-4D97-AF65-F5344CB8AC3E}">
        <p14:creationId xmlns:p14="http://schemas.microsoft.com/office/powerpoint/2010/main" val="104104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3B66AE-88FD-4D7B-A61B-7F993FE56FAF}" type="datetime1">
              <a:rPr lang="en-US" smtClean="0"/>
              <a:t>8/30/2021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6EE6DEE-B277-412F-8503-2977301076E2}" type="slidenum">
              <a:rPr lang="en-US" smtClean="0"/>
              <a:t>‹#›</a:t>
            </a:fld>
            <a:endParaRPr lang="en-US" dirty="0"/>
          </a:p>
        </p:txBody>
      </p:sp>
    </p:spTree>
    <p:extLst>
      <p:ext uri="{BB962C8B-B14F-4D97-AF65-F5344CB8AC3E}">
        <p14:creationId xmlns:p14="http://schemas.microsoft.com/office/powerpoint/2010/main" val="3206091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90AF9F9-5031-47D2-A525-1C1A79309028}" type="datetime1">
              <a:rPr lang="en-US" smtClean="0"/>
              <a:t>8/30/2021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6EE6DEE-B277-412F-8503-2977301076E2}" type="slidenum">
              <a:rPr lang="en-US" smtClean="0"/>
              <a:t>‹#›</a:t>
            </a:fld>
            <a:endParaRPr lang="en-US" dirty="0"/>
          </a:p>
        </p:txBody>
      </p:sp>
    </p:spTree>
    <p:extLst>
      <p:ext uri="{BB962C8B-B14F-4D97-AF65-F5344CB8AC3E}">
        <p14:creationId xmlns:p14="http://schemas.microsoft.com/office/powerpoint/2010/main" val="5550821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B732A0-8885-4CB8-B835-73C3A1F38C0D}" type="datetime1">
              <a:rPr lang="en-US" smtClean="0"/>
              <a:t>8/30/2021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EE6DEE-B277-412F-8503-2977301076E2}" type="slidenum">
              <a:rPr lang="en-US" smtClean="0"/>
              <a:t>‹#›</a:t>
            </a:fld>
            <a:endParaRPr lang="en-US" dirty="0"/>
          </a:p>
        </p:txBody>
      </p:sp>
    </p:spTree>
    <p:extLst>
      <p:ext uri="{BB962C8B-B14F-4D97-AF65-F5344CB8AC3E}">
        <p14:creationId xmlns:p14="http://schemas.microsoft.com/office/powerpoint/2010/main" val="18158155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A297C-19A3-4FDB-AF11-D50A84315108}"/>
              </a:ext>
            </a:extLst>
          </p:cNvPr>
          <p:cNvSpPr>
            <a:spLocks noGrp="1"/>
          </p:cNvSpPr>
          <p:nvPr>
            <p:ph type="title"/>
          </p:nvPr>
        </p:nvSpPr>
        <p:spPr>
          <a:xfrm>
            <a:off x="457200" y="274638"/>
            <a:ext cx="8229600" cy="2697162"/>
          </a:xfrm>
        </p:spPr>
        <p:txBody>
          <a:bodyPr>
            <a:normAutofit/>
          </a:bodyPr>
          <a:lstStyle/>
          <a:p>
            <a:r>
              <a:rPr lang="en-US" sz="3600" b="1" dirty="0">
                <a:latin typeface="Arial" panose="020B0604020202020204" pitchFamily="34" charset="0"/>
                <a:cs typeface="Arial" panose="020B0604020202020204" pitchFamily="34" charset="0"/>
              </a:rPr>
              <a:t>Supply Analysis Working Group Report to WMS</a:t>
            </a:r>
          </a:p>
        </p:txBody>
      </p:sp>
      <p:sp>
        <p:nvSpPr>
          <p:cNvPr id="3" name="Content Placeholder 2">
            <a:extLst>
              <a:ext uri="{FF2B5EF4-FFF2-40B4-BE49-F238E27FC236}">
                <a16:creationId xmlns:a16="http://schemas.microsoft.com/office/drawing/2014/main" id="{C4FCF99A-BC66-4C43-9AA2-5CFBD25ED310}"/>
              </a:ext>
            </a:extLst>
          </p:cNvPr>
          <p:cNvSpPr>
            <a:spLocks noGrp="1"/>
          </p:cNvSpPr>
          <p:nvPr>
            <p:ph idx="1"/>
          </p:nvPr>
        </p:nvSpPr>
        <p:spPr>
          <a:xfrm>
            <a:off x="603624" y="2971800"/>
            <a:ext cx="8077200" cy="1752600"/>
          </a:xfrm>
        </p:spPr>
        <p:txBody>
          <a:bodyPr>
            <a:noAutofit/>
          </a:bodyPr>
          <a:lstStyle/>
          <a:p>
            <a:pPr marL="0" indent="0" algn="ctr">
              <a:buNone/>
            </a:pPr>
            <a:r>
              <a:rPr lang="en-US" sz="1600" dirty="0">
                <a:solidFill>
                  <a:schemeClr val="tx1">
                    <a:lumMod val="50000"/>
                    <a:lumOff val="50000"/>
                  </a:schemeClr>
                </a:solidFill>
                <a:latin typeface="Arial" panose="020B0604020202020204" pitchFamily="34" charset="0"/>
                <a:cs typeface="Arial" panose="020B0604020202020204" pitchFamily="34" charset="0"/>
              </a:rPr>
              <a:t>September 1, 2021 </a:t>
            </a:r>
          </a:p>
          <a:p>
            <a:pPr marL="0" indent="0" algn="ctr">
              <a:buNone/>
            </a:pPr>
            <a:endParaRPr lang="en-US" sz="1600" dirty="0">
              <a:solidFill>
                <a:schemeClr val="tx1">
                  <a:lumMod val="50000"/>
                  <a:lumOff val="50000"/>
                </a:schemeClr>
              </a:solidFill>
              <a:latin typeface="Arial" panose="020B0604020202020204" pitchFamily="34" charset="0"/>
              <a:cs typeface="Arial" panose="020B0604020202020204" pitchFamily="34" charset="0"/>
            </a:endParaRPr>
          </a:p>
          <a:p>
            <a:pPr marL="0" indent="0" algn="ctr">
              <a:buNone/>
            </a:pPr>
            <a:r>
              <a:rPr lang="en-US" sz="1600" dirty="0">
                <a:solidFill>
                  <a:schemeClr val="tx1">
                    <a:lumMod val="50000"/>
                    <a:lumOff val="50000"/>
                  </a:schemeClr>
                </a:solidFill>
                <a:latin typeface="Arial" panose="020B0604020202020204" pitchFamily="34" charset="0"/>
                <a:cs typeface="Arial" panose="020B0604020202020204" pitchFamily="34" charset="0"/>
              </a:rPr>
              <a:t>Caitlin Smith, Chair</a:t>
            </a:r>
          </a:p>
          <a:p>
            <a:pPr marL="0" indent="0" algn="ctr">
              <a:buNone/>
            </a:pPr>
            <a:r>
              <a:rPr lang="en-US" sz="1600" dirty="0">
                <a:solidFill>
                  <a:schemeClr val="tx1">
                    <a:lumMod val="50000"/>
                    <a:lumOff val="50000"/>
                  </a:schemeClr>
                </a:solidFill>
                <a:latin typeface="Arial" panose="020B0604020202020204" pitchFamily="34" charset="0"/>
                <a:cs typeface="Arial" panose="020B0604020202020204" pitchFamily="34" charset="0"/>
              </a:rPr>
              <a:t>Ian Haley, Vice Chair</a:t>
            </a:r>
          </a:p>
          <a:p>
            <a:pPr marL="0" indent="0" algn="ctr">
              <a:buNone/>
            </a:pPr>
            <a:r>
              <a:rPr lang="en-US" sz="1600" dirty="0">
                <a:solidFill>
                  <a:schemeClr val="tx1">
                    <a:lumMod val="50000"/>
                    <a:lumOff val="50000"/>
                  </a:schemeClr>
                </a:solidFill>
                <a:latin typeface="Arial" panose="020B0604020202020204" pitchFamily="34" charset="0"/>
                <a:cs typeface="Arial" panose="020B0604020202020204" pitchFamily="34" charset="0"/>
              </a:rPr>
              <a:t>Pete Warnken, Vice Chair </a:t>
            </a:r>
          </a:p>
        </p:txBody>
      </p:sp>
      <p:sp>
        <p:nvSpPr>
          <p:cNvPr id="4" name="Slide Number Placeholder 3">
            <a:extLst>
              <a:ext uri="{FF2B5EF4-FFF2-40B4-BE49-F238E27FC236}">
                <a16:creationId xmlns:a16="http://schemas.microsoft.com/office/drawing/2014/main" id="{2265CB5B-DDF3-42C7-A2F0-155F47D0DBAC}"/>
              </a:ext>
            </a:extLst>
          </p:cNvPr>
          <p:cNvSpPr>
            <a:spLocks noGrp="1"/>
          </p:cNvSpPr>
          <p:nvPr>
            <p:ph type="sldNum" sz="quarter" idx="12"/>
          </p:nvPr>
        </p:nvSpPr>
        <p:spPr/>
        <p:txBody>
          <a:bodyPr/>
          <a:lstStyle/>
          <a:p>
            <a:fld id="{36EE6DEE-B277-412F-8503-2977301076E2}" type="slidenum">
              <a:rPr lang="en-US" smtClean="0"/>
              <a:t>1</a:t>
            </a:fld>
            <a:endParaRPr lang="en-US" dirty="0"/>
          </a:p>
        </p:txBody>
      </p:sp>
    </p:spTree>
    <p:extLst>
      <p:ext uri="{BB962C8B-B14F-4D97-AF65-F5344CB8AC3E}">
        <p14:creationId xmlns:p14="http://schemas.microsoft.com/office/powerpoint/2010/main" val="37178205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8F2E1-0F47-4122-BDF0-FF9AC70A346F}"/>
              </a:ext>
            </a:extLst>
          </p:cNvPr>
          <p:cNvSpPr>
            <a:spLocks noGrp="1"/>
          </p:cNvSpPr>
          <p:nvPr>
            <p:ph type="title"/>
          </p:nvPr>
        </p:nvSpPr>
        <p:spPr>
          <a:xfrm>
            <a:off x="457200" y="136525"/>
            <a:ext cx="8229600" cy="1082675"/>
          </a:xfrm>
        </p:spPr>
        <p:txBody>
          <a:bodyPr>
            <a:normAutofit/>
          </a:bodyPr>
          <a:lstStyle/>
          <a:p>
            <a:pPr algn="l"/>
            <a:r>
              <a:rPr lang="en-US" sz="2800" b="1" dirty="0">
                <a:latin typeface="Arial" panose="020B0604020202020204" pitchFamily="34" charset="0"/>
                <a:cs typeface="Arial" panose="020B0604020202020204" pitchFamily="34" charset="0"/>
              </a:rPr>
              <a:t>Emergency Conditions List from TAC/WMS</a:t>
            </a:r>
            <a:endParaRPr lang="en-US" sz="2800" dirty="0"/>
          </a:p>
        </p:txBody>
      </p:sp>
      <p:sp>
        <p:nvSpPr>
          <p:cNvPr id="3" name="Content Placeholder 2">
            <a:extLst>
              <a:ext uri="{FF2B5EF4-FFF2-40B4-BE49-F238E27FC236}">
                <a16:creationId xmlns:a16="http://schemas.microsoft.com/office/drawing/2014/main" id="{CFF39E91-3AC4-4F7B-A60D-26E1379718F6}"/>
              </a:ext>
            </a:extLst>
          </p:cNvPr>
          <p:cNvSpPr>
            <a:spLocks noGrp="1"/>
          </p:cNvSpPr>
          <p:nvPr>
            <p:ph idx="1"/>
          </p:nvPr>
        </p:nvSpPr>
        <p:spPr>
          <a:xfrm>
            <a:off x="457200" y="914400"/>
            <a:ext cx="8229600" cy="5867400"/>
          </a:xfrm>
        </p:spPr>
        <p:txBody>
          <a:bodyPr>
            <a:noAutofit/>
          </a:bodyPr>
          <a:lstStyle/>
          <a:p>
            <a:pPr>
              <a:spcBef>
                <a:spcPts val="0"/>
              </a:spcBef>
            </a:pPr>
            <a:r>
              <a:rPr lang="en-US" sz="2200" dirty="0">
                <a:solidFill>
                  <a:schemeClr val="tx1">
                    <a:lumMod val="50000"/>
                    <a:lumOff val="50000"/>
                  </a:schemeClr>
                </a:solidFill>
                <a:latin typeface="Arial" panose="020B0604020202020204" pitchFamily="34" charset="0"/>
                <a:cs typeface="Arial" panose="020B0604020202020204" pitchFamily="34" charset="0"/>
              </a:rPr>
              <a:t>Items for consideration at joint SAWG/PLWG (planned for September 17</a:t>
            </a:r>
            <a:r>
              <a:rPr lang="en-US" sz="2200" baseline="30000" dirty="0">
                <a:solidFill>
                  <a:schemeClr val="tx1">
                    <a:lumMod val="50000"/>
                    <a:lumOff val="50000"/>
                  </a:schemeClr>
                </a:solidFill>
                <a:latin typeface="Arial" panose="020B0604020202020204" pitchFamily="34" charset="0"/>
                <a:cs typeface="Arial" panose="020B0604020202020204" pitchFamily="34" charset="0"/>
              </a:rPr>
              <a:t>th</a:t>
            </a:r>
            <a:r>
              <a:rPr lang="en-US" sz="2200" dirty="0">
                <a:solidFill>
                  <a:schemeClr val="tx1">
                    <a:lumMod val="50000"/>
                    <a:lumOff val="50000"/>
                  </a:schemeClr>
                </a:solidFill>
                <a:latin typeface="Arial" panose="020B0604020202020204" pitchFamily="34" charset="0"/>
                <a:cs typeface="Arial" panose="020B0604020202020204" pitchFamily="34" charset="0"/>
              </a:rPr>
              <a:t>) </a:t>
            </a:r>
          </a:p>
          <a:p>
            <a:pPr lvl="1">
              <a:spcBef>
                <a:spcPts val="0"/>
              </a:spcBef>
            </a:pPr>
            <a:r>
              <a:rPr lang="en-US" sz="1800" dirty="0">
                <a:solidFill>
                  <a:schemeClr val="tx1">
                    <a:lumMod val="50000"/>
                    <a:lumOff val="50000"/>
                  </a:schemeClr>
                </a:solidFill>
                <a:latin typeface="Arial" panose="020B0604020202020204" pitchFamily="34" charset="0"/>
                <a:cs typeface="Arial" panose="020B0604020202020204" pitchFamily="34" charset="0"/>
              </a:rPr>
              <a:t>93. Are adjustments to the load forecasting methodology, scenario analysis and trend analysis needed in light of this event?</a:t>
            </a:r>
          </a:p>
          <a:p>
            <a:pPr lvl="1">
              <a:spcBef>
                <a:spcPts val="0"/>
              </a:spcBef>
            </a:pPr>
            <a:r>
              <a:rPr lang="en-US" sz="1800" dirty="0">
                <a:solidFill>
                  <a:schemeClr val="tx1">
                    <a:lumMod val="50000"/>
                    <a:lumOff val="50000"/>
                  </a:schemeClr>
                </a:solidFill>
                <a:latin typeface="Arial" panose="020B0604020202020204" pitchFamily="34" charset="0"/>
                <a:cs typeface="Arial" panose="020B0604020202020204" pitchFamily="34" charset="0"/>
              </a:rPr>
              <a:t>94. How should we revise extreme winter cases for planning assessments?  Would like to start with review of changes made to March SARA</a:t>
            </a:r>
          </a:p>
          <a:p>
            <a:pPr>
              <a:spcBef>
                <a:spcPts val="0"/>
              </a:spcBef>
            </a:pPr>
            <a:r>
              <a:rPr lang="en-US" sz="2200" dirty="0">
                <a:solidFill>
                  <a:schemeClr val="tx1">
                    <a:lumMod val="50000"/>
                    <a:lumOff val="50000"/>
                  </a:schemeClr>
                </a:solidFill>
                <a:latin typeface="Arial" panose="020B0604020202020204" pitchFamily="34" charset="0"/>
                <a:cs typeface="Arial" panose="020B0604020202020204" pitchFamily="34" charset="0"/>
              </a:rPr>
              <a:t>Proposing to remove from SAWG:</a:t>
            </a:r>
          </a:p>
          <a:p>
            <a:pPr lvl="1">
              <a:spcBef>
                <a:spcPts val="0"/>
              </a:spcBef>
            </a:pPr>
            <a:r>
              <a:rPr lang="en-US" sz="1800" dirty="0">
                <a:solidFill>
                  <a:schemeClr val="tx1">
                    <a:lumMod val="50000"/>
                    <a:lumOff val="50000"/>
                  </a:schemeClr>
                </a:solidFill>
                <a:latin typeface="Arial" panose="020B0604020202020204" pitchFamily="34" charset="0"/>
                <a:cs typeface="Arial" panose="020B0604020202020204" pitchFamily="34" charset="0"/>
              </a:rPr>
              <a:t>96. How did DR perform? Should UFR deployed beyond the period of it obligation be compensated for the deployment? Should A/S Imbalance Charge to deployed Load Resources be revisited?</a:t>
            </a:r>
          </a:p>
          <a:p>
            <a:pPr lvl="1">
              <a:spcBef>
                <a:spcPts val="0"/>
              </a:spcBef>
            </a:pPr>
            <a:r>
              <a:rPr lang="en-US" sz="1800" dirty="0">
                <a:solidFill>
                  <a:schemeClr val="tx1">
                    <a:lumMod val="50000"/>
                    <a:lumOff val="50000"/>
                  </a:schemeClr>
                </a:solidFill>
                <a:latin typeface="Arial" panose="020B0604020202020204" pitchFamily="34" charset="0"/>
                <a:cs typeface="Arial" panose="020B0604020202020204" pitchFamily="34" charset="0"/>
              </a:rPr>
              <a:t>105. How did SODG perform?</a:t>
            </a:r>
          </a:p>
          <a:p>
            <a:pPr lvl="1">
              <a:spcBef>
                <a:spcPts val="0"/>
              </a:spcBef>
            </a:pPr>
            <a:r>
              <a:rPr lang="en-US" sz="1800" dirty="0">
                <a:solidFill>
                  <a:schemeClr val="tx1">
                    <a:lumMod val="50000"/>
                    <a:lumOff val="50000"/>
                  </a:schemeClr>
                </a:solidFill>
                <a:latin typeface="Arial" panose="020B0604020202020204" pitchFamily="34" charset="0"/>
                <a:cs typeface="Arial" panose="020B0604020202020204" pitchFamily="34" charset="0"/>
              </a:rPr>
              <a:t>112. Are changes to the use/applicability of Peaker Net Margin methodology needed to protect ratepayers during extended scarcity events? Outside of stakeholder purview</a:t>
            </a:r>
            <a:r>
              <a:rPr lang="en-US" sz="2200" dirty="0">
                <a:solidFill>
                  <a:schemeClr val="tx1">
                    <a:lumMod val="50000"/>
                    <a:lumOff val="50000"/>
                  </a:schemeClr>
                </a:solidFill>
                <a:latin typeface="Arial" panose="020B0604020202020204" pitchFamily="34" charset="0"/>
                <a:cs typeface="Arial" panose="020B0604020202020204" pitchFamily="34" charset="0"/>
              </a:rPr>
              <a:t> </a:t>
            </a:r>
          </a:p>
        </p:txBody>
      </p:sp>
      <p:sp>
        <p:nvSpPr>
          <p:cNvPr id="5" name="Slide Number Placeholder 4">
            <a:extLst>
              <a:ext uri="{FF2B5EF4-FFF2-40B4-BE49-F238E27FC236}">
                <a16:creationId xmlns:a16="http://schemas.microsoft.com/office/drawing/2014/main" id="{DA37FA1F-DAAF-4808-A399-41063F91258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EE6DEE-B277-412F-8503-2977301076E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220008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8F2E1-0F47-4122-BDF0-FF9AC70A346F}"/>
              </a:ext>
            </a:extLst>
          </p:cNvPr>
          <p:cNvSpPr>
            <a:spLocks noGrp="1"/>
          </p:cNvSpPr>
          <p:nvPr>
            <p:ph type="title"/>
          </p:nvPr>
        </p:nvSpPr>
        <p:spPr>
          <a:xfrm>
            <a:off x="457200" y="136525"/>
            <a:ext cx="8229600" cy="1082675"/>
          </a:xfrm>
        </p:spPr>
        <p:txBody>
          <a:bodyPr>
            <a:normAutofit/>
          </a:bodyPr>
          <a:lstStyle/>
          <a:p>
            <a:pPr algn="l"/>
            <a:r>
              <a:rPr lang="en-US" sz="2800" b="1" dirty="0">
                <a:latin typeface="Arial" panose="020B0604020202020204" pitchFamily="34" charset="0"/>
                <a:cs typeface="Arial" panose="020B0604020202020204" pitchFamily="34" charset="0"/>
              </a:rPr>
              <a:t>SAWG Open Action Items</a:t>
            </a:r>
            <a:endParaRPr lang="en-US" sz="2800" dirty="0"/>
          </a:p>
        </p:txBody>
      </p:sp>
      <p:sp>
        <p:nvSpPr>
          <p:cNvPr id="3" name="Content Placeholder 2">
            <a:extLst>
              <a:ext uri="{FF2B5EF4-FFF2-40B4-BE49-F238E27FC236}">
                <a16:creationId xmlns:a16="http://schemas.microsoft.com/office/drawing/2014/main" id="{CFF39E91-3AC4-4F7B-A60D-26E1379718F6}"/>
              </a:ext>
            </a:extLst>
          </p:cNvPr>
          <p:cNvSpPr>
            <a:spLocks noGrp="1"/>
          </p:cNvSpPr>
          <p:nvPr>
            <p:ph idx="1"/>
          </p:nvPr>
        </p:nvSpPr>
        <p:spPr>
          <a:xfrm>
            <a:off x="457200" y="914400"/>
            <a:ext cx="8229600" cy="5867400"/>
          </a:xfrm>
        </p:spPr>
        <p:txBody>
          <a:bodyPr>
            <a:noAutofit/>
          </a:bodyPr>
          <a:lstStyle/>
          <a:p>
            <a:pPr>
              <a:spcBef>
                <a:spcPts val="0"/>
              </a:spcBef>
            </a:pPr>
            <a:r>
              <a:rPr lang="en-US" sz="2200" dirty="0">
                <a:solidFill>
                  <a:schemeClr val="tx1">
                    <a:lumMod val="50000"/>
                    <a:lumOff val="50000"/>
                  </a:schemeClr>
                </a:solidFill>
                <a:latin typeface="Arial" panose="020B0604020202020204" pitchFamily="34" charset="0"/>
                <a:cs typeface="Arial" panose="020B0604020202020204" pitchFamily="34" charset="0"/>
              </a:rPr>
              <a:t>Review of Resource Adequacy forecasts and development of a Net Load forecast</a:t>
            </a:r>
          </a:p>
          <a:p>
            <a:pPr lvl="1">
              <a:spcBef>
                <a:spcPts val="0"/>
              </a:spcBef>
            </a:pPr>
            <a:r>
              <a:rPr lang="en-US" sz="1800" dirty="0">
                <a:solidFill>
                  <a:schemeClr val="tx1">
                    <a:lumMod val="50000"/>
                    <a:lumOff val="50000"/>
                  </a:schemeClr>
                </a:solidFill>
                <a:latin typeface="Arial" panose="020B0604020202020204" pitchFamily="34" charset="0"/>
                <a:cs typeface="Arial" panose="020B0604020202020204" pitchFamily="34" charset="0"/>
              </a:rPr>
              <a:t>include possible evaluation and implementation of possible supplemental forecasts to CDR and SARA</a:t>
            </a:r>
          </a:p>
          <a:p>
            <a:pPr lvl="1">
              <a:spcBef>
                <a:spcPts val="0"/>
              </a:spcBef>
            </a:pPr>
            <a:r>
              <a:rPr lang="en-US" sz="1800" dirty="0">
                <a:solidFill>
                  <a:schemeClr val="tx1">
                    <a:lumMod val="50000"/>
                    <a:lumOff val="50000"/>
                  </a:schemeClr>
                </a:solidFill>
                <a:latin typeface="Arial" panose="020B0604020202020204" pitchFamily="34" charset="0"/>
                <a:cs typeface="Arial" panose="020B0604020202020204" pitchFamily="34" charset="0"/>
              </a:rPr>
              <a:t>Status: ongoing; Performed Summer 2021 Probabilistic SARA; ERCOT presented Multi-hour CDR Example using Alternative Wind/Solar Capacity Contribution Calculations at August SAWG</a:t>
            </a:r>
          </a:p>
          <a:p>
            <a:pPr>
              <a:spcBef>
                <a:spcPts val="0"/>
              </a:spcBef>
            </a:pPr>
            <a:r>
              <a:rPr lang="en-US" sz="2200" dirty="0">
                <a:solidFill>
                  <a:schemeClr val="tx1">
                    <a:lumMod val="50000"/>
                    <a:lumOff val="50000"/>
                  </a:schemeClr>
                </a:solidFill>
                <a:latin typeface="Arial" panose="020B0604020202020204" pitchFamily="34" charset="0"/>
                <a:cs typeface="Arial" panose="020B0604020202020204" pitchFamily="34" charset="0"/>
              </a:rPr>
              <a:t>TAC Assignment:   Develop and implement updated methodology used to determine cost of new entry (CONE)</a:t>
            </a:r>
          </a:p>
          <a:p>
            <a:pPr lvl="1">
              <a:spcBef>
                <a:spcPts val="0"/>
              </a:spcBef>
            </a:pPr>
            <a:r>
              <a:rPr lang="en-US" sz="1800" dirty="0">
                <a:solidFill>
                  <a:schemeClr val="tx1">
                    <a:lumMod val="50000"/>
                    <a:lumOff val="50000"/>
                  </a:schemeClr>
                </a:solidFill>
                <a:latin typeface="Arial" panose="020B0604020202020204" pitchFamily="34" charset="0"/>
                <a:cs typeface="Arial" panose="020B0604020202020204" pitchFamily="34" charset="0"/>
              </a:rPr>
              <a:t>Status: on hold for PUCT action; if ERCOT needs to update CONE for EORM or MERM in the meantime, will bring methodology to SAWG</a:t>
            </a:r>
          </a:p>
          <a:p>
            <a:pPr>
              <a:spcBef>
                <a:spcPts val="0"/>
              </a:spcBef>
            </a:pPr>
            <a:r>
              <a:rPr lang="en-US" sz="2200" dirty="0">
                <a:solidFill>
                  <a:schemeClr val="tx1">
                    <a:lumMod val="50000"/>
                    <a:lumOff val="50000"/>
                  </a:schemeClr>
                </a:solidFill>
                <a:latin typeface="Arial" panose="020B0604020202020204" pitchFamily="34" charset="0"/>
                <a:cs typeface="Arial" panose="020B0604020202020204" pitchFamily="34" charset="0"/>
              </a:rPr>
              <a:t>Evaluate different options for reflecting reliability risk in CDR or through other mechanisms</a:t>
            </a:r>
          </a:p>
          <a:p>
            <a:pPr lvl="1">
              <a:spcBef>
                <a:spcPts val="0"/>
              </a:spcBef>
            </a:pPr>
            <a:r>
              <a:rPr lang="en-US" sz="1800" dirty="0">
                <a:solidFill>
                  <a:schemeClr val="tx1">
                    <a:lumMod val="50000"/>
                    <a:lumOff val="50000"/>
                  </a:schemeClr>
                </a:solidFill>
                <a:latin typeface="Arial" panose="020B0604020202020204" pitchFamily="34" charset="0"/>
                <a:cs typeface="Arial" panose="020B0604020202020204" pitchFamily="34" charset="0"/>
              </a:rPr>
              <a:t>Status: ongoing; ERCOT presented Multi-hour CDR Example using Alternative Wind/Solar Capacity Contribution Calculations at August SAWG</a:t>
            </a:r>
          </a:p>
          <a:p>
            <a:pPr>
              <a:spcBef>
                <a:spcPts val="0"/>
              </a:spcBef>
            </a:pPr>
            <a:endParaRPr lang="en-US" sz="220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DA37FA1F-DAAF-4808-A399-41063F91258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EE6DEE-B277-412F-8503-2977301076E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8459964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8F2E1-0F47-4122-BDF0-FF9AC70A346F}"/>
              </a:ext>
            </a:extLst>
          </p:cNvPr>
          <p:cNvSpPr>
            <a:spLocks noGrp="1"/>
          </p:cNvSpPr>
          <p:nvPr>
            <p:ph type="title"/>
          </p:nvPr>
        </p:nvSpPr>
        <p:spPr>
          <a:xfrm>
            <a:off x="457200" y="304800"/>
            <a:ext cx="8229600" cy="914400"/>
          </a:xfrm>
        </p:spPr>
        <p:txBody>
          <a:bodyPr>
            <a:normAutofit/>
          </a:bodyPr>
          <a:lstStyle/>
          <a:p>
            <a:pPr algn="l"/>
            <a:r>
              <a:rPr lang="en-US" sz="2800" b="1" dirty="0">
                <a:latin typeface="Arial" panose="020B0604020202020204" pitchFamily="34" charset="0"/>
                <a:cs typeface="Arial" panose="020B0604020202020204" pitchFamily="34" charset="0"/>
              </a:rPr>
              <a:t>August SAWG Topics - Synchronized Planned Projects Analysis </a:t>
            </a:r>
            <a:br>
              <a:rPr lang="en-US" sz="2800" b="1" dirty="0">
                <a:latin typeface="Arial" panose="020B0604020202020204" pitchFamily="34" charset="0"/>
                <a:cs typeface="Arial" panose="020B0604020202020204" pitchFamily="34" charset="0"/>
              </a:rPr>
            </a:br>
            <a:endParaRPr lang="en-US" sz="2800" dirty="0"/>
          </a:p>
        </p:txBody>
      </p:sp>
      <p:sp>
        <p:nvSpPr>
          <p:cNvPr id="3" name="Content Placeholder 2">
            <a:extLst>
              <a:ext uri="{FF2B5EF4-FFF2-40B4-BE49-F238E27FC236}">
                <a16:creationId xmlns:a16="http://schemas.microsoft.com/office/drawing/2014/main" id="{CFF39E91-3AC4-4F7B-A60D-26E1379718F6}"/>
              </a:ext>
            </a:extLst>
          </p:cNvPr>
          <p:cNvSpPr>
            <a:spLocks noGrp="1"/>
          </p:cNvSpPr>
          <p:nvPr>
            <p:ph idx="1"/>
          </p:nvPr>
        </p:nvSpPr>
        <p:spPr>
          <a:xfrm>
            <a:off x="457200" y="990600"/>
            <a:ext cx="8229600" cy="5791200"/>
          </a:xfrm>
        </p:spPr>
        <p:txBody>
          <a:bodyPr>
            <a:normAutofit/>
          </a:bodyPr>
          <a:lstStyle/>
          <a:p>
            <a:pPr>
              <a:spcBef>
                <a:spcPts val="0"/>
              </a:spcBef>
              <a:tabLst>
                <a:tab pos="3600450" algn="l"/>
              </a:tabLst>
            </a:pPr>
            <a:r>
              <a:rPr lang="en-US" sz="2200" dirty="0">
                <a:solidFill>
                  <a:schemeClr val="tx1">
                    <a:lumMod val="50000"/>
                    <a:lumOff val="50000"/>
                  </a:schemeClr>
                </a:solidFill>
                <a:latin typeface="Arial" panose="020B0604020202020204" pitchFamily="34" charset="0"/>
                <a:cs typeface="Arial" panose="020B0604020202020204" pitchFamily="34" charset="0"/>
              </a:rPr>
              <a:t>Synchronized planned projects can generate to their maximum capability after providing an attestation of full plant controls and passing a curtailment test by ERCOT.</a:t>
            </a:r>
          </a:p>
          <a:p>
            <a:pPr>
              <a:spcBef>
                <a:spcPts val="0"/>
              </a:spcBef>
              <a:tabLst>
                <a:tab pos="3600450" algn="l"/>
              </a:tabLst>
            </a:pPr>
            <a:r>
              <a:rPr lang="en-US" sz="2200" dirty="0">
                <a:solidFill>
                  <a:schemeClr val="tx1">
                    <a:lumMod val="50000"/>
                    <a:lumOff val="50000"/>
                  </a:schemeClr>
                </a:solidFill>
                <a:latin typeface="Arial" panose="020B0604020202020204" pitchFamily="34" charset="0"/>
                <a:cs typeface="Arial" panose="020B0604020202020204" pitchFamily="34" charset="0"/>
              </a:rPr>
              <a:t>Synchronized wind and solar units have generated large amounts of generation during recent peak load conditions.</a:t>
            </a:r>
          </a:p>
          <a:p>
            <a:pPr>
              <a:spcBef>
                <a:spcPts val="0"/>
              </a:spcBef>
              <a:tabLst>
                <a:tab pos="3600450" algn="l"/>
              </a:tabLst>
            </a:pPr>
            <a:r>
              <a:rPr lang="en-US" sz="2200" dirty="0">
                <a:solidFill>
                  <a:schemeClr val="tx1">
                    <a:lumMod val="50000"/>
                    <a:lumOff val="50000"/>
                  </a:schemeClr>
                </a:solidFill>
                <a:latin typeface="Arial" panose="020B0604020202020204" pitchFamily="34" charset="0"/>
                <a:cs typeface="Arial" panose="020B0604020202020204" pitchFamily="34" charset="0"/>
              </a:rPr>
              <a:t>The accuracy of planned project forecasts in the CDR/SARA reports is much higher than reported in the previous SAWG analysis if we consider the capacity contribution from synchronized units.</a:t>
            </a:r>
          </a:p>
          <a:p>
            <a:pPr lvl="1">
              <a:spcBef>
                <a:spcPts val="0"/>
              </a:spcBef>
              <a:tabLst>
                <a:tab pos="3600450" algn="l"/>
              </a:tabLst>
            </a:pPr>
            <a:endParaRPr lang="en-US" sz="2200" dirty="0">
              <a:solidFill>
                <a:schemeClr val="tx1">
                  <a:lumMod val="50000"/>
                  <a:lumOff val="50000"/>
                </a:schemeClr>
              </a:solidFill>
              <a:latin typeface="Arial" panose="020B0604020202020204" pitchFamily="34" charset="0"/>
              <a:cs typeface="Arial" panose="020B0604020202020204" pitchFamily="34" charset="0"/>
            </a:endParaRPr>
          </a:p>
          <a:p>
            <a:pPr lvl="1">
              <a:spcBef>
                <a:spcPts val="0"/>
              </a:spcBef>
              <a:tabLst>
                <a:tab pos="3600450" algn="l"/>
              </a:tabLst>
            </a:pPr>
            <a:endParaRPr lang="en-US" sz="2200" dirty="0">
              <a:solidFill>
                <a:schemeClr val="tx1">
                  <a:lumMod val="50000"/>
                  <a:lumOff val="50000"/>
                </a:schemeClr>
              </a:solidFill>
              <a:latin typeface="Arial" panose="020B0604020202020204" pitchFamily="34" charset="0"/>
              <a:cs typeface="Arial" panose="020B0604020202020204" pitchFamily="34" charset="0"/>
            </a:endParaRPr>
          </a:p>
          <a:p>
            <a:pPr marL="914400" lvl="2" indent="0">
              <a:spcBef>
                <a:spcPts val="0"/>
              </a:spcBef>
              <a:buNone/>
            </a:pPr>
            <a:endParaRPr lang="en-US" sz="2200" dirty="0">
              <a:solidFill>
                <a:schemeClr val="tx1">
                  <a:lumMod val="50000"/>
                  <a:lumOff val="50000"/>
                </a:schemeClr>
              </a:solidFill>
              <a:latin typeface="Arial" panose="020B0604020202020204" pitchFamily="34" charset="0"/>
              <a:cs typeface="Arial" panose="020B0604020202020204" pitchFamily="34" charset="0"/>
            </a:endParaRPr>
          </a:p>
          <a:p>
            <a:pPr lvl="1">
              <a:spcBef>
                <a:spcPts val="0"/>
              </a:spcBef>
            </a:pPr>
            <a:endParaRPr lang="en-US" sz="2600" dirty="0">
              <a:solidFill>
                <a:schemeClr val="tx1">
                  <a:lumMod val="50000"/>
                  <a:lumOff val="50000"/>
                </a:schemeClr>
              </a:solidFill>
              <a:latin typeface="Arial" panose="020B0604020202020204" pitchFamily="34" charset="0"/>
              <a:cs typeface="Arial" panose="020B0604020202020204" pitchFamily="34" charset="0"/>
            </a:endParaRPr>
          </a:p>
          <a:p>
            <a:pPr lvl="2">
              <a:spcBef>
                <a:spcPts val="0"/>
              </a:spcBef>
            </a:pPr>
            <a:endParaRPr lang="en-US" sz="2200" dirty="0">
              <a:solidFill>
                <a:schemeClr val="tx1">
                  <a:lumMod val="50000"/>
                  <a:lumOff val="50000"/>
                </a:schemeClr>
              </a:solidFill>
              <a:latin typeface="Arial" panose="020B0604020202020204" pitchFamily="34" charset="0"/>
              <a:cs typeface="Arial" panose="020B0604020202020204" pitchFamily="34" charset="0"/>
            </a:endParaRPr>
          </a:p>
          <a:p>
            <a:pPr lvl="2">
              <a:spcBef>
                <a:spcPts val="0"/>
              </a:spcBef>
            </a:pPr>
            <a:endParaRPr lang="en-US" sz="2200" dirty="0">
              <a:solidFill>
                <a:schemeClr val="tx1">
                  <a:lumMod val="50000"/>
                  <a:lumOff val="50000"/>
                </a:schemeClr>
              </a:solidFill>
              <a:latin typeface="Arial" panose="020B0604020202020204" pitchFamily="34" charset="0"/>
              <a:cs typeface="Arial" panose="020B0604020202020204" pitchFamily="34" charset="0"/>
            </a:endParaRPr>
          </a:p>
          <a:p>
            <a:pPr lvl="2">
              <a:spcBef>
                <a:spcPts val="0"/>
              </a:spcBef>
            </a:pPr>
            <a:endParaRPr lang="en-US" sz="2200" dirty="0">
              <a:solidFill>
                <a:schemeClr val="tx1">
                  <a:lumMod val="50000"/>
                  <a:lumOff val="50000"/>
                </a:schemeClr>
              </a:solidFill>
              <a:latin typeface="Arial" panose="020B0604020202020204" pitchFamily="34" charset="0"/>
              <a:cs typeface="Arial" panose="020B0604020202020204" pitchFamily="34" charset="0"/>
            </a:endParaRPr>
          </a:p>
          <a:p>
            <a:pPr lvl="1">
              <a:spcBef>
                <a:spcPts val="0"/>
              </a:spcBef>
            </a:pPr>
            <a:endParaRPr lang="en-US" sz="2200" dirty="0">
              <a:solidFill>
                <a:schemeClr val="tx1">
                  <a:lumMod val="50000"/>
                  <a:lumOff val="50000"/>
                </a:schemeClr>
              </a:solidFill>
              <a:latin typeface="Arial" panose="020B0604020202020204" pitchFamily="34" charset="0"/>
              <a:cs typeface="Arial" panose="020B0604020202020204" pitchFamily="34" charset="0"/>
            </a:endParaRPr>
          </a:p>
          <a:p>
            <a:pPr lvl="1">
              <a:spcBef>
                <a:spcPts val="0"/>
              </a:spcBef>
            </a:pPr>
            <a:endParaRPr lang="en-US" sz="1600"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endParaRPr>
          </a:p>
          <a:p>
            <a:pPr marL="514350" lvl="1" indent="0">
              <a:spcBef>
                <a:spcPts val="0"/>
              </a:spcBef>
              <a:buNone/>
              <a:tabLst>
                <a:tab pos="1371600" algn="l"/>
              </a:tabLst>
            </a:pPr>
            <a:endParaRPr lang="en-US" sz="2000"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endParaRPr>
          </a:p>
          <a:p>
            <a:pPr marL="1200150" lvl="2">
              <a:spcBef>
                <a:spcPts val="0"/>
              </a:spcBef>
            </a:pPr>
            <a:endParaRPr lang="en-US" sz="1200" dirty="0">
              <a:solidFill>
                <a:schemeClr val="tx1">
                  <a:lumMod val="50000"/>
                  <a:lumOff val="50000"/>
                </a:schemeClr>
              </a:solidFill>
              <a:latin typeface="Arial" panose="020B0604020202020204" pitchFamily="34" charset="0"/>
              <a:cs typeface="Arial" panose="020B0604020202020204" pitchFamily="34" charset="0"/>
            </a:endParaRPr>
          </a:p>
          <a:p>
            <a:pPr marL="457200" lvl="1" indent="0">
              <a:buNone/>
            </a:pPr>
            <a:endParaRPr lang="en-US" sz="180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DA37FA1F-DAAF-4808-A399-41063F91258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EE6DEE-B277-412F-8503-2977301076E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675320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8F2E1-0F47-4122-BDF0-FF9AC70A346F}"/>
              </a:ext>
            </a:extLst>
          </p:cNvPr>
          <p:cNvSpPr>
            <a:spLocks noGrp="1"/>
          </p:cNvSpPr>
          <p:nvPr>
            <p:ph type="title"/>
          </p:nvPr>
        </p:nvSpPr>
        <p:spPr>
          <a:xfrm>
            <a:off x="457200" y="304800"/>
            <a:ext cx="8229600" cy="914400"/>
          </a:xfrm>
        </p:spPr>
        <p:txBody>
          <a:bodyPr>
            <a:normAutofit/>
          </a:bodyPr>
          <a:lstStyle/>
          <a:p>
            <a:pPr algn="l"/>
            <a:r>
              <a:rPr lang="en-US" sz="2800" b="1" dirty="0">
                <a:latin typeface="Arial" panose="020B0604020202020204" pitchFamily="34" charset="0"/>
                <a:cs typeface="Arial" panose="020B0604020202020204" pitchFamily="34" charset="0"/>
              </a:rPr>
              <a:t>August SAWG Topics - Synchronized Planned Projects Analysis </a:t>
            </a:r>
            <a:br>
              <a:rPr lang="en-US" sz="2800" b="1" dirty="0">
                <a:latin typeface="Arial" panose="020B0604020202020204" pitchFamily="34" charset="0"/>
                <a:cs typeface="Arial" panose="020B0604020202020204" pitchFamily="34" charset="0"/>
              </a:rPr>
            </a:br>
            <a:endParaRPr lang="en-US" sz="2800" dirty="0"/>
          </a:p>
        </p:txBody>
      </p:sp>
      <p:sp>
        <p:nvSpPr>
          <p:cNvPr id="3" name="Content Placeholder 2">
            <a:extLst>
              <a:ext uri="{FF2B5EF4-FFF2-40B4-BE49-F238E27FC236}">
                <a16:creationId xmlns:a16="http://schemas.microsoft.com/office/drawing/2014/main" id="{CFF39E91-3AC4-4F7B-A60D-26E1379718F6}"/>
              </a:ext>
            </a:extLst>
          </p:cNvPr>
          <p:cNvSpPr>
            <a:spLocks noGrp="1"/>
          </p:cNvSpPr>
          <p:nvPr>
            <p:ph idx="1"/>
          </p:nvPr>
        </p:nvSpPr>
        <p:spPr>
          <a:xfrm>
            <a:off x="457200" y="990600"/>
            <a:ext cx="8229600" cy="5791200"/>
          </a:xfrm>
        </p:spPr>
        <p:txBody>
          <a:bodyPr>
            <a:normAutofit/>
          </a:bodyPr>
          <a:lstStyle/>
          <a:p>
            <a:pPr lvl="1">
              <a:spcBef>
                <a:spcPts val="0"/>
              </a:spcBef>
              <a:tabLst>
                <a:tab pos="3600450" algn="l"/>
              </a:tabLst>
            </a:pPr>
            <a:endParaRPr lang="en-US" sz="2200" dirty="0">
              <a:solidFill>
                <a:schemeClr val="tx1">
                  <a:lumMod val="50000"/>
                  <a:lumOff val="50000"/>
                </a:schemeClr>
              </a:solidFill>
              <a:latin typeface="Arial" panose="020B0604020202020204" pitchFamily="34" charset="0"/>
              <a:cs typeface="Arial" panose="020B0604020202020204" pitchFamily="34" charset="0"/>
            </a:endParaRPr>
          </a:p>
          <a:p>
            <a:pPr lvl="1">
              <a:spcBef>
                <a:spcPts val="0"/>
              </a:spcBef>
              <a:tabLst>
                <a:tab pos="3600450" algn="l"/>
              </a:tabLst>
            </a:pPr>
            <a:endParaRPr lang="en-US" sz="2200" dirty="0">
              <a:solidFill>
                <a:schemeClr val="tx1">
                  <a:lumMod val="50000"/>
                  <a:lumOff val="50000"/>
                </a:schemeClr>
              </a:solidFill>
              <a:latin typeface="Arial" panose="020B0604020202020204" pitchFamily="34" charset="0"/>
              <a:cs typeface="Arial" panose="020B0604020202020204" pitchFamily="34" charset="0"/>
            </a:endParaRPr>
          </a:p>
          <a:p>
            <a:pPr marL="914400" lvl="2" indent="0">
              <a:spcBef>
                <a:spcPts val="0"/>
              </a:spcBef>
              <a:buNone/>
            </a:pPr>
            <a:endParaRPr lang="en-US" sz="2200" dirty="0">
              <a:solidFill>
                <a:schemeClr val="tx1">
                  <a:lumMod val="50000"/>
                  <a:lumOff val="50000"/>
                </a:schemeClr>
              </a:solidFill>
              <a:latin typeface="Arial" panose="020B0604020202020204" pitchFamily="34" charset="0"/>
              <a:cs typeface="Arial" panose="020B0604020202020204" pitchFamily="34" charset="0"/>
            </a:endParaRPr>
          </a:p>
          <a:p>
            <a:pPr lvl="1">
              <a:spcBef>
                <a:spcPts val="0"/>
              </a:spcBef>
            </a:pPr>
            <a:endParaRPr lang="en-US" sz="2600" dirty="0">
              <a:solidFill>
                <a:schemeClr val="tx1">
                  <a:lumMod val="50000"/>
                  <a:lumOff val="50000"/>
                </a:schemeClr>
              </a:solidFill>
              <a:latin typeface="Arial" panose="020B0604020202020204" pitchFamily="34" charset="0"/>
              <a:cs typeface="Arial" panose="020B0604020202020204" pitchFamily="34" charset="0"/>
            </a:endParaRPr>
          </a:p>
          <a:p>
            <a:pPr lvl="2">
              <a:spcBef>
                <a:spcPts val="0"/>
              </a:spcBef>
            </a:pPr>
            <a:endParaRPr lang="en-US" sz="2200" dirty="0">
              <a:solidFill>
                <a:schemeClr val="tx1">
                  <a:lumMod val="50000"/>
                  <a:lumOff val="50000"/>
                </a:schemeClr>
              </a:solidFill>
              <a:latin typeface="Arial" panose="020B0604020202020204" pitchFamily="34" charset="0"/>
              <a:cs typeface="Arial" panose="020B0604020202020204" pitchFamily="34" charset="0"/>
            </a:endParaRPr>
          </a:p>
          <a:p>
            <a:pPr lvl="2">
              <a:spcBef>
                <a:spcPts val="0"/>
              </a:spcBef>
            </a:pPr>
            <a:endParaRPr lang="en-US" sz="2200" dirty="0">
              <a:solidFill>
                <a:schemeClr val="tx1">
                  <a:lumMod val="50000"/>
                  <a:lumOff val="50000"/>
                </a:schemeClr>
              </a:solidFill>
              <a:latin typeface="Arial" panose="020B0604020202020204" pitchFamily="34" charset="0"/>
              <a:cs typeface="Arial" panose="020B0604020202020204" pitchFamily="34" charset="0"/>
            </a:endParaRPr>
          </a:p>
          <a:p>
            <a:pPr lvl="2">
              <a:spcBef>
                <a:spcPts val="0"/>
              </a:spcBef>
            </a:pPr>
            <a:endParaRPr lang="en-US" sz="2200" dirty="0">
              <a:solidFill>
                <a:schemeClr val="tx1">
                  <a:lumMod val="50000"/>
                  <a:lumOff val="50000"/>
                </a:schemeClr>
              </a:solidFill>
              <a:latin typeface="Arial" panose="020B0604020202020204" pitchFamily="34" charset="0"/>
              <a:cs typeface="Arial" panose="020B0604020202020204" pitchFamily="34" charset="0"/>
            </a:endParaRPr>
          </a:p>
          <a:p>
            <a:pPr lvl="1">
              <a:spcBef>
                <a:spcPts val="0"/>
              </a:spcBef>
            </a:pPr>
            <a:endParaRPr lang="en-US" sz="2200" dirty="0">
              <a:solidFill>
                <a:schemeClr val="tx1">
                  <a:lumMod val="50000"/>
                  <a:lumOff val="50000"/>
                </a:schemeClr>
              </a:solidFill>
              <a:latin typeface="Arial" panose="020B0604020202020204" pitchFamily="34" charset="0"/>
              <a:cs typeface="Arial" panose="020B0604020202020204" pitchFamily="34" charset="0"/>
            </a:endParaRPr>
          </a:p>
          <a:p>
            <a:pPr lvl="1">
              <a:spcBef>
                <a:spcPts val="0"/>
              </a:spcBef>
            </a:pPr>
            <a:endParaRPr lang="en-US" sz="1600"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endParaRPr>
          </a:p>
          <a:p>
            <a:pPr marL="514350" lvl="1" indent="0">
              <a:spcBef>
                <a:spcPts val="0"/>
              </a:spcBef>
              <a:buNone/>
              <a:tabLst>
                <a:tab pos="1371600" algn="l"/>
              </a:tabLst>
            </a:pPr>
            <a:endParaRPr lang="en-US" sz="2000"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endParaRPr>
          </a:p>
          <a:p>
            <a:pPr marL="1200150" lvl="2">
              <a:spcBef>
                <a:spcPts val="0"/>
              </a:spcBef>
            </a:pPr>
            <a:endParaRPr lang="en-US" sz="1200" dirty="0">
              <a:solidFill>
                <a:schemeClr val="tx1">
                  <a:lumMod val="50000"/>
                  <a:lumOff val="50000"/>
                </a:schemeClr>
              </a:solidFill>
              <a:latin typeface="Arial" panose="020B0604020202020204" pitchFamily="34" charset="0"/>
              <a:cs typeface="Arial" panose="020B0604020202020204" pitchFamily="34" charset="0"/>
            </a:endParaRPr>
          </a:p>
          <a:p>
            <a:pPr marL="457200" lvl="1" indent="0">
              <a:buNone/>
            </a:pPr>
            <a:endParaRPr lang="en-US" sz="180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DA37FA1F-DAAF-4808-A399-41063F91258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EE6DEE-B277-412F-8503-2977301076E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4" name="Picture 3">
            <a:extLst>
              <a:ext uri="{FF2B5EF4-FFF2-40B4-BE49-F238E27FC236}">
                <a16:creationId xmlns:a16="http://schemas.microsoft.com/office/drawing/2014/main" id="{17898660-F988-479D-9A6F-A7593E75B1F3}"/>
              </a:ext>
            </a:extLst>
          </p:cNvPr>
          <p:cNvPicPr>
            <a:picLocks noChangeAspect="1"/>
          </p:cNvPicPr>
          <p:nvPr/>
        </p:nvPicPr>
        <p:blipFill>
          <a:blip r:embed="rId3"/>
          <a:stretch>
            <a:fillRect/>
          </a:stretch>
        </p:blipFill>
        <p:spPr>
          <a:xfrm>
            <a:off x="685800" y="1143000"/>
            <a:ext cx="6934200" cy="5098811"/>
          </a:xfrm>
          <a:prstGeom prst="rect">
            <a:avLst/>
          </a:prstGeom>
        </p:spPr>
      </p:pic>
    </p:spTree>
    <p:extLst>
      <p:ext uri="{BB962C8B-B14F-4D97-AF65-F5344CB8AC3E}">
        <p14:creationId xmlns:p14="http://schemas.microsoft.com/office/powerpoint/2010/main" val="20372621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8F2E1-0F47-4122-BDF0-FF9AC70A346F}"/>
              </a:ext>
            </a:extLst>
          </p:cNvPr>
          <p:cNvSpPr>
            <a:spLocks noGrp="1"/>
          </p:cNvSpPr>
          <p:nvPr>
            <p:ph type="title"/>
          </p:nvPr>
        </p:nvSpPr>
        <p:spPr>
          <a:xfrm>
            <a:off x="457200" y="854074"/>
            <a:ext cx="8229600" cy="517526"/>
          </a:xfrm>
        </p:spPr>
        <p:txBody>
          <a:bodyPr>
            <a:normAutofit/>
          </a:bodyPr>
          <a:lstStyle/>
          <a:p>
            <a:pPr algn="l"/>
            <a:r>
              <a:rPr lang="en-US" sz="2800" b="1" dirty="0">
                <a:latin typeface="Arial" panose="020B0604020202020204" pitchFamily="34" charset="0"/>
                <a:cs typeface="Arial" panose="020B0604020202020204" pitchFamily="34" charset="0"/>
              </a:rPr>
              <a:t>August SAWG Topics - Comparison of Renewable Capacity Contribution Methods</a:t>
            </a:r>
            <a:br>
              <a:rPr lang="en-US" sz="2800" b="1" dirty="0">
                <a:latin typeface="Arial" panose="020B0604020202020204" pitchFamily="34" charset="0"/>
                <a:cs typeface="Arial" panose="020B0604020202020204" pitchFamily="34" charset="0"/>
              </a:rPr>
            </a:br>
            <a:br>
              <a:rPr lang="en-US" sz="2800" b="1" dirty="0">
                <a:latin typeface="Arial" panose="020B0604020202020204" pitchFamily="34" charset="0"/>
                <a:cs typeface="Arial" panose="020B0604020202020204" pitchFamily="34" charset="0"/>
              </a:rPr>
            </a:br>
            <a:endParaRPr lang="en-US" sz="2800" dirty="0"/>
          </a:p>
        </p:txBody>
      </p:sp>
      <p:sp>
        <p:nvSpPr>
          <p:cNvPr id="3" name="Content Placeholder 2">
            <a:extLst>
              <a:ext uri="{FF2B5EF4-FFF2-40B4-BE49-F238E27FC236}">
                <a16:creationId xmlns:a16="http://schemas.microsoft.com/office/drawing/2014/main" id="{CFF39E91-3AC4-4F7B-A60D-26E1379718F6}"/>
              </a:ext>
            </a:extLst>
          </p:cNvPr>
          <p:cNvSpPr>
            <a:spLocks noGrp="1"/>
          </p:cNvSpPr>
          <p:nvPr>
            <p:ph idx="1"/>
          </p:nvPr>
        </p:nvSpPr>
        <p:spPr>
          <a:xfrm>
            <a:off x="457200" y="1143000"/>
            <a:ext cx="8229600" cy="5638800"/>
          </a:xfrm>
        </p:spPr>
        <p:txBody>
          <a:bodyPr>
            <a:normAutofit/>
          </a:bodyPr>
          <a:lstStyle/>
          <a:p>
            <a:pPr>
              <a:spcBef>
                <a:spcPts val="0"/>
              </a:spcBef>
              <a:tabLst>
                <a:tab pos="3600450" algn="l"/>
              </a:tabLst>
            </a:pPr>
            <a:r>
              <a:rPr lang="en-US" sz="1800" dirty="0">
                <a:solidFill>
                  <a:schemeClr val="tx1">
                    <a:lumMod val="50000"/>
                    <a:lumOff val="50000"/>
                  </a:schemeClr>
                </a:solidFill>
                <a:latin typeface="Arial" panose="020B0604020202020204" pitchFamily="34" charset="0"/>
                <a:cs typeface="Arial" panose="020B0604020202020204" pitchFamily="34" charset="0"/>
              </a:rPr>
              <a:t>Methods Evaluated – Summer Season Examples</a:t>
            </a:r>
          </a:p>
          <a:p>
            <a:pPr lvl="1">
              <a:spcBef>
                <a:spcPts val="0"/>
              </a:spcBef>
              <a:tabLst>
                <a:tab pos="3600450" algn="l"/>
              </a:tabLst>
            </a:pPr>
            <a:r>
              <a:rPr lang="en-US" sz="1800" dirty="0">
                <a:solidFill>
                  <a:schemeClr val="tx1">
                    <a:lumMod val="50000"/>
                    <a:lumOff val="50000"/>
                  </a:schemeClr>
                </a:solidFill>
                <a:latin typeface="Arial" panose="020B0604020202020204" pitchFamily="34" charset="0"/>
                <a:cs typeface="Arial" panose="020B0604020202020204" pitchFamily="34" charset="0"/>
              </a:rPr>
              <a:t>Current Protocol approach: Average telemetered High Sustained Limits for the highest 20 seasonal peak load hours, averaged over the past seven seasons. </a:t>
            </a:r>
          </a:p>
          <a:p>
            <a:pPr lvl="1">
              <a:spcBef>
                <a:spcPts val="0"/>
              </a:spcBef>
              <a:tabLst>
                <a:tab pos="3600450" algn="l"/>
              </a:tabLst>
            </a:pPr>
            <a:r>
              <a:rPr lang="en-US" sz="1800" dirty="0">
                <a:solidFill>
                  <a:schemeClr val="tx1">
                    <a:lumMod val="50000"/>
                    <a:lumOff val="50000"/>
                  </a:schemeClr>
                </a:solidFill>
                <a:latin typeface="Arial" panose="020B0604020202020204" pitchFamily="34" charset="0"/>
                <a:cs typeface="Arial" panose="020B0604020202020204" pitchFamily="34" charset="0"/>
              </a:rPr>
              <a:t>Current Protocols approach using Net Peak Loads: Average telemetered High Sustained Limits for the highest 20 net peak load hours (load minus wind output), averaged over the past seven seasons. Effective Load Carrying Capability: A measure of the incremental load that the system can meet with renewable capacity, with no net change in reliability</a:t>
            </a:r>
          </a:p>
          <a:p>
            <a:pPr lvl="1">
              <a:spcBef>
                <a:spcPts val="0"/>
              </a:spcBef>
              <a:tabLst>
                <a:tab pos="3600450" algn="l"/>
              </a:tabLst>
            </a:pPr>
            <a:r>
              <a:rPr lang="en-US" sz="1800" dirty="0">
                <a:solidFill>
                  <a:schemeClr val="tx1">
                    <a:lumMod val="50000"/>
                    <a:lumOff val="50000"/>
                  </a:schemeClr>
                </a:solidFill>
                <a:latin typeface="Arial" panose="020B0604020202020204" pitchFamily="34" charset="0"/>
                <a:cs typeface="Arial" panose="020B0604020202020204" pitchFamily="34" charset="0"/>
              </a:rPr>
              <a:t>Median (P50) Value of the Profile Distributions for HE 13-20: The median of all values of the UL Renewables profile distributions for summer 2021 SARA operation/planned resources (covering HE 13-20), as a percentage of the nameplate capacity</a:t>
            </a:r>
          </a:p>
          <a:p>
            <a:pPr lvl="1">
              <a:spcBef>
                <a:spcPts val="0"/>
              </a:spcBef>
              <a:tabLst>
                <a:tab pos="3600450" algn="l"/>
              </a:tabLst>
            </a:pPr>
            <a:r>
              <a:rPr lang="en-US" sz="1800" dirty="0">
                <a:solidFill>
                  <a:schemeClr val="tx1">
                    <a:lumMod val="50000"/>
                    <a:lumOff val="50000"/>
                  </a:schemeClr>
                </a:solidFill>
                <a:latin typeface="Arial" panose="020B0604020202020204" pitchFamily="34" charset="0"/>
                <a:cs typeface="Arial" panose="020B0604020202020204" pitchFamily="34" charset="0"/>
              </a:rPr>
              <a:t>Current Protocol Approach, but calculated for individual hours, HE 16-18</a:t>
            </a:r>
          </a:p>
          <a:p>
            <a:pPr lvl="1">
              <a:spcBef>
                <a:spcPts val="0"/>
              </a:spcBef>
              <a:tabLst>
                <a:tab pos="3600450" algn="l"/>
              </a:tabLst>
            </a:pPr>
            <a:r>
              <a:rPr lang="en-US" sz="1800" dirty="0">
                <a:solidFill>
                  <a:schemeClr val="tx1">
                    <a:lumMod val="50000"/>
                    <a:lumOff val="50000"/>
                  </a:schemeClr>
                </a:solidFill>
                <a:latin typeface="Arial" panose="020B0604020202020204" pitchFamily="34" charset="0"/>
                <a:cs typeface="Arial" panose="020B0604020202020204" pitchFamily="34" charset="0"/>
              </a:rPr>
              <a:t>Current Protocols approach using Net Peak Loads, but calculated for individual hours, HE 16-18</a:t>
            </a:r>
          </a:p>
          <a:p>
            <a:pPr lvl="1">
              <a:spcBef>
                <a:spcPts val="0"/>
              </a:spcBef>
              <a:tabLst>
                <a:tab pos="3600450" algn="l"/>
              </a:tabLst>
            </a:pPr>
            <a:r>
              <a:rPr lang="en-US" sz="1800" dirty="0">
                <a:solidFill>
                  <a:schemeClr val="tx1">
                    <a:lumMod val="50000"/>
                    <a:lumOff val="50000"/>
                  </a:schemeClr>
                </a:solidFill>
                <a:latin typeface="Arial" panose="020B0604020202020204" pitchFamily="34" charset="0"/>
                <a:cs typeface="Arial" panose="020B0604020202020204" pitchFamily="34" charset="0"/>
              </a:rPr>
              <a:t>Median (P50) Value of the Profile Distributions for individual hours, HE 16-18</a:t>
            </a:r>
          </a:p>
          <a:p>
            <a:pPr lvl="1">
              <a:spcBef>
                <a:spcPts val="0"/>
              </a:spcBef>
              <a:tabLst>
                <a:tab pos="3600450" algn="l"/>
              </a:tabLst>
            </a:pPr>
            <a:endParaRPr lang="en-US" sz="2200" dirty="0">
              <a:solidFill>
                <a:schemeClr val="tx1">
                  <a:lumMod val="50000"/>
                  <a:lumOff val="50000"/>
                </a:schemeClr>
              </a:solidFill>
              <a:latin typeface="Arial" panose="020B0604020202020204" pitchFamily="34" charset="0"/>
              <a:cs typeface="Arial" panose="020B0604020202020204" pitchFamily="34" charset="0"/>
            </a:endParaRPr>
          </a:p>
          <a:p>
            <a:pPr lvl="1">
              <a:spcBef>
                <a:spcPts val="0"/>
              </a:spcBef>
              <a:tabLst>
                <a:tab pos="3600450" algn="l"/>
              </a:tabLst>
            </a:pPr>
            <a:endParaRPr lang="en-US" sz="2200" dirty="0">
              <a:solidFill>
                <a:schemeClr val="tx1">
                  <a:lumMod val="50000"/>
                  <a:lumOff val="50000"/>
                </a:schemeClr>
              </a:solidFill>
              <a:latin typeface="Arial" panose="020B0604020202020204" pitchFamily="34" charset="0"/>
              <a:cs typeface="Arial" panose="020B0604020202020204" pitchFamily="34" charset="0"/>
            </a:endParaRPr>
          </a:p>
          <a:p>
            <a:pPr marL="914400" lvl="2" indent="0">
              <a:spcBef>
                <a:spcPts val="0"/>
              </a:spcBef>
              <a:buNone/>
            </a:pPr>
            <a:endParaRPr lang="en-US" sz="2200" dirty="0">
              <a:solidFill>
                <a:schemeClr val="tx1">
                  <a:lumMod val="50000"/>
                  <a:lumOff val="50000"/>
                </a:schemeClr>
              </a:solidFill>
              <a:latin typeface="Arial" panose="020B0604020202020204" pitchFamily="34" charset="0"/>
              <a:cs typeface="Arial" panose="020B0604020202020204" pitchFamily="34" charset="0"/>
            </a:endParaRPr>
          </a:p>
          <a:p>
            <a:pPr lvl="1">
              <a:spcBef>
                <a:spcPts val="0"/>
              </a:spcBef>
            </a:pPr>
            <a:endParaRPr lang="en-US" sz="2600" dirty="0">
              <a:solidFill>
                <a:schemeClr val="tx1">
                  <a:lumMod val="50000"/>
                  <a:lumOff val="50000"/>
                </a:schemeClr>
              </a:solidFill>
              <a:latin typeface="Arial" panose="020B0604020202020204" pitchFamily="34" charset="0"/>
              <a:cs typeface="Arial" panose="020B0604020202020204" pitchFamily="34" charset="0"/>
            </a:endParaRPr>
          </a:p>
          <a:p>
            <a:pPr lvl="2">
              <a:spcBef>
                <a:spcPts val="0"/>
              </a:spcBef>
            </a:pPr>
            <a:endParaRPr lang="en-US" sz="2200" dirty="0">
              <a:solidFill>
                <a:schemeClr val="tx1">
                  <a:lumMod val="50000"/>
                  <a:lumOff val="50000"/>
                </a:schemeClr>
              </a:solidFill>
              <a:latin typeface="Arial" panose="020B0604020202020204" pitchFamily="34" charset="0"/>
              <a:cs typeface="Arial" panose="020B0604020202020204" pitchFamily="34" charset="0"/>
            </a:endParaRPr>
          </a:p>
          <a:p>
            <a:pPr lvl="2">
              <a:spcBef>
                <a:spcPts val="0"/>
              </a:spcBef>
            </a:pPr>
            <a:endParaRPr lang="en-US" sz="2200" dirty="0">
              <a:solidFill>
                <a:schemeClr val="tx1">
                  <a:lumMod val="50000"/>
                  <a:lumOff val="50000"/>
                </a:schemeClr>
              </a:solidFill>
              <a:latin typeface="Arial" panose="020B0604020202020204" pitchFamily="34" charset="0"/>
              <a:cs typeface="Arial" panose="020B0604020202020204" pitchFamily="34" charset="0"/>
            </a:endParaRPr>
          </a:p>
          <a:p>
            <a:pPr lvl="2">
              <a:spcBef>
                <a:spcPts val="0"/>
              </a:spcBef>
            </a:pPr>
            <a:endParaRPr lang="en-US" sz="2200" dirty="0">
              <a:solidFill>
                <a:schemeClr val="tx1">
                  <a:lumMod val="50000"/>
                  <a:lumOff val="50000"/>
                </a:schemeClr>
              </a:solidFill>
              <a:latin typeface="Arial" panose="020B0604020202020204" pitchFamily="34" charset="0"/>
              <a:cs typeface="Arial" panose="020B0604020202020204" pitchFamily="34" charset="0"/>
            </a:endParaRPr>
          </a:p>
          <a:p>
            <a:pPr lvl="1">
              <a:spcBef>
                <a:spcPts val="0"/>
              </a:spcBef>
            </a:pPr>
            <a:endParaRPr lang="en-US" sz="2200" dirty="0">
              <a:solidFill>
                <a:schemeClr val="tx1">
                  <a:lumMod val="50000"/>
                  <a:lumOff val="50000"/>
                </a:schemeClr>
              </a:solidFill>
              <a:latin typeface="Arial" panose="020B0604020202020204" pitchFamily="34" charset="0"/>
              <a:cs typeface="Arial" panose="020B0604020202020204" pitchFamily="34" charset="0"/>
            </a:endParaRPr>
          </a:p>
          <a:p>
            <a:pPr marL="514350" lvl="1" indent="0">
              <a:spcBef>
                <a:spcPts val="0"/>
              </a:spcBef>
              <a:buNone/>
              <a:tabLst>
                <a:tab pos="1371600" algn="l"/>
              </a:tabLst>
            </a:pPr>
            <a:endParaRPr lang="en-US" sz="2000"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endParaRPr>
          </a:p>
          <a:p>
            <a:pPr marL="1200150" lvl="2">
              <a:spcBef>
                <a:spcPts val="0"/>
              </a:spcBef>
            </a:pPr>
            <a:endParaRPr lang="en-US" sz="1200" dirty="0">
              <a:solidFill>
                <a:schemeClr val="tx1">
                  <a:lumMod val="50000"/>
                  <a:lumOff val="50000"/>
                </a:schemeClr>
              </a:solidFill>
              <a:latin typeface="Arial" panose="020B0604020202020204" pitchFamily="34" charset="0"/>
              <a:cs typeface="Arial" panose="020B0604020202020204" pitchFamily="34" charset="0"/>
            </a:endParaRPr>
          </a:p>
          <a:p>
            <a:pPr marL="457200" lvl="1" indent="0">
              <a:buNone/>
            </a:pPr>
            <a:endParaRPr lang="en-US" sz="180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DA37FA1F-DAAF-4808-A399-41063F91258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EE6DEE-B277-412F-8503-2977301076E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619085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8F2E1-0F47-4122-BDF0-FF9AC70A346F}"/>
              </a:ext>
            </a:extLst>
          </p:cNvPr>
          <p:cNvSpPr>
            <a:spLocks noGrp="1"/>
          </p:cNvSpPr>
          <p:nvPr>
            <p:ph type="title"/>
          </p:nvPr>
        </p:nvSpPr>
        <p:spPr>
          <a:xfrm>
            <a:off x="381000" y="871834"/>
            <a:ext cx="8229600" cy="517526"/>
          </a:xfrm>
        </p:spPr>
        <p:txBody>
          <a:bodyPr>
            <a:normAutofit/>
          </a:bodyPr>
          <a:lstStyle/>
          <a:p>
            <a:pPr algn="l"/>
            <a:r>
              <a:rPr lang="en-US" sz="2800" b="1" dirty="0">
                <a:latin typeface="Arial" panose="020B0604020202020204" pitchFamily="34" charset="0"/>
                <a:cs typeface="Arial" panose="020B0604020202020204" pitchFamily="34" charset="0"/>
              </a:rPr>
              <a:t>August SAWG Topics - Comparison of Renewable Capacity Contribution Methods</a:t>
            </a:r>
            <a:br>
              <a:rPr lang="en-US" sz="2800" b="1" dirty="0">
                <a:latin typeface="Arial" panose="020B0604020202020204" pitchFamily="34" charset="0"/>
                <a:cs typeface="Arial" panose="020B0604020202020204" pitchFamily="34" charset="0"/>
              </a:rPr>
            </a:br>
            <a:br>
              <a:rPr lang="en-US" sz="2800" b="1" dirty="0">
                <a:latin typeface="Arial" panose="020B0604020202020204" pitchFamily="34" charset="0"/>
                <a:cs typeface="Arial" panose="020B0604020202020204" pitchFamily="34" charset="0"/>
              </a:rPr>
            </a:br>
            <a:endParaRPr lang="en-US" sz="2800" dirty="0"/>
          </a:p>
        </p:txBody>
      </p:sp>
      <p:sp>
        <p:nvSpPr>
          <p:cNvPr id="3" name="Content Placeholder 2">
            <a:extLst>
              <a:ext uri="{FF2B5EF4-FFF2-40B4-BE49-F238E27FC236}">
                <a16:creationId xmlns:a16="http://schemas.microsoft.com/office/drawing/2014/main" id="{CFF39E91-3AC4-4F7B-A60D-26E1379718F6}"/>
              </a:ext>
            </a:extLst>
          </p:cNvPr>
          <p:cNvSpPr>
            <a:spLocks noGrp="1"/>
          </p:cNvSpPr>
          <p:nvPr>
            <p:ph idx="1"/>
          </p:nvPr>
        </p:nvSpPr>
        <p:spPr>
          <a:xfrm>
            <a:off x="457200" y="1082675"/>
            <a:ext cx="8229600" cy="5638800"/>
          </a:xfrm>
        </p:spPr>
        <p:txBody>
          <a:bodyPr>
            <a:normAutofit/>
          </a:bodyPr>
          <a:lstStyle/>
          <a:p>
            <a:pPr>
              <a:spcBef>
                <a:spcPts val="0"/>
              </a:spcBef>
              <a:tabLst>
                <a:tab pos="3600450" algn="l"/>
              </a:tabLst>
            </a:pPr>
            <a:r>
              <a:rPr lang="en-US" sz="2200" dirty="0">
                <a:solidFill>
                  <a:schemeClr val="tx1">
                    <a:lumMod val="50000"/>
                    <a:lumOff val="50000"/>
                  </a:schemeClr>
                </a:solidFill>
                <a:latin typeface="Arial" panose="020B0604020202020204" pitchFamily="34" charset="0"/>
                <a:cs typeface="Arial" panose="020B0604020202020204" pitchFamily="34" charset="0"/>
              </a:rPr>
              <a:t>Methods Evaluated – Summer Season Examples</a:t>
            </a:r>
          </a:p>
          <a:p>
            <a:pPr marL="0" indent="0">
              <a:spcBef>
                <a:spcPts val="0"/>
              </a:spcBef>
              <a:buNone/>
              <a:tabLst>
                <a:tab pos="3600450" algn="l"/>
              </a:tabLst>
            </a:pPr>
            <a:endParaRPr lang="en-US" sz="2600" dirty="0">
              <a:solidFill>
                <a:schemeClr val="tx1">
                  <a:lumMod val="50000"/>
                  <a:lumOff val="50000"/>
                </a:schemeClr>
              </a:solidFill>
              <a:latin typeface="Arial" panose="020B0604020202020204" pitchFamily="34" charset="0"/>
              <a:cs typeface="Arial" panose="020B0604020202020204" pitchFamily="34" charset="0"/>
            </a:endParaRPr>
          </a:p>
          <a:p>
            <a:pPr lvl="1">
              <a:spcBef>
                <a:spcPts val="0"/>
              </a:spcBef>
              <a:tabLst>
                <a:tab pos="3600450" algn="l"/>
              </a:tabLst>
            </a:pPr>
            <a:endParaRPr lang="en-US" sz="2200" dirty="0">
              <a:solidFill>
                <a:schemeClr val="tx1">
                  <a:lumMod val="50000"/>
                  <a:lumOff val="50000"/>
                </a:schemeClr>
              </a:solidFill>
              <a:latin typeface="Arial" panose="020B0604020202020204" pitchFamily="34" charset="0"/>
              <a:cs typeface="Arial" panose="020B0604020202020204" pitchFamily="34" charset="0"/>
            </a:endParaRPr>
          </a:p>
          <a:p>
            <a:pPr lvl="1">
              <a:spcBef>
                <a:spcPts val="0"/>
              </a:spcBef>
              <a:tabLst>
                <a:tab pos="3600450" algn="l"/>
              </a:tabLst>
            </a:pPr>
            <a:endParaRPr lang="en-US" sz="2200" dirty="0">
              <a:solidFill>
                <a:schemeClr val="tx1">
                  <a:lumMod val="50000"/>
                  <a:lumOff val="50000"/>
                </a:schemeClr>
              </a:solidFill>
              <a:latin typeface="Arial" panose="020B0604020202020204" pitchFamily="34" charset="0"/>
              <a:cs typeface="Arial" panose="020B0604020202020204" pitchFamily="34" charset="0"/>
            </a:endParaRPr>
          </a:p>
          <a:p>
            <a:pPr marL="914400" lvl="2" indent="0">
              <a:spcBef>
                <a:spcPts val="0"/>
              </a:spcBef>
              <a:buNone/>
            </a:pPr>
            <a:endParaRPr lang="en-US" sz="2200" dirty="0">
              <a:solidFill>
                <a:schemeClr val="tx1">
                  <a:lumMod val="50000"/>
                  <a:lumOff val="50000"/>
                </a:schemeClr>
              </a:solidFill>
              <a:latin typeface="Arial" panose="020B0604020202020204" pitchFamily="34" charset="0"/>
              <a:cs typeface="Arial" panose="020B0604020202020204" pitchFamily="34" charset="0"/>
            </a:endParaRPr>
          </a:p>
          <a:p>
            <a:pPr lvl="1">
              <a:spcBef>
                <a:spcPts val="0"/>
              </a:spcBef>
            </a:pPr>
            <a:endParaRPr lang="en-US" sz="2600" dirty="0">
              <a:solidFill>
                <a:schemeClr val="tx1">
                  <a:lumMod val="50000"/>
                  <a:lumOff val="50000"/>
                </a:schemeClr>
              </a:solidFill>
              <a:latin typeface="Arial" panose="020B0604020202020204" pitchFamily="34" charset="0"/>
              <a:cs typeface="Arial" panose="020B0604020202020204" pitchFamily="34" charset="0"/>
            </a:endParaRPr>
          </a:p>
          <a:p>
            <a:pPr lvl="2">
              <a:spcBef>
                <a:spcPts val="0"/>
              </a:spcBef>
            </a:pPr>
            <a:endParaRPr lang="en-US" sz="2200" dirty="0">
              <a:solidFill>
                <a:schemeClr val="tx1">
                  <a:lumMod val="50000"/>
                  <a:lumOff val="50000"/>
                </a:schemeClr>
              </a:solidFill>
              <a:latin typeface="Arial" panose="020B0604020202020204" pitchFamily="34" charset="0"/>
              <a:cs typeface="Arial" panose="020B0604020202020204" pitchFamily="34" charset="0"/>
            </a:endParaRPr>
          </a:p>
          <a:p>
            <a:pPr lvl="2">
              <a:spcBef>
                <a:spcPts val="0"/>
              </a:spcBef>
            </a:pPr>
            <a:endParaRPr lang="en-US" sz="2200" dirty="0">
              <a:solidFill>
                <a:schemeClr val="tx1">
                  <a:lumMod val="50000"/>
                  <a:lumOff val="50000"/>
                </a:schemeClr>
              </a:solidFill>
              <a:latin typeface="Arial" panose="020B0604020202020204" pitchFamily="34" charset="0"/>
              <a:cs typeface="Arial" panose="020B0604020202020204" pitchFamily="34" charset="0"/>
            </a:endParaRPr>
          </a:p>
          <a:p>
            <a:pPr lvl="2">
              <a:spcBef>
                <a:spcPts val="0"/>
              </a:spcBef>
            </a:pPr>
            <a:endParaRPr lang="en-US" sz="2200" dirty="0">
              <a:solidFill>
                <a:schemeClr val="tx1">
                  <a:lumMod val="50000"/>
                  <a:lumOff val="50000"/>
                </a:schemeClr>
              </a:solidFill>
              <a:latin typeface="Arial" panose="020B0604020202020204" pitchFamily="34" charset="0"/>
              <a:cs typeface="Arial" panose="020B0604020202020204" pitchFamily="34" charset="0"/>
            </a:endParaRPr>
          </a:p>
          <a:p>
            <a:pPr lvl="1">
              <a:spcBef>
                <a:spcPts val="0"/>
              </a:spcBef>
            </a:pPr>
            <a:endParaRPr lang="en-US" sz="2200" dirty="0">
              <a:solidFill>
                <a:schemeClr val="tx1">
                  <a:lumMod val="50000"/>
                  <a:lumOff val="50000"/>
                </a:schemeClr>
              </a:solidFill>
              <a:latin typeface="Arial" panose="020B0604020202020204" pitchFamily="34" charset="0"/>
              <a:cs typeface="Arial" panose="020B0604020202020204" pitchFamily="34" charset="0"/>
            </a:endParaRPr>
          </a:p>
          <a:p>
            <a:pPr marL="514350" lvl="1" indent="0">
              <a:spcBef>
                <a:spcPts val="0"/>
              </a:spcBef>
              <a:buNone/>
              <a:tabLst>
                <a:tab pos="1371600" algn="l"/>
              </a:tabLst>
            </a:pPr>
            <a:endParaRPr lang="en-US" sz="2000"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endParaRPr>
          </a:p>
          <a:p>
            <a:pPr marL="1200150" lvl="2">
              <a:spcBef>
                <a:spcPts val="0"/>
              </a:spcBef>
            </a:pPr>
            <a:endParaRPr lang="en-US" sz="1200" dirty="0">
              <a:solidFill>
                <a:schemeClr val="tx1">
                  <a:lumMod val="50000"/>
                  <a:lumOff val="50000"/>
                </a:schemeClr>
              </a:solidFill>
              <a:latin typeface="Arial" panose="020B0604020202020204" pitchFamily="34" charset="0"/>
              <a:cs typeface="Arial" panose="020B0604020202020204" pitchFamily="34" charset="0"/>
            </a:endParaRPr>
          </a:p>
          <a:p>
            <a:pPr marL="457200" lvl="1" indent="0">
              <a:buNone/>
            </a:pPr>
            <a:endParaRPr lang="en-US" sz="1800" dirty="0">
              <a:solidFill>
                <a:schemeClr val="tx1">
                  <a:lumMod val="50000"/>
                  <a:lumOff val="50000"/>
                </a:schemeClr>
              </a:solidFill>
              <a:latin typeface="Arial" panose="020B0604020202020204" pitchFamily="34" charset="0"/>
              <a:cs typeface="Arial" panose="020B0604020202020204" pitchFamily="34" charset="0"/>
            </a:endParaRPr>
          </a:p>
          <a:p>
            <a:pPr marL="400050">
              <a:spcBef>
                <a:spcPts val="0"/>
              </a:spcBef>
            </a:pPr>
            <a:r>
              <a:rPr lang="en-US" sz="2200" dirty="0">
                <a:solidFill>
                  <a:schemeClr val="tx1">
                    <a:lumMod val="50000"/>
                    <a:lumOff val="50000"/>
                  </a:schemeClr>
                </a:solidFill>
                <a:latin typeface="Arial" panose="020B0604020202020204" pitchFamily="34" charset="0"/>
                <a:cs typeface="Arial" panose="020B0604020202020204" pitchFamily="34" charset="0"/>
              </a:rPr>
              <a:t>Next steps:</a:t>
            </a:r>
          </a:p>
          <a:p>
            <a:pPr marL="800100" lvl="1">
              <a:spcBef>
                <a:spcPts val="0"/>
              </a:spcBef>
            </a:pPr>
            <a:r>
              <a:rPr lang="en-US" sz="2200" dirty="0">
                <a:solidFill>
                  <a:schemeClr val="tx1">
                    <a:lumMod val="50000"/>
                    <a:lumOff val="50000"/>
                  </a:schemeClr>
                </a:solidFill>
                <a:latin typeface="Arial" panose="020B0604020202020204" pitchFamily="34" charset="0"/>
                <a:cs typeface="Arial" panose="020B0604020202020204" pitchFamily="34" charset="0"/>
              </a:rPr>
              <a:t>Evaluate Winter Peak </a:t>
            </a:r>
          </a:p>
          <a:p>
            <a:pPr marL="800100" lvl="1">
              <a:spcBef>
                <a:spcPts val="0"/>
              </a:spcBef>
            </a:pPr>
            <a:r>
              <a:rPr lang="en-US" sz="2200" dirty="0">
                <a:solidFill>
                  <a:schemeClr val="tx1">
                    <a:lumMod val="50000"/>
                    <a:lumOff val="50000"/>
                  </a:schemeClr>
                </a:solidFill>
                <a:latin typeface="Arial" panose="020B0604020202020204" pitchFamily="34" charset="0"/>
                <a:cs typeface="Arial" panose="020B0604020202020204" pitchFamily="34" charset="0"/>
              </a:rPr>
              <a:t>Look at different methods, including different HE and different profiles</a:t>
            </a:r>
          </a:p>
        </p:txBody>
      </p:sp>
      <p:sp>
        <p:nvSpPr>
          <p:cNvPr id="5" name="Slide Number Placeholder 4">
            <a:extLst>
              <a:ext uri="{FF2B5EF4-FFF2-40B4-BE49-F238E27FC236}">
                <a16:creationId xmlns:a16="http://schemas.microsoft.com/office/drawing/2014/main" id="{DA37FA1F-DAAF-4808-A399-41063F91258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EE6DEE-B277-412F-8503-2977301076E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4" name="Picture 3">
            <a:extLst>
              <a:ext uri="{FF2B5EF4-FFF2-40B4-BE49-F238E27FC236}">
                <a16:creationId xmlns:a16="http://schemas.microsoft.com/office/drawing/2014/main" id="{C3E8A92E-914A-406E-8A4D-8CDD62246A3C}"/>
              </a:ext>
            </a:extLst>
          </p:cNvPr>
          <p:cNvPicPr>
            <a:picLocks noChangeAspect="1"/>
          </p:cNvPicPr>
          <p:nvPr/>
        </p:nvPicPr>
        <p:blipFill>
          <a:blip r:embed="rId3"/>
          <a:stretch>
            <a:fillRect/>
          </a:stretch>
        </p:blipFill>
        <p:spPr>
          <a:xfrm>
            <a:off x="685800" y="1524943"/>
            <a:ext cx="6126786" cy="3808114"/>
          </a:xfrm>
          <a:prstGeom prst="rect">
            <a:avLst/>
          </a:prstGeom>
        </p:spPr>
      </p:pic>
    </p:spTree>
    <p:extLst>
      <p:ext uri="{BB962C8B-B14F-4D97-AF65-F5344CB8AC3E}">
        <p14:creationId xmlns:p14="http://schemas.microsoft.com/office/powerpoint/2010/main" val="41961928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8F2E1-0F47-4122-BDF0-FF9AC70A346F}"/>
              </a:ext>
            </a:extLst>
          </p:cNvPr>
          <p:cNvSpPr>
            <a:spLocks noGrp="1"/>
          </p:cNvSpPr>
          <p:nvPr>
            <p:ph type="title"/>
          </p:nvPr>
        </p:nvSpPr>
        <p:spPr>
          <a:xfrm>
            <a:off x="381000" y="136525"/>
            <a:ext cx="8229600" cy="1252835"/>
          </a:xfrm>
        </p:spPr>
        <p:txBody>
          <a:bodyPr>
            <a:normAutofit/>
          </a:bodyPr>
          <a:lstStyle/>
          <a:p>
            <a:pPr algn="l"/>
            <a:r>
              <a:rPr lang="en-US" sz="2800" b="1" dirty="0">
                <a:latin typeface="Arial" panose="020B0604020202020204" pitchFamily="34" charset="0"/>
                <a:cs typeface="Arial" panose="020B0604020202020204" pitchFamily="34" charset="0"/>
              </a:rPr>
              <a:t>August SAWG Topics – SARA Probabilistic Model Summer 2021</a:t>
            </a:r>
            <a:endParaRPr lang="en-US" sz="2800" dirty="0"/>
          </a:p>
        </p:txBody>
      </p:sp>
      <p:sp>
        <p:nvSpPr>
          <p:cNvPr id="3" name="Content Placeholder 2">
            <a:extLst>
              <a:ext uri="{FF2B5EF4-FFF2-40B4-BE49-F238E27FC236}">
                <a16:creationId xmlns:a16="http://schemas.microsoft.com/office/drawing/2014/main" id="{CFF39E91-3AC4-4F7B-A60D-26E1379718F6}"/>
              </a:ext>
            </a:extLst>
          </p:cNvPr>
          <p:cNvSpPr>
            <a:spLocks noGrp="1"/>
          </p:cNvSpPr>
          <p:nvPr>
            <p:ph idx="1"/>
          </p:nvPr>
        </p:nvSpPr>
        <p:spPr>
          <a:xfrm>
            <a:off x="457200" y="1219200"/>
            <a:ext cx="8229600" cy="5562600"/>
          </a:xfrm>
        </p:spPr>
        <p:txBody>
          <a:bodyPr>
            <a:normAutofit/>
          </a:bodyPr>
          <a:lstStyle/>
          <a:p>
            <a:pPr>
              <a:spcBef>
                <a:spcPts val="0"/>
              </a:spcBef>
              <a:tabLst>
                <a:tab pos="3600450" algn="l"/>
              </a:tabLst>
            </a:pPr>
            <a:r>
              <a:rPr lang="en-US" sz="2200" dirty="0">
                <a:solidFill>
                  <a:schemeClr val="tx1">
                    <a:lumMod val="50000"/>
                    <a:lumOff val="50000"/>
                  </a:schemeClr>
                </a:solidFill>
                <a:latin typeface="Arial" panose="020B0604020202020204" pitchFamily="34" charset="0"/>
                <a:cs typeface="Arial" panose="020B0604020202020204" pitchFamily="34" charset="0"/>
              </a:rPr>
              <a:t>Changes from 2020 Model:</a:t>
            </a:r>
          </a:p>
          <a:p>
            <a:pPr lvl="1">
              <a:spcBef>
                <a:spcPts val="0"/>
              </a:spcBef>
              <a:tabLst>
                <a:tab pos="3600450" algn="l"/>
              </a:tabLst>
            </a:pPr>
            <a:r>
              <a:rPr lang="en-US" sz="2200" dirty="0">
                <a:solidFill>
                  <a:schemeClr val="tx1">
                    <a:lumMod val="50000"/>
                    <a:lumOff val="50000"/>
                  </a:schemeClr>
                </a:solidFill>
                <a:latin typeface="Arial" panose="020B0604020202020204" pitchFamily="34" charset="0"/>
                <a:cs typeface="Arial" panose="020B0604020202020204" pitchFamily="34" charset="0"/>
              </a:rPr>
              <a:t>New 1980-2020 hourly wind and solar profiles from UL Renewables</a:t>
            </a:r>
          </a:p>
          <a:p>
            <a:pPr lvl="1">
              <a:spcBef>
                <a:spcPts val="0"/>
              </a:spcBef>
              <a:tabLst>
                <a:tab pos="3600450" algn="l"/>
              </a:tabLst>
            </a:pPr>
            <a:r>
              <a:rPr lang="en-US" sz="2200" dirty="0">
                <a:solidFill>
                  <a:schemeClr val="tx1">
                    <a:lumMod val="50000"/>
                    <a:lumOff val="50000"/>
                  </a:schemeClr>
                </a:solidFill>
                <a:latin typeface="Arial" panose="020B0604020202020204" pitchFamily="34" charset="0"/>
                <a:cs typeface="Arial" panose="020B0604020202020204" pitchFamily="34" charset="0"/>
              </a:rPr>
              <a:t>Widened the probability distributions for demand and thermal forced outages to encompasses the Extreme Scenarios in the 2021 Final Summer SARA</a:t>
            </a:r>
          </a:p>
          <a:p>
            <a:pPr lvl="1">
              <a:spcBef>
                <a:spcPts val="0"/>
              </a:spcBef>
              <a:tabLst>
                <a:tab pos="3600450" algn="l"/>
              </a:tabLst>
            </a:pPr>
            <a:r>
              <a:rPr lang="en-US" sz="2200" dirty="0">
                <a:solidFill>
                  <a:schemeClr val="tx1">
                    <a:lumMod val="50000"/>
                    <a:lumOff val="50000"/>
                  </a:schemeClr>
                </a:solidFill>
                <a:latin typeface="Arial" panose="020B0604020202020204" pitchFamily="34" charset="0"/>
                <a:cs typeface="Arial" panose="020B0604020202020204" pitchFamily="34" charset="0"/>
              </a:rPr>
              <a:t>Incorporated the Summer 2021 SARA peak demand forecast and resource updates</a:t>
            </a:r>
          </a:p>
          <a:p>
            <a:pPr lvl="1">
              <a:spcBef>
                <a:spcPts val="0"/>
              </a:spcBef>
              <a:tabLst>
                <a:tab pos="3600450" algn="l"/>
              </a:tabLst>
            </a:pPr>
            <a:r>
              <a:rPr lang="en-US" sz="2200" dirty="0">
                <a:solidFill>
                  <a:schemeClr val="tx1">
                    <a:lumMod val="50000"/>
                    <a:lumOff val="50000"/>
                  </a:schemeClr>
                </a:solidFill>
                <a:latin typeface="Arial" panose="020B0604020202020204" pitchFamily="34" charset="0"/>
                <a:cs typeface="Arial" panose="020B0604020202020204" pitchFamily="34" charset="0"/>
              </a:rPr>
              <a:t>Updated resource quantities available to respond to Energy Emergency Alerts (down by 350 MW overall)</a:t>
            </a:r>
          </a:p>
          <a:p>
            <a:pPr lvl="1">
              <a:spcBef>
                <a:spcPts val="0"/>
              </a:spcBef>
              <a:tabLst>
                <a:tab pos="3600450" algn="l"/>
              </a:tabLst>
            </a:pPr>
            <a:r>
              <a:rPr lang="en-US" sz="2200" dirty="0">
                <a:solidFill>
                  <a:schemeClr val="tx1">
                    <a:lumMod val="50000"/>
                    <a:lumOff val="50000"/>
                  </a:schemeClr>
                </a:solidFill>
                <a:latin typeface="Arial" panose="020B0604020202020204" pitchFamily="34" charset="0"/>
                <a:cs typeface="Arial" panose="020B0604020202020204" pitchFamily="34" charset="0"/>
              </a:rPr>
              <a:t>Modified price-responsive demand (PRD) uncertainty modeling</a:t>
            </a:r>
          </a:p>
          <a:p>
            <a:pPr lvl="1">
              <a:spcBef>
                <a:spcPts val="0"/>
              </a:spcBef>
              <a:tabLst>
                <a:tab pos="3600450" algn="l"/>
              </a:tabLst>
            </a:pPr>
            <a:r>
              <a:rPr lang="en-US" sz="2200" dirty="0">
                <a:solidFill>
                  <a:schemeClr val="tx1">
                    <a:lumMod val="50000"/>
                    <a:lumOff val="50000"/>
                  </a:schemeClr>
                </a:solidFill>
                <a:latin typeface="Arial" panose="020B0604020202020204" pitchFamily="34" charset="0"/>
                <a:cs typeface="Arial" panose="020B0604020202020204" pitchFamily="34" charset="0"/>
              </a:rPr>
              <a:t>Model now determines a distribution for each hour’s “pre-EEA” reserve margin: Reserve Margin % = ((Total Resources – Outages) - Net Demand) / Net Demand</a:t>
            </a:r>
          </a:p>
          <a:p>
            <a:pPr lvl="1">
              <a:spcBef>
                <a:spcPts val="0"/>
              </a:spcBef>
              <a:tabLst>
                <a:tab pos="3600450" algn="l"/>
              </a:tabLst>
            </a:pPr>
            <a:endParaRPr lang="en-US" sz="2200" dirty="0">
              <a:solidFill>
                <a:schemeClr val="tx1">
                  <a:lumMod val="50000"/>
                  <a:lumOff val="50000"/>
                </a:schemeClr>
              </a:solidFill>
              <a:latin typeface="Arial" panose="020B0604020202020204" pitchFamily="34" charset="0"/>
              <a:cs typeface="Arial" panose="020B0604020202020204" pitchFamily="34" charset="0"/>
            </a:endParaRPr>
          </a:p>
          <a:p>
            <a:pPr lvl="1">
              <a:spcBef>
                <a:spcPts val="0"/>
              </a:spcBef>
              <a:tabLst>
                <a:tab pos="3600450" algn="l"/>
              </a:tabLst>
            </a:pPr>
            <a:endParaRPr lang="en-US" sz="2200" dirty="0">
              <a:solidFill>
                <a:schemeClr val="tx1">
                  <a:lumMod val="50000"/>
                  <a:lumOff val="50000"/>
                </a:schemeClr>
              </a:solidFill>
              <a:latin typeface="Arial" panose="020B0604020202020204" pitchFamily="34" charset="0"/>
              <a:cs typeface="Arial" panose="020B0604020202020204" pitchFamily="34" charset="0"/>
            </a:endParaRPr>
          </a:p>
          <a:p>
            <a:pPr lvl="1">
              <a:spcBef>
                <a:spcPts val="0"/>
              </a:spcBef>
              <a:tabLst>
                <a:tab pos="3600450" algn="l"/>
              </a:tabLst>
            </a:pPr>
            <a:endParaRPr lang="en-US" sz="2200" dirty="0">
              <a:solidFill>
                <a:schemeClr val="tx1">
                  <a:lumMod val="50000"/>
                  <a:lumOff val="50000"/>
                </a:schemeClr>
              </a:solidFill>
              <a:latin typeface="Arial" panose="020B0604020202020204" pitchFamily="34" charset="0"/>
              <a:cs typeface="Arial" panose="020B0604020202020204" pitchFamily="34" charset="0"/>
            </a:endParaRPr>
          </a:p>
          <a:p>
            <a:pPr lvl="1">
              <a:spcBef>
                <a:spcPts val="0"/>
              </a:spcBef>
              <a:tabLst>
                <a:tab pos="3600450" algn="l"/>
              </a:tabLst>
            </a:pPr>
            <a:endParaRPr lang="en-US" sz="2200" dirty="0">
              <a:solidFill>
                <a:schemeClr val="tx1">
                  <a:lumMod val="50000"/>
                  <a:lumOff val="50000"/>
                </a:schemeClr>
              </a:solidFill>
              <a:latin typeface="Arial" panose="020B0604020202020204" pitchFamily="34" charset="0"/>
              <a:cs typeface="Arial" panose="020B0604020202020204" pitchFamily="34" charset="0"/>
            </a:endParaRPr>
          </a:p>
          <a:p>
            <a:pPr marL="0" indent="0">
              <a:spcBef>
                <a:spcPts val="0"/>
              </a:spcBef>
              <a:buNone/>
              <a:tabLst>
                <a:tab pos="3600450" algn="l"/>
              </a:tabLst>
            </a:pPr>
            <a:endParaRPr lang="en-US" sz="2600" dirty="0">
              <a:solidFill>
                <a:schemeClr val="tx1">
                  <a:lumMod val="50000"/>
                  <a:lumOff val="50000"/>
                </a:schemeClr>
              </a:solidFill>
              <a:latin typeface="Arial" panose="020B0604020202020204" pitchFamily="34" charset="0"/>
              <a:cs typeface="Arial" panose="020B0604020202020204" pitchFamily="34" charset="0"/>
            </a:endParaRPr>
          </a:p>
          <a:p>
            <a:pPr lvl="1">
              <a:spcBef>
                <a:spcPts val="0"/>
              </a:spcBef>
              <a:tabLst>
                <a:tab pos="3600450" algn="l"/>
              </a:tabLst>
            </a:pPr>
            <a:endParaRPr lang="en-US" sz="2200" dirty="0">
              <a:solidFill>
                <a:schemeClr val="tx1">
                  <a:lumMod val="50000"/>
                  <a:lumOff val="50000"/>
                </a:schemeClr>
              </a:solidFill>
              <a:latin typeface="Arial" panose="020B0604020202020204" pitchFamily="34" charset="0"/>
              <a:cs typeface="Arial" panose="020B0604020202020204" pitchFamily="34" charset="0"/>
            </a:endParaRPr>
          </a:p>
          <a:p>
            <a:pPr lvl="1">
              <a:spcBef>
                <a:spcPts val="0"/>
              </a:spcBef>
              <a:tabLst>
                <a:tab pos="3600450" algn="l"/>
              </a:tabLst>
            </a:pPr>
            <a:endParaRPr lang="en-US" sz="2200" dirty="0">
              <a:solidFill>
                <a:schemeClr val="tx1">
                  <a:lumMod val="50000"/>
                  <a:lumOff val="50000"/>
                </a:schemeClr>
              </a:solidFill>
              <a:latin typeface="Arial" panose="020B0604020202020204" pitchFamily="34" charset="0"/>
              <a:cs typeface="Arial" panose="020B0604020202020204" pitchFamily="34" charset="0"/>
            </a:endParaRPr>
          </a:p>
          <a:p>
            <a:pPr marL="914400" lvl="2" indent="0">
              <a:spcBef>
                <a:spcPts val="0"/>
              </a:spcBef>
              <a:buNone/>
            </a:pPr>
            <a:endParaRPr lang="en-US" sz="2200" dirty="0">
              <a:solidFill>
                <a:schemeClr val="tx1">
                  <a:lumMod val="50000"/>
                  <a:lumOff val="50000"/>
                </a:schemeClr>
              </a:solidFill>
              <a:latin typeface="Arial" panose="020B0604020202020204" pitchFamily="34" charset="0"/>
              <a:cs typeface="Arial" panose="020B0604020202020204" pitchFamily="34" charset="0"/>
            </a:endParaRPr>
          </a:p>
          <a:p>
            <a:pPr lvl="1">
              <a:spcBef>
                <a:spcPts val="0"/>
              </a:spcBef>
            </a:pPr>
            <a:endParaRPr lang="en-US" sz="2600" dirty="0">
              <a:solidFill>
                <a:schemeClr val="tx1">
                  <a:lumMod val="50000"/>
                  <a:lumOff val="50000"/>
                </a:schemeClr>
              </a:solidFill>
              <a:latin typeface="Arial" panose="020B0604020202020204" pitchFamily="34" charset="0"/>
              <a:cs typeface="Arial" panose="020B0604020202020204" pitchFamily="34" charset="0"/>
            </a:endParaRPr>
          </a:p>
          <a:p>
            <a:pPr lvl="2">
              <a:spcBef>
                <a:spcPts val="0"/>
              </a:spcBef>
            </a:pPr>
            <a:endParaRPr lang="en-US" sz="2200" dirty="0">
              <a:solidFill>
                <a:schemeClr val="tx1">
                  <a:lumMod val="50000"/>
                  <a:lumOff val="50000"/>
                </a:schemeClr>
              </a:solidFill>
              <a:latin typeface="Arial" panose="020B0604020202020204" pitchFamily="34" charset="0"/>
              <a:cs typeface="Arial" panose="020B0604020202020204" pitchFamily="34" charset="0"/>
            </a:endParaRPr>
          </a:p>
          <a:p>
            <a:pPr lvl="2">
              <a:spcBef>
                <a:spcPts val="0"/>
              </a:spcBef>
            </a:pPr>
            <a:endParaRPr lang="en-US" sz="2200" dirty="0">
              <a:solidFill>
                <a:schemeClr val="tx1">
                  <a:lumMod val="50000"/>
                  <a:lumOff val="50000"/>
                </a:schemeClr>
              </a:solidFill>
              <a:latin typeface="Arial" panose="020B0604020202020204" pitchFamily="34" charset="0"/>
              <a:cs typeface="Arial" panose="020B0604020202020204" pitchFamily="34" charset="0"/>
            </a:endParaRPr>
          </a:p>
          <a:p>
            <a:pPr lvl="2">
              <a:spcBef>
                <a:spcPts val="0"/>
              </a:spcBef>
            </a:pPr>
            <a:endParaRPr lang="en-US" sz="2200" dirty="0">
              <a:solidFill>
                <a:schemeClr val="tx1">
                  <a:lumMod val="50000"/>
                  <a:lumOff val="50000"/>
                </a:schemeClr>
              </a:solidFill>
              <a:latin typeface="Arial" panose="020B0604020202020204" pitchFamily="34" charset="0"/>
              <a:cs typeface="Arial" panose="020B0604020202020204" pitchFamily="34" charset="0"/>
            </a:endParaRPr>
          </a:p>
          <a:p>
            <a:pPr lvl="1">
              <a:spcBef>
                <a:spcPts val="0"/>
              </a:spcBef>
            </a:pPr>
            <a:endParaRPr lang="en-US" sz="2200" dirty="0">
              <a:solidFill>
                <a:schemeClr val="tx1">
                  <a:lumMod val="50000"/>
                  <a:lumOff val="50000"/>
                </a:schemeClr>
              </a:solidFill>
              <a:latin typeface="Arial" panose="020B0604020202020204" pitchFamily="34" charset="0"/>
              <a:cs typeface="Arial" panose="020B0604020202020204" pitchFamily="34" charset="0"/>
            </a:endParaRPr>
          </a:p>
          <a:p>
            <a:pPr marL="514350" lvl="1" indent="0">
              <a:spcBef>
                <a:spcPts val="0"/>
              </a:spcBef>
              <a:buNone/>
              <a:tabLst>
                <a:tab pos="1371600" algn="l"/>
              </a:tabLst>
            </a:pPr>
            <a:endParaRPr lang="en-US" sz="2000"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endParaRPr>
          </a:p>
          <a:p>
            <a:pPr marL="1200150" lvl="2">
              <a:spcBef>
                <a:spcPts val="0"/>
              </a:spcBef>
            </a:pPr>
            <a:endParaRPr lang="en-US" sz="1200" dirty="0">
              <a:solidFill>
                <a:schemeClr val="tx1">
                  <a:lumMod val="50000"/>
                  <a:lumOff val="50000"/>
                </a:schemeClr>
              </a:solidFill>
              <a:latin typeface="Arial" panose="020B0604020202020204" pitchFamily="34" charset="0"/>
              <a:cs typeface="Arial" panose="020B0604020202020204" pitchFamily="34" charset="0"/>
            </a:endParaRPr>
          </a:p>
          <a:p>
            <a:pPr marL="457200" lvl="1" indent="0">
              <a:buNone/>
            </a:pPr>
            <a:endParaRPr lang="en-US" sz="1800" dirty="0">
              <a:solidFill>
                <a:schemeClr val="tx1">
                  <a:lumMod val="50000"/>
                  <a:lumOff val="50000"/>
                </a:schemeClr>
              </a:solidFill>
              <a:latin typeface="Arial" panose="020B0604020202020204" pitchFamily="34" charset="0"/>
              <a:cs typeface="Arial" panose="020B0604020202020204" pitchFamily="34" charset="0"/>
            </a:endParaRPr>
          </a:p>
          <a:p>
            <a:pPr marL="400050"/>
            <a:r>
              <a:rPr lang="en-US" sz="2600" dirty="0">
                <a:solidFill>
                  <a:schemeClr val="tx1">
                    <a:lumMod val="50000"/>
                    <a:lumOff val="50000"/>
                  </a:schemeClr>
                </a:solidFill>
                <a:latin typeface="Arial" panose="020B0604020202020204" pitchFamily="34" charset="0"/>
                <a:cs typeface="Arial" panose="020B0604020202020204" pitchFamily="34" charset="0"/>
              </a:rPr>
              <a:t>Next steps:</a:t>
            </a:r>
          </a:p>
          <a:p>
            <a:pPr marL="800100" lvl="1"/>
            <a:r>
              <a:rPr lang="en-US" sz="1800" dirty="0">
                <a:solidFill>
                  <a:schemeClr val="tx1">
                    <a:lumMod val="50000"/>
                    <a:lumOff val="50000"/>
                  </a:schemeClr>
                </a:solidFill>
                <a:latin typeface="Arial" panose="020B0604020202020204" pitchFamily="34" charset="0"/>
                <a:cs typeface="Arial" panose="020B0604020202020204" pitchFamily="34" charset="0"/>
              </a:rPr>
              <a:t>Evaluate Winter Peak </a:t>
            </a:r>
          </a:p>
          <a:p>
            <a:pPr marL="800100" lvl="1"/>
            <a:r>
              <a:rPr lang="en-US" sz="1800" dirty="0">
                <a:solidFill>
                  <a:schemeClr val="tx1">
                    <a:lumMod val="50000"/>
                    <a:lumOff val="50000"/>
                  </a:schemeClr>
                </a:solidFill>
                <a:latin typeface="Arial" panose="020B0604020202020204" pitchFamily="34" charset="0"/>
                <a:cs typeface="Arial" panose="020B0604020202020204" pitchFamily="34" charset="0"/>
              </a:rPr>
              <a:t>Look at different methods, including different HE and different profiles</a:t>
            </a:r>
          </a:p>
        </p:txBody>
      </p:sp>
      <p:sp>
        <p:nvSpPr>
          <p:cNvPr id="5" name="Slide Number Placeholder 4">
            <a:extLst>
              <a:ext uri="{FF2B5EF4-FFF2-40B4-BE49-F238E27FC236}">
                <a16:creationId xmlns:a16="http://schemas.microsoft.com/office/drawing/2014/main" id="{DA37FA1F-DAAF-4808-A399-41063F91258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EE6DEE-B277-412F-8503-2977301076E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900595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8F2E1-0F47-4122-BDF0-FF9AC70A346F}"/>
              </a:ext>
            </a:extLst>
          </p:cNvPr>
          <p:cNvSpPr>
            <a:spLocks noGrp="1"/>
          </p:cNvSpPr>
          <p:nvPr>
            <p:ph type="title"/>
          </p:nvPr>
        </p:nvSpPr>
        <p:spPr>
          <a:xfrm>
            <a:off x="381000" y="136525"/>
            <a:ext cx="8229600" cy="1252835"/>
          </a:xfrm>
        </p:spPr>
        <p:txBody>
          <a:bodyPr>
            <a:normAutofit/>
          </a:bodyPr>
          <a:lstStyle/>
          <a:p>
            <a:pPr algn="l"/>
            <a:r>
              <a:rPr lang="en-US" sz="2800" b="1" dirty="0">
                <a:latin typeface="Arial" panose="020B0604020202020204" pitchFamily="34" charset="0"/>
                <a:cs typeface="Arial" panose="020B0604020202020204" pitchFamily="34" charset="0"/>
              </a:rPr>
              <a:t>August SAWG Topics – SARA Probabilistic Model Summer 2021</a:t>
            </a:r>
            <a:endParaRPr lang="en-US" sz="2800" dirty="0"/>
          </a:p>
        </p:txBody>
      </p:sp>
      <p:sp>
        <p:nvSpPr>
          <p:cNvPr id="3" name="Content Placeholder 2">
            <a:extLst>
              <a:ext uri="{FF2B5EF4-FFF2-40B4-BE49-F238E27FC236}">
                <a16:creationId xmlns:a16="http://schemas.microsoft.com/office/drawing/2014/main" id="{CFF39E91-3AC4-4F7B-A60D-26E1379718F6}"/>
              </a:ext>
            </a:extLst>
          </p:cNvPr>
          <p:cNvSpPr>
            <a:spLocks noGrp="1"/>
          </p:cNvSpPr>
          <p:nvPr>
            <p:ph idx="1"/>
          </p:nvPr>
        </p:nvSpPr>
        <p:spPr>
          <a:xfrm>
            <a:off x="457200" y="1219200"/>
            <a:ext cx="8229600" cy="5562600"/>
          </a:xfrm>
        </p:spPr>
        <p:txBody>
          <a:bodyPr>
            <a:normAutofit/>
          </a:bodyPr>
          <a:lstStyle/>
          <a:p>
            <a:pPr>
              <a:spcBef>
                <a:spcPts val="0"/>
              </a:spcBef>
              <a:tabLst>
                <a:tab pos="3600450" algn="l"/>
              </a:tabLst>
            </a:pPr>
            <a:r>
              <a:rPr lang="en-US" sz="2200" dirty="0">
                <a:solidFill>
                  <a:schemeClr val="tx1">
                    <a:lumMod val="50000"/>
                    <a:lumOff val="50000"/>
                  </a:schemeClr>
                </a:solidFill>
                <a:latin typeface="Arial" panose="020B0604020202020204" pitchFamily="34" charset="0"/>
                <a:cs typeface="Arial" panose="020B0604020202020204" pitchFamily="34" charset="0"/>
              </a:rPr>
              <a:t>Hourly Risk Profiles, Summer 2021 vs. 2020</a:t>
            </a:r>
          </a:p>
          <a:p>
            <a:pPr>
              <a:spcBef>
                <a:spcPts val="0"/>
              </a:spcBef>
              <a:tabLst>
                <a:tab pos="3600450" algn="l"/>
              </a:tabLst>
            </a:pPr>
            <a:endParaRPr lang="en-US" sz="2600" dirty="0">
              <a:solidFill>
                <a:schemeClr val="tx1">
                  <a:lumMod val="50000"/>
                  <a:lumOff val="50000"/>
                </a:schemeClr>
              </a:solidFill>
              <a:latin typeface="Arial" panose="020B0604020202020204" pitchFamily="34" charset="0"/>
              <a:cs typeface="Arial" panose="020B0604020202020204" pitchFamily="34" charset="0"/>
            </a:endParaRPr>
          </a:p>
          <a:p>
            <a:pPr lvl="1">
              <a:spcBef>
                <a:spcPts val="0"/>
              </a:spcBef>
              <a:tabLst>
                <a:tab pos="3600450" algn="l"/>
              </a:tabLst>
            </a:pPr>
            <a:endParaRPr lang="en-US" sz="2200" dirty="0">
              <a:solidFill>
                <a:schemeClr val="tx1">
                  <a:lumMod val="50000"/>
                  <a:lumOff val="50000"/>
                </a:schemeClr>
              </a:solidFill>
              <a:latin typeface="Arial" panose="020B0604020202020204" pitchFamily="34" charset="0"/>
              <a:cs typeface="Arial" panose="020B0604020202020204" pitchFamily="34" charset="0"/>
            </a:endParaRPr>
          </a:p>
          <a:p>
            <a:pPr lvl="1">
              <a:spcBef>
                <a:spcPts val="0"/>
              </a:spcBef>
              <a:tabLst>
                <a:tab pos="3600450" algn="l"/>
              </a:tabLst>
            </a:pPr>
            <a:endParaRPr lang="en-US" sz="2200" dirty="0">
              <a:solidFill>
                <a:schemeClr val="tx1">
                  <a:lumMod val="50000"/>
                  <a:lumOff val="50000"/>
                </a:schemeClr>
              </a:solidFill>
              <a:latin typeface="Arial" panose="020B0604020202020204" pitchFamily="34" charset="0"/>
              <a:cs typeface="Arial" panose="020B0604020202020204" pitchFamily="34" charset="0"/>
            </a:endParaRPr>
          </a:p>
          <a:p>
            <a:pPr lvl="1">
              <a:spcBef>
                <a:spcPts val="0"/>
              </a:spcBef>
              <a:tabLst>
                <a:tab pos="3600450" algn="l"/>
              </a:tabLst>
            </a:pPr>
            <a:endParaRPr lang="en-US" sz="2200" dirty="0">
              <a:solidFill>
                <a:schemeClr val="tx1">
                  <a:lumMod val="50000"/>
                  <a:lumOff val="50000"/>
                </a:schemeClr>
              </a:solidFill>
              <a:latin typeface="Arial" panose="020B0604020202020204" pitchFamily="34" charset="0"/>
              <a:cs typeface="Arial" panose="020B0604020202020204" pitchFamily="34" charset="0"/>
            </a:endParaRPr>
          </a:p>
          <a:p>
            <a:pPr marL="0" indent="0">
              <a:spcBef>
                <a:spcPts val="0"/>
              </a:spcBef>
              <a:buNone/>
              <a:tabLst>
                <a:tab pos="3600450" algn="l"/>
              </a:tabLst>
            </a:pPr>
            <a:endParaRPr lang="en-US" sz="2600" dirty="0">
              <a:solidFill>
                <a:schemeClr val="tx1">
                  <a:lumMod val="50000"/>
                  <a:lumOff val="50000"/>
                </a:schemeClr>
              </a:solidFill>
              <a:latin typeface="Arial" panose="020B0604020202020204" pitchFamily="34" charset="0"/>
              <a:cs typeface="Arial" panose="020B0604020202020204" pitchFamily="34" charset="0"/>
            </a:endParaRPr>
          </a:p>
          <a:p>
            <a:pPr lvl="1">
              <a:spcBef>
                <a:spcPts val="0"/>
              </a:spcBef>
              <a:tabLst>
                <a:tab pos="3600450" algn="l"/>
              </a:tabLst>
            </a:pPr>
            <a:endParaRPr lang="en-US" sz="2200" dirty="0">
              <a:solidFill>
                <a:schemeClr val="tx1">
                  <a:lumMod val="50000"/>
                  <a:lumOff val="50000"/>
                </a:schemeClr>
              </a:solidFill>
              <a:latin typeface="Arial" panose="020B0604020202020204" pitchFamily="34" charset="0"/>
              <a:cs typeface="Arial" panose="020B0604020202020204" pitchFamily="34" charset="0"/>
            </a:endParaRPr>
          </a:p>
          <a:p>
            <a:pPr lvl="1">
              <a:spcBef>
                <a:spcPts val="0"/>
              </a:spcBef>
              <a:tabLst>
                <a:tab pos="3600450" algn="l"/>
              </a:tabLst>
            </a:pPr>
            <a:endParaRPr lang="en-US" sz="2200" dirty="0">
              <a:solidFill>
                <a:schemeClr val="tx1">
                  <a:lumMod val="50000"/>
                  <a:lumOff val="50000"/>
                </a:schemeClr>
              </a:solidFill>
              <a:latin typeface="Arial" panose="020B0604020202020204" pitchFamily="34" charset="0"/>
              <a:cs typeface="Arial" panose="020B0604020202020204" pitchFamily="34" charset="0"/>
            </a:endParaRPr>
          </a:p>
          <a:p>
            <a:pPr marL="914400" lvl="2" indent="0">
              <a:spcBef>
                <a:spcPts val="0"/>
              </a:spcBef>
              <a:buNone/>
            </a:pPr>
            <a:endParaRPr lang="en-US" sz="2200" dirty="0">
              <a:solidFill>
                <a:schemeClr val="tx1">
                  <a:lumMod val="50000"/>
                  <a:lumOff val="50000"/>
                </a:schemeClr>
              </a:solidFill>
              <a:latin typeface="Arial" panose="020B0604020202020204" pitchFamily="34" charset="0"/>
              <a:cs typeface="Arial" panose="020B0604020202020204" pitchFamily="34" charset="0"/>
            </a:endParaRPr>
          </a:p>
          <a:p>
            <a:pPr lvl="1">
              <a:spcBef>
                <a:spcPts val="0"/>
              </a:spcBef>
            </a:pPr>
            <a:endParaRPr lang="en-US" sz="2600" dirty="0">
              <a:solidFill>
                <a:schemeClr val="tx1">
                  <a:lumMod val="50000"/>
                  <a:lumOff val="50000"/>
                </a:schemeClr>
              </a:solidFill>
              <a:latin typeface="Arial" panose="020B0604020202020204" pitchFamily="34" charset="0"/>
              <a:cs typeface="Arial" panose="020B0604020202020204" pitchFamily="34" charset="0"/>
            </a:endParaRPr>
          </a:p>
          <a:p>
            <a:pPr marL="914400" lvl="2" indent="0">
              <a:spcBef>
                <a:spcPts val="0"/>
              </a:spcBef>
              <a:buNone/>
            </a:pPr>
            <a:endParaRPr lang="en-US" sz="2200" dirty="0">
              <a:solidFill>
                <a:schemeClr val="tx1">
                  <a:lumMod val="50000"/>
                  <a:lumOff val="50000"/>
                </a:schemeClr>
              </a:solidFill>
              <a:latin typeface="Arial" panose="020B0604020202020204" pitchFamily="34" charset="0"/>
              <a:cs typeface="Arial" panose="020B0604020202020204" pitchFamily="34" charset="0"/>
            </a:endParaRPr>
          </a:p>
          <a:p>
            <a:pPr>
              <a:spcBef>
                <a:spcPts val="0"/>
              </a:spcBef>
            </a:pPr>
            <a:r>
              <a:rPr lang="en-US" sz="1600" dirty="0">
                <a:solidFill>
                  <a:schemeClr val="tx1">
                    <a:lumMod val="50000"/>
                    <a:lumOff val="50000"/>
                  </a:schemeClr>
                </a:solidFill>
                <a:latin typeface="Arial" panose="020B0604020202020204" pitchFamily="34" charset="0"/>
                <a:cs typeface="Arial" panose="020B0604020202020204" pitchFamily="34" charset="0"/>
              </a:rPr>
              <a:t>Additions of new renewable resources, particularly solar, reduces the risk of EEA events for all hours relative to summer 2020 model results, except for HE 8:00 PM</a:t>
            </a:r>
          </a:p>
          <a:p>
            <a:pPr>
              <a:spcBef>
                <a:spcPts val="0"/>
              </a:spcBef>
            </a:pPr>
            <a:r>
              <a:rPr lang="en-US" sz="1600" dirty="0">
                <a:solidFill>
                  <a:schemeClr val="tx1">
                    <a:lumMod val="50000"/>
                    <a:lumOff val="50000"/>
                  </a:schemeClr>
                </a:solidFill>
                <a:latin typeface="Arial" panose="020B0604020202020204" pitchFamily="34" charset="0"/>
                <a:cs typeface="Arial" panose="020B0604020202020204" pitchFamily="34" charset="0"/>
              </a:rPr>
              <a:t>Drop-off of solar to zero MW during </a:t>
            </a:r>
            <a:r>
              <a:rPr lang="en-US" sz="1600">
                <a:solidFill>
                  <a:schemeClr val="tx1">
                    <a:lumMod val="50000"/>
                    <a:lumOff val="50000"/>
                  </a:schemeClr>
                </a:solidFill>
                <a:latin typeface="Arial" panose="020B0604020202020204" pitchFamily="34" charset="0"/>
                <a:cs typeface="Arial" panose="020B0604020202020204" pitchFamily="34" charset="0"/>
              </a:rPr>
              <a:t>HE 8:00 </a:t>
            </a:r>
            <a:r>
              <a:rPr lang="en-US" sz="1600" dirty="0">
                <a:solidFill>
                  <a:schemeClr val="tx1">
                    <a:lumMod val="50000"/>
                    <a:lumOff val="50000"/>
                  </a:schemeClr>
                </a:solidFill>
                <a:latin typeface="Arial" panose="020B0604020202020204" pitchFamily="34" charset="0"/>
                <a:cs typeface="Arial" panose="020B0604020202020204" pitchFamily="34" charset="0"/>
              </a:rPr>
              <a:t>PM now causes higher EEA risk than for all other hours; the effect of this drop-off is amplified by the doubling of installed solar capacity relative to what was reported in the summer 2020 SARA</a:t>
            </a:r>
          </a:p>
          <a:p>
            <a:pPr>
              <a:spcBef>
                <a:spcPts val="0"/>
              </a:spcBef>
            </a:pPr>
            <a:endParaRPr lang="en-US" sz="3000" dirty="0">
              <a:solidFill>
                <a:schemeClr val="tx1">
                  <a:lumMod val="50000"/>
                  <a:lumOff val="50000"/>
                </a:schemeClr>
              </a:solidFill>
              <a:latin typeface="Arial" panose="020B0604020202020204" pitchFamily="34" charset="0"/>
              <a:cs typeface="Arial" panose="020B0604020202020204" pitchFamily="34" charset="0"/>
            </a:endParaRPr>
          </a:p>
          <a:p>
            <a:pPr lvl="1">
              <a:spcBef>
                <a:spcPts val="0"/>
              </a:spcBef>
            </a:pPr>
            <a:endParaRPr lang="en-US" sz="2200" dirty="0">
              <a:solidFill>
                <a:schemeClr val="tx1">
                  <a:lumMod val="50000"/>
                  <a:lumOff val="50000"/>
                </a:schemeClr>
              </a:solidFill>
              <a:latin typeface="Arial" panose="020B0604020202020204" pitchFamily="34" charset="0"/>
              <a:cs typeface="Arial" panose="020B0604020202020204" pitchFamily="34" charset="0"/>
            </a:endParaRPr>
          </a:p>
          <a:p>
            <a:pPr marL="514350" lvl="1" indent="0">
              <a:spcBef>
                <a:spcPts val="0"/>
              </a:spcBef>
              <a:buNone/>
              <a:tabLst>
                <a:tab pos="1371600" algn="l"/>
              </a:tabLst>
            </a:pPr>
            <a:endParaRPr lang="en-US" sz="2000"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endParaRPr>
          </a:p>
          <a:p>
            <a:pPr marL="1200150" lvl="2">
              <a:spcBef>
                <a:spcPts val="0"/>
              </a:spcBef>
            </a:pPr>
            <a:endParaRPr lang="en-US" sz="1200" dirty="0">
              <a:solidFill>
                <a:schemeClr val="tx1">
                  <a:lumMod val="50000"/>
                  <a:lumOff val="50000"/>
                </a:schemeClr>
              </a:solidFill>
              <a:latin typeface="Arial" panose="020B0604020202020204" pitchFamily="34" charset="0"/>
              <a:cs typeface="Arial" panose="020B0604020202020204" pitchFamily="34" charset="0"/>
            </a:endParaRPr>
          </a:p>
          <a:p>
            <a:pPr marL="457200" lvl="1" indent="0">
              <a:buNone/>
            </a:pPr>
            <a:endParaRPr lang="en-US" sz="180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DA37FA1F-DAAF-4808-A399-41063F91258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EE6DEE-B277-412F-8503-2977301076E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4" name="Picture 3">
            <a:extLst>
              <a:ext uri="{FF2B5EF4-FFF2-40B4-BE49-F238E27FC236}">
                <a16:creationId xmlns:a16="http://schemas.microsoft.com/office/drawing/2014/main" id="{2C767F2D-BAFB-4C05-84A6-598F4DC115A7}"/>
              </a:ext>
            </a:extLst>
          </p:cNvPr>
          <p:cNvPicPr>
            <a:picLocks noChangeAspect="1"/>
          </p:cNvPicPr>
          <p:nvPr/>
        </p:nvPicPr>
        <p:blipFill>
          <a:blip r:embed="rId3"/>
          <a:stretch>
            <a:fillRect/>
          </a:stretch>
        </p:blipFill>
        <p:spPr>
          <a:xfrm>
            <a:off x="762000" y="1676400"/>
            <a:ext cx="6621945" cy="3325452"/>
          </a:xfrm>
          <a:prstGeom prst="rect">
            <a:avLst/>
          </a:prstGeom>
        </p:spPr>
      </p:pic>
    </p:spTree>
    <p:extLst>
      <p:ext uri="{BB962C8B-B14F-4D97-AF65-F5344CB8AC3E}">
        <p14:creationId xmlns:p14="http://schemas.microsoft.com/office/powerpoint/2010/main" val="37195870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8F2E1-0F47-4122-BDF0-FF9AC70A346F}"/>
              </a:ext>
            </a:extLst>
          </p:cNvPr>
          <p:cNvSpPr>
            <a:spLocks noGrp="1"/>
          </p:cNvSpPr>
          <p:nvPr>
            <p:ph type="title"/>
          </p:nvPr>
        </p:nvSpPr>
        <p:spPr>
          <a:xfrm>
            <a:off x="457200" y="136525"/>
            <a:ext cx="8229600" cy="1082675"/>
          </a:xfrm>
        </p:spPr>
        <p:txBody>
          <a:bodyPr>
            <a:normAutofit/>
          </a:bodyPr>
          <a:lstStyle/>
          <a:p>
            <a:pPr algn="l"/>
            <a:r>
              <a:rPr lang="en-US" sz="2800" b="1" dirty="0">
                <a:latin typeface="Arial" panose="020B0604020202020204" pitchFamily="34" charset="0"/>
                <a:cs typeface="Arial" panose="020B0604020202020204" pitchFamily="34" charset="0"/>
              </a:rPr>
              <a:t>Emergency Conditions List from TAC/WMS</a:t>
            </a:r>
            <a:endParaRPr lang="en-US" sz="2800" dirty="0"/>
          </a:p>
        </p:txBody>
      </p:sp>
      <p:sp>
        <p:nvSpPr>
          <p:cNvPr id="3" name="Content Placeholder 2">
            <a:extLst>
              <a:ext uri="{FF2B5EF4-FFF2-40B4-BE49-F238E27FC236}">
                <a16:creationId xmlns:a16="http://schemas.microsoft.com/office/drawing/2014/main" id="{CFF39E91-3AC4-4F7B-A60D-26E1379718F6}"/>
              </a:ext>
            </a:extLst>
          </p:cNvPr>
          <p:cNvSpPr>
            <a:spLocks noGrp="1"/>
          </p:cNvSpPr>
          <p:nvPr>
            <p:ph idx="1"/>
          </p:nvPr>
        </p:nvSpPr>
        <p:spPr>
          <a:xfrm>
            <a:off x="457200" y="914400"/>
            <a:ext cx="8229600" cy="5867400"/>
          </a:xfrm>
        </p:spPr>
        <p:txBody>
          <a:bodyPr>
            <a:normAutofit/>
          </a:bodyPr>
          <a:lstStyle/>
          <a:p>
            <a:pPr>
              <a:spcBef>
                <a:spcPts val="0"/>
              </a:spcBef>
              <a:tabLst>
                <a:tab pos="3600450" algn="l"/>
              </a:tabLst>
            </a:pPr>
            <a:r>
              <a:rPr lang="en-US" sz="2200" dirty="0">
                <a:solidFill>
                  <a:schemeClr val="tx1">
                    <a:lumMod val="50000"/>
                    <a:lumOff val="50000"/>
                  </a:schemeClr>
                </a:solidFill>
                <a:latin typeface="Arial" panose="020B0604020202020204" pitchFamily="34" charset="0"/>
                <a:cs typeface="Arial" panose="020B0604020202020204" pitchFamily="34" charset="0"/>
              </a:rPr>
              <a:t>61. How should capacity reports be modified to include gas market coincident and offsetting risks with electric system?</a:t>
            </a:r>
          </a:p>
          <a:p>
            <a:pPr lvl="1">
              <a:spcBef>
                <a:spcPts val="0"/>
              </a:spcBef>
              <a:tabLst>
                <a:tab pos="3600450" algn="l"/>
              </a:tabLst>
            </a:pPr>
            <a:r>
              <a:rPr lang="en-US" sz="2200" dirty="0">
                <a:solidFill>
                  <a:schemeClr val="tx1">
                    <a:lumMod val="50000"/>
                    <a:lumOff val="50000"/>
                  </a:schemeClr>
                </a:solidFill>
                <a:latin typeface="Arial" panose="020B0604020202020204" pitchFamily="34" charset="0"/>
                <a:cs typeface="Arial" panose="020B0604020202020204" pitchFamily="34" charset="0"/>
              </a:rPr>
              <a:t>Status: Assigned to Lori Simpson &amp; Caitlin Smith; spoke with Gas-electric working group leadership </a:t>
            </a:r>
          </a:p>
          <a:p>
            <a:pPr lvl="1">
              <a:spcBef>
                <a:spcPts val="0"/>
              </a:spcBef>
              <a:tabLst>
                <a:tab pos="3600450" algn="l"/>
              </a:tabLst>
            </a:pPr>
            <a:r>
              <a:rPr lang="en-US" sz="2200" dirty="0">
                <a:solidFill>
                  <a:schemeClr val="tx1">
                    <a:lumMod val="50000"/>
                    <a:lumOff val="50000"/>
                  </a:schemeClr>
                </a:solidFill>
                <a:latin typeface="Arial" panose="020B0604020202020204" pitchFamily="34" charset="0"/>
                <a:cs typeface="Arial" panose="020B0604020202020204" pitchFamily="34" charset="0"/>
              </a:rPr>
              <a:t>Long-term item, awaiting related PUCT project 51839 </a:t>
            </a:r>
          </a:p>
          <a:p>
            <a:pPr lvl="1">
              <a:spcBef>
                <a:spcPts val="0"/>
              </a:spcBef>
              <a:tabLst>
                <a:tab pos="3600450" algn="l"/>
              </a:tabLst>
            </a:pPr>
            <a:endParaRPr lang="en-US" sz="2200" dirty="0">
              <a:solidFill>
                <a:schemeClr val="tx1">
                  <a:lumMod val="50000"/>
                  <a:lumOff val="50000"/>
                </a:schemeClr>
              </a:solidFill>
              <a:latin typeface="Arial" panose="020B0604020202020204" pitchFamily="34" charset="0"/>
              <a:cs typeface="Arial" panose="020B0604020202020204" pitchFamily="34" charset="0"/>
            </a:endParaRPr>
          </a:p>
          <a:p>
            <a:pPr>
              <a:spcBef>
                <a:spcPts val="0"/>
              </a:spcBef>
              <a:tabLst>
                <a:tab pos="3600450" algn="l"/>
              </a:tabLst>
            </a:pPr>
            <a:r>
              <a:rPr lang="en-US" sz="2200" dirty="0">
                <a:solidFill>
                  <a:schemeClr val="tx1">
                    <a:lumMod val="50000"/>
                    <a:lumOff val="50000"/>
                  </a:schemeClr>
                </a:solidFill>
                <a:latin typeface="Arial" panose="020B0604020202020204" pitchFamily="34" charset="0"/>
                <a:cs typeface="Arial" panose="020B0604020202020204" pitchFamily="34" charset="0"/>
              </a:rPr>
              <a:t>119. Develop and implement updated methodology used to determine cost of new entry (CONE)</a:t>
            </a:r>
          </a:p>
          <a:p>
            <a:pPr lvl="1">
              <a:spcBef>
                <a:spcPts val="0"/>
              </a:spcBef>
              <a:tabLst>
                <a:tab pos="3600450" algn="l"/>
              </a:tabLst>
            </a:pPr>
            <a:r>
              <a:rPr lang="en-US" sz="2200">
                <a:solidFill>
                  <a:schemeClr val="tx1">
                    <a:lumMod val="50000"/>
                    <a:lumOff val="50000"/>
                  </a:schemeClr>
                </a:solidFill>
                <a:latin typeface="Arial" panose="020B0604020202020204" pitchFamily="34" charset="0"/>
                <a:cs typeface="Arial" panose="020B0604020202020204" pitchFamily="34" charset="0"/>
              </a:rPr>
              <a:t>Status: Developed </a:t>
            </a:r>
            <a:r>
              <a:rPr lang="en-US" sz="2200" dirty="0">
                <a:solidFill>
                  <a:schemeClr val="tx1">
                    <a:lumMod val="50000"/>
                    <a:lumOff val="50000"/>
                  </a:schemeClr>
                </a:solidFill>
                <a:latin typeface="Arial" panose="020B0604020202020204" pitchFamily="34" charset="0"/>
                <a:cs typeface="Arial" panose="020B0604020202020204" pitchFamily="34" charset="0"/>
              </a:rPr>
              <a:t>an NPPR with study timeline for developing new CONE values 2019-2020 </a:t>
            </a:r>
          </a:p>
          <a:p>
            <a:pPr lvl="1">
              <a:spcBef>
                <a:spcPts val="0"/>
              </a:spcBef>
              <a:tabLst>
                <a:tab pos="3600450" algn="l"/>
              </a:tabLst>
            </a:pPr>
            <a:r>
              <a:rPr lang="en-US" sz="2200" dirty="0">
                <a:solidFill>
                  <a:schemeClr val="tx1">
                    <a:lumMod val="50000"/>
                    <a:lumOff val="50000"/>
                  </a:schemeClr>
                </a:solidFill>
                <a:latin typeface="Arial" panose="020B0604020202020204" pitchFamily="34" charset="0"/>
                <a:cs typeface="Arial" panose="020B0604020202020204" pitchFamily="34" charset="0"/>
              </a:rPr>
              <a:t>Currently on hold for PUCT action; if ERCOT needs to update CONE for EORM or MERM in the meantime, will bring methodology to SAWG</a:t>
            </a:r>
          </a:p>
          <a:p>
            <a:pPr lvl="1">
              <a:spcBef>
                <a:spcPts val="0"/>
              </a:spcBef>
              <a:tabLst>
                <a:tab pos="3600450" algn="l"/>
              </a:tabLst>
            </a:pPr>
            <a:endParaRPr lang="en-US" sz="2200" dirty="0">
              <a:solidFill>
                <a:schemeClr val="tx1">
                  <a:lumMod val="50000"/>
                  <a:lumOff val="50000"/>
                </a:schemeClr>
              </a:solidFill>
              <a:latin typeface="Arial" panose="020B0604020202020204" pitchFamily="34" charset="0"/>
              <a:cs typeface="Arial" panose="020B0604020202020204" pitchFamily="34" charset="0"/>
            </a:endParaRPr>
          </a:p>
          <a:p>
            <a:pPr lvl="1">
              <a:spcBef>
                <a:spcPts val="0"/>
              </a:spcBef>
              <a:tabLst>
                <a:tab pos="3600450" algn="l"/>
              </a:tabLst>
            </a:pPr>
            <a:endParaRPr lang="en-US" sz="2200" dirty="0">
              <a:solidFill>
                <a:schemeClr val="tx1">
                  <a:lumMod val="50000"/>
                  <a:lumOff val="50000"/>
                </a:schemeClr>
              </a:solidFill>
              <a:latin typeface="Arial" panose="020B0604020202020204" pitchFamily="34" charset="0"/>
              <a:cs typeface="Arial" panose="020B0604020202020204" pitchFamily="34" charset="0"/>
            </a:endParaRPr>
          </a:p>
          <a:p>
            <a:pPr marL="457200" lvl="1" indent="0">
              <a:buNone/>
            </a:pPr>
            <a:endParaRPr lang="en-US" sz="180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DA37FA1F-DAAF-4808-A399-41063F91258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EE6DEE-B277-412F-8503-2977301076E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8113940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8F2E1-0F47-4122-BDF0-FF9AC70A346F}"/>
              </a:ext>
            </a:extLst>
          </p:cNvPr>
          <p:cNvSpPr>
            <a:spLocks noGrp="1"/>
          </p:cNvSpPr>
          <p:nvPr>
            <p:ph type="title"/>
          </p:nvPr>
        </p:nvSpPr>
        <p:spPr>
          <a:xfrm>
            <a:off x="457200" y="1"/>
            <a:ext cx="8229600" cy="1219200"/>
          </a:xfrm>
        </p:spPr>
        <p:txBody>
          <a:bodyPr>
            <a:normAutofit/>
          </a:bodyPr>
          <a:lstStyle/>
          <a:p>
            <a:pPr algn="l"/>
            <a:r>
              <a:rPr lang="en-US" sz="2800" b="1" dirty="0">
                <a:latin typeface="Arial" panose="020B0604020202020204" pitchFamily="34" charset="0"/>
                <a:cs typeface="Arial" panose="020B0604020202020204" pitchFamily="34" charset="0"/>
              </a:rPr>
              <a:t>Emergency Conditions List from TAC/WMS</a:t>
            </a:r>
            <a:endParaRPr lang="en-US" sz="2800" dirty="0"/>
          </a:p>
        </p:txBody>
      </p:sp>
      <p:sp>
        <p:nvSpPr>
          <p:cNvPr id="3" name="Content Placeholder 2">
            <a:extLst>
              <a:ext uri="{FF2B5EF4-FFF2-40B4-BE49-F238E27FC236}">
                <a16:creationId xmlns:a16="http://schemas.microsoft.com/office/drawing/2014/main" id="{CFF39E91-3AC4-4F7B-A60D-26E1379718F6}"/>
              </a:ext>
            </a:extLst>
          </p:cNvPr>
          <p:cNvSpPr>
            <a:spLocks noGrp="1"/>
          </p:cNvSpPr>
          <p:nvPr>
            <p:ph idx="1"/>
          </p:nvPr>
        </p:nvSpPr>
        <p:spPr>
          <a:xfrm>
            <a:off x="457200" y="838200"/>
            <a:ext cx="8229600" cy="6019800"/>
          </a:xfrm>
        </p:spPr>
        <p:txBody>
          <a:bodyPr>
            <a:normAutofit/>
          </a:bodyPr>
          <a:lstStyle/>
          <a:p>
            <a:pPr>
              <a:spcBef>
                <a:spcPts val="0"/>
              </a:spcBef>
              <a:tabLst>
                <a:tab pos="3600450" algn="l"/>
              </a:tabLst>
            </a:pPr>
            <a:r>
              <a:rPr lang="en-US" sz="2200" dirty="0">
                <a:solidFill>
                  <a:schemeClr val="tx1">
                    <a:lumMod val="50000"/>
                    <a:lumOff val="50000"/>
                  </a:schemeClr>
                </a:solidFill>
                <a:latin typeface="Arial" panose="020B0604020202020204" pitchFamily="34" charset="0"/>
                <a:cs typeface="Arial" panose="020B0604020202020204" pitchFamily="34" charset="0"/>
              </a:rPr>
              <a:t>Items that are ongoing at SAWG and related to recurring CDR and SARA reports:</a:t>
            </a:r>
          </a:p>
          <a:p>
            <a:pPr lvl="1">
              <a:spcBef>
                <a:spcPts val="0"/>
              </a:spcBef>
              <a:tabLst>
                <a:tab pos="3600450" algn="l"/>
              </a:tabLst>
            </a:pPr>
            <a:r>
              <a:rPr lang="en-US" sz="1800" dirty="0">
                <a:solidFill>
                  <a:schemeClr val="tx1">
                    <a:lumMod val="50000"/>
                    <a:lumOff val="50000"/>
                  </a:schemeClr>
                </a:solidFill>
                <a:latin typeface="Arial" panose="020B0604020202020204" pitchFamily="34" charset="0"/>
                <a:cs typeface="Arial" panose="020B0604020202020204" pitchFamily="34" charset="0"/>
              </a:rPr>
              <a:t>41. DC Ties: Review performance of DC ties during the event and consideration of how this impacts planning assumptions and other policies related to DC ties.</a:t>
            </a:r>
          </a:p>
          <a:p>
            <a:pPr lvl="1">
              <a:spcBef>
                <a:spcPts val="0"/>
              </a:spcBef>
              <a:tabLst>
                <a:tab pos="3600450" algn="l"/>
              </a:tabLst>
            </a:pPr>
            <a:r>
              <a:rPr lang="en-US" sz="1800" dirty="0">
                <a:solidFill>
                  <a:schemeClr val="tx1">
                    <a:lumMod val="50000"/>
                    <a:lumOff val="50000"/>
                  </a:schemeClr>
                </a:solidFill>
                <a:latin typeface="Arial" panose="020B0604020202020204" pitchFamily="34" charset="0"/>
                <a:cs typeface="Arial" panose="020B0604020202020204" pitchFamily="34" charset="0"/>
              </a:rPr>
              <a:t>106. How did DC ties perform during the event? Are there any impacts to planning assumptions and other DC tie policies as a result of this event?</a:t>
            </a:r>
          </a:p>
          <a:p>
            <a:pPr lvl="1">
              <a:spcBef>
                <a:spcPts val="0"/>
              </a:spcBef>
              <a:tabLst>
                <a:tab pos="3600450" algn="l"/>
              </a:tabLst>
            </a:pPr>
            <a:r>
              <a:rPr lang="en-US" sz="1800" dirty="0">
                <a:solidFill>
                  <a:schemeClr val="tx1">
                    <a:lumMod val="50000"/>
                    <a:lumOff val="50000"/>
                  </a:schemeClr>
                </a:solidFill>
                <a:latin typeface="Arial" panose="020B0604020202020204" pitchFamily="34" charset="0"/>
                <a:cs typeface="Arial" panose="020B0604020202020204" pitchFamily="34" charset="0"/>
              </a:rPr>
              <a:t>87. What changes are needed to the reserve margin target, reserve margin calculation methodologies used for the CDR and SARA, and planning reserve margin studies including EORM and MERM to account for impacts from this event? Should CDR be changed to better reflect climate change and extremes such as the 2011 heat events and the 2021 Polar Vortex. – average Vs extreme sensitivities Vs worst case scenarios? How to reflect reliability risk in CDR and SARA? </a:t>
            </a:r>
          </a:p>
          <a:p>
            <a:pPr lvl="1">
              <a:spcBef>
                <a:spcPts val="0"/>
              </a:spcBef>
              <a:tabLst>
                <a:tab pos="3600450" algn="l"/>
              </a:tabLst>
            </a:pPr>
            <a:r>
              <a:rPr lang="en-US" sz="1800" dirty="0">
                <a:solidFill>
                  <a:schemeClr val="tx1">
                    <a:lumMod val="50000"/>
                    <a:lumOff val="50000"/>
                  </a:schemeClr>
                </a:solidFill>
                <a:latin typeface="Arial" panose="020B0604020202020204" pitchFamily="34" charset="0"/>
                <a:cs typeface="Arial" panose="020B0604020202020204" pitchFamily="34" charset="0"/>
              </a:rPr>
              <a:t>88. Request to accelerate ongoing efforts to improve the CDR and SARA and incorporate probabilistic modeling approach to evaluate the risk of various magnitudes of ERCOT emergency events. If existing deterministic scenario is retained, consider revisions to account for more extreme and overlapping events. Consider actions to be taken based on resource adequacy report results.</a:t>
            </a:r>
          </a:p>
          <a:p>
            <a:pPr lvl="1">
              <a:spcBef>
                <a:spcPts val="0"/>
              </a:spcBef>
              <a:tabLst>
                <a:tab pos="3600450" algn="l"/>
              </a:tabLst>
            </a:pPr>
            <a:endParaRPr lang="en-US" sz="2200" dirty="0">
              <a:solidFill>
                <a:schemeClr val="tx1">
                  <a:lumMod val="50000"/>
                  <a:lumOff val="50000"/>
                </a:schemeClr>
              </a:solidFill>
              <a:latin typeface="Arial" panose="020B0604020202020204" pitchFamily="34" charset="0"/>
              <a:cs typeface="Arial" panose="020B0604020202020204" pitchFamily="34" charset="0"/>
            </a:endParaRPr>
          </a:p>
          <a:p>
            <a:pPr marL="457200" lvl="1" indent="0">
              <a:buNone/>
            </a:pPr>
            <a:endParaRPr lang="en-US" sz="1800" dirty="0">
              <a:solidFill>
                <a:schemeClr val="tx1">
                  <a:lumMod val="50000"/>
                  <a:lumOff val="50000"/>
                </a:schemeClr>
              </a:solidFill>
              <a:latin typeface="Arial" panose="020B0604020202020204" pitchFamily="34" charset="0"/>
              <a:cs typeface="Arial" panose="020B0604020202020204" pitchFamily="34" charset="0"/>
            </a:endParaRPr>
          </a:p>
          <a:p>
            <a:pPr marL="457200" lvl="1" indent="0">
              <a:buNone/>
            </a:pPr>
            <a:endParaRPr lang="en-US" sz="180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DA37FA1F-DAAF-4808-A399-41063F91258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EE6DEE-B277-412F-8503-2977301076E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221524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CD7FB2E800D0445AB60BE4CF6693240" ma:contentTypeVersion="9" ma:contentTypeDescription="Create a new document." ma:contentTypeScope="" ma:versionID="cba75499531ceb3f246cf6adc3a33ce8">
  <xsd:schema xmlns:xsd="http://www.w3.org/2001/XMLSchema" xmlns:xs="http://www.w3.org/2001/XMLSchema" xmlns:p="http://schemas.microsoft.com/office/2006/metadata/properties" xmlns:ns3="ace0c983-095b-4ab2-a133-4fa3e902b0fc" targetNamespace="http://schemas.microsoft.com/office/2006/metadata/properties" ma:root="true" ma:fieldsID="3a86683aa51a3373566f47fbb9006bc8" ns3:_="">
    <xsd:import namespace="ace0c983-095b-4ab2-a133-4fa3e902b0fc"/>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e0c983-095b-4ab2-a133-4fa3e902b0f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D2F5E0E-2CBD-45B1-B655-24315E7D52AD}">
  <ds:schemaRefs>
    <ds:schemaRef ds:uri="http://purl.org/dc/elements/1.1/"/>
    <ds:schemaRef ds:uri="http://schemas.microsoft.com/office/2006/metadata/properties"/>
    <ds:schemaRef ds:uri="http://purl.org/dc/terms/"/>
    <ds:schemaRef ds:uri="http://schemas.openxmlformats.org/package/2006/metadata/core-properties"/>
    <ds:schemaRef ds:uri="http://purl.org/dc/dcmitype/"/>
    <ds:schemaRef ds:uri="http://schemas.microsoft.com/office/2006/documentManagement/types"/>
    <ds:schemaRef ds:uri="http://schemas.microsoft.com/office/infopath/2007/PartnerControls"/>
    <ds:schemaRef ds:uri="ace0c983-095b-4ab2-a133-4fa3e902b0fc"/>
    <ds:schemaRef ds:uri="http://www.w3.org/XML/1998/namespace"/>
  </ds:schemaRefs>
</ds:datastoreItem>
</file>

<file path=customXml/itemProps2.xml><?xml version="1.0" encoding="utf-8"?>
<ds:datastoreItem xmlns:ds="http://schemas.openxmlformats.org/officeDocument/2006/customXml" ds:itemID="{AE2ECC2F-A9D3-446E-81C4-139727DC3535}">
  <ds:schemaRefs>
    <ds:schemaRef ds:uri="http://schemas.microsoft.com/sharepoint/v3/contenttype/forms"/>
  </ds:schemaRefs>
</ds:datastoreItem>
</file>

<file path=customXml/itemProps3.xml><?xml version="1.0" encoding="utf-8"?>
<ds:datastoreItem xmlns:ds="http://schemas.openxmlformats.org/officeDocument/2006/customXml" ds:itemID="{98CE2DDC-B89F-47CA-A5CF-08D365F4B80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ce0c983-095b-4ab2-a133-4fa3e902b0f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17057</TotalTime>
  <Words>1194</Words>
  <Application>Microsoft Office PowerPoint</Application>
  <PresentationFormat>On-screen Show (4:3)</PresentationFormat>
  <Paragraphs>163</Paragraphs>
  <Slides>11</Slides>
  <Notes>11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Calibri</vt:lpstr>
      <vt:lpstr>Office Theme</vt:lpstr>
      <vt:lpstr>Supply Analysis Working Group Report to WMS</vt:lpstr>
      <vt:lpstr>August SAWG Topics - Synchronized Planned Projects Analysis  </vt:lpstr>
      <vt:lpstr>August SAWG Topics - Synchronized Planned Projects Analysis  </vt:lpstr>
      <vt:lpstr>August SAWG Topics - Comparison of Renewable Capacity Contribution Methods  </vt:lpstr>
      <vt:lpstr>August SAWG Topics - Comparison of Renewable Capacity Contribution Methods  </vt:lpstr>
      <vt:lpstr>August SAWG Topics – SARA Probabilistic Model Summer 2021</vt:lpstr>
      <vt:lpstr>August SAWG Topics – SARA Probabilistic Model Summer 2021</vt:lpstr>
      <vt:lpstr>Emergency Conditions List from TAC/WMS</vt:lpstr>
      <vt:lpstr>Emergency Conditions List from TAC/WMS</vt:lpstr>
      <vt:lpstr>Emergency Conditions List from TAC/WMS</vt:lpstr>
      <vt:lpstr>SAWG Open Action Items</vt:lpstr>
    </vt:vector>
  </TitlesOfParts>
  <Company>NRG Energy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Reliant Energy</dc:creator>
  <cp:lastModifiedBy>Caitlin Smith</cp:lastModifiedBy>
  <cp:revision>332</cp:revision>
  <cp:lastPrinted>2021-05-04T18:42:18Z</cp:lastPrinted>
  <dcterms:created xsi:type="dcterms:W3CDTF">2018-10-08T15:17:08Z</dcterms:created>
  <dcterms:modified xsi:type="dcterms:W3CDTF">2021-08-30T19:15:48Z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0x0101008CD7FB2E800D0445AB60BE4CF6693240</vt:lpwstr>
  </property>
</Properties>
</file>