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3" r:id="rId4"/>
    <p:sldId id="275" r:id="rId5"/>
    <p:sldId id="269" r:id="rId6"/>
    <p:sldId id="281" r:id="rId7"/>
    <p:sldId id="282" r:id="rId8"/>
    <p:sldId id="283" r:id="rId9"/>
    <p:sldId id="284" r:id="rId10"/>
    <p:sldId id="285" r:id="rId11"/>
    <p:sldId id="286" r:id="rId12"/>
    <p:sldId id="276" r:id="rId13"/>
    <p:sldId id="278" r:id="rId14"/>
    <p:sldId id="277" r:id="rId15"/>
    <p:sldId id="279" r:id="rId16"/>
    <p:sldId id="280" r:id="rId17"/>
    <p:sldId id="271" r:id="rId18"/>
    <p:sldId id="28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6586" autoAdjust="0"/>
  </p:normalViewPr>
  <p:slideViewPr>
    <p:cSldViewPr snapToGrid="0">
      <p:cViewPr varScale="1">
        <p:scale>
          <a:sx n="109" d="100"/>
          <a:sy n="109" d="100"/>
        </p:scale>
        <p:origin x="57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Shawn McCreary</a:t>
            </a:r>
          </a:p>
          <a:p>
            <a:r>
              <a:rPr lang="en-US" dirty="0"/>
              <a:t>HITE List Sub-Chair – </a:t>
            </a:r>
            <a:r>
              <a:rPr lang="en-US" dirty="0" err="1"/>
              <a:t>Pushkar</a:t>
            </a:r>
            <a:r>
              <a:rPr lang="en-US" dirty="0"/>
              <a:t> </a:t>
            </a:r>
            <a:r>
              <a:rPr lang="en-US" dirty="0" err="1"/>
              <a:t>Chhajed</a:t>
            </a:r>
            <a:endParaRPr lang="en-US" dirty="0"/>
          </a:p>
          <a:p>
            <a:r>
              <a:rPr lang="en-US" dirty="0" smtClean="0"/>
              <a:t>09/02/2021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Condition list # 86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Operating GTCs during </a:t>
            </a:r>
            <a:r>
              <a:rPr lang="en-US" dirty="0" smtClean="0"/>
              <a:t>EEA</a:t>
            </a:r>
          </a:p>
          <a:p>
            <a:r>
              <a:rPr lang="en-US" dirty="0"/>
              <a:t>ERCOT provided an update from the workshop that included confirmation the GTCs could not be relaxed during an EEA event. </a:t>
            </a:r>
            <a:endParaRPr lang="en-US" dirty="0" smtClean="0"/>
          </a:p>
          <a:p>
            <a:r>
              <a:rPr lang="en-US" dirty="0" smtClean="0"/>
              <a:t>Discussed the possibility of constraining </a:t>
            </a:r>
            <a:r>
              <a:rPr lang="en-US" dirty="0"/>
              <a:t>to the 15 minute rating if it is different than the 2 hour rating. </a:t>
            </a:r>
            <a:endParaRPr lang="en-US" dirty="0" smtClean="0"/>
          </a:p>
          <a:p>
            <a:r>
              <a:rPr lang="en-US" dirty="0" smtClean="0"/>
              <a:t>Possibly </a:t>
            </a:r>
            <a:r>
              <a:rPr lang="en-US" dirty="0"/>
              <a:t>disable double circuit contingencies.</a:t>
            </a:r>
          </a:p>
        </p:txBody>
      </p:sp>
    </p:spTree>
    <p:extLst>
      <p:ext uri="{BB962C8B-B14F-4D97-AF65-F5344CB8AC3E}">
        <p14:creationId xmlns:p14="http://schemas.microsoft.com/office/powerpoint/2010/main" val="46288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Condition </a:t>
            </a:r>
            <a:r>
              <a:rPr lang="en-US" dirty="0" smtClean="0"/>
              <a:t>list #128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Instant Messaging during EEA </a:t>
            </a:r>
            <a:r>
              <a:rPr lang="en-US" dirty="0" smtClean="0"/>
              <a:t>Events</a:t>
            </a:r>
          </a:p>
          <a:p>
            <a:r>
              <a:rPr lang="en-US" dirty="0"/>
              <a:t>No objection </a:t>
            </a:r>
            <a:r>
              <a:rPr lang="en-US" dirty="0" smtClean="0"/>
              <a:t>from OWG </a:t>
            </a:r>
          </a:p>
          <a:p>
            <a:r>
              <a:rPr lang="en-US" dirty="0" smtClean="0"/>
              <a:t>AEP </a:t>
            </a:r>
            <a:r>
              <a:rPr lang="en-US" dirty="0"/>
              <a:t>to take the lead with other TSPs to create a </a:t>
            </a:r>
            <a:r>
              <a:rPr lang="en-US" dirty="0" smtClean="0"/>
              <a:t>SCR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42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TAC Assignment:   Remaining KTCs from Battery Energy Storage Task Force (BESTF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KTC 15-3 Switchable Resources </a:t>
            </a:r>
            <a:endParaRPr lang="en-US" dirty="0" smtClean="0"/>
          </a:p>
          <a:p>
            <a:r>
              <a:rPr lang="en-US" dirty="0"/>
              <a:t>KTC 15-4 Provisions Associated with Delayed Outages </a:t>
            </a:r>
            <a:endParaRPr lang="en-US" dirty="0" smtClean="0"/>
          </a:p>
          <a:p>
            <a:pPr lvl="1"/>
            <a:r>
              <a:rPr lang="en-US" dirty="0" smtClean="0"/>
              <a:t>ERCOT provided a response to the following questions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6228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2270"/>
          </a:xfrm>
        </p:spPr>
        <p:txBody>
          <a:bodyPr/>
          <a:lstStyle/>
          <a:p>
            <a:r>
              <a:rPr lang="en-US" dirty="0"/>
              <a:t>KTC 15-3 Switchable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8032"/>
            <a:ext cx="10515600" cy="535047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</a:rPr>
              <a:t>Question 1: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Does ERCOT see any reliability issues with having a switchable ESR?</a:t>
            </a:r>
          </a:p>
          <a:p>
            <a:pPr lvl="1"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b="1" dirty="0"/>
              <a:t>Answer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In general, did not identify any major issues, if current rules for SWGR apply to ESRs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One thing we will have to address is the current SWGR definition.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Limited to Generation Resources, 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Will need to be modified to maybe Switchable Resource and include GR’s and ESRs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Extend to coordination plans with SPP and MISO, in place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217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5199"/>
          </a:xfrm>
        </p:spPr>
        <p:txBody>
          <a:bodyPr>
            <a:noAutofit/>
          </a:bodyPr>
          <a:lstStyle/>
          <a:p>
            <a:r>
              <a:rPr lang="en-US" dirty="0"/>
              <a:t>KTC 15-3 Switchable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961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b="1" dirty="0"/>
              <a:t>Question 2:</a:t>
            </a:r>
          </a:p>
          <a:p>
            <a:pPr lvl="1"/>
            <a:r>
              <a:rPr lang="en-US" sz="2000" dirty="0"/>
              <a:t>How will ERCOT be informed of the State of Charge of the battery when it is operating in a Non-ERCOT control area?</a:t>
            </a:r>
          </a:p>
          <a:p>
            <a:pPr lvl="1"/>
            <a:endParaRPr lang="en-US" sz="2000" dirty="0"/>
          </a:p>
          <a:p>
            <a:r>
              <a:rPr lang="en-US" sz="2000" b="1" dirty="0"/>
              <a:t>Answer:</a:t>
            </a:r>
          </a:p>
          <a:p>
            <a:pPr lvl="1"/>
            <a:r>
              <a:rPr lang="en-US" sz="2000" dirty="0"/>
              <a:t>ESRs should continue to telemeter and provide COP information that reflects state of charge even when interconnected to non-ERCOT area.  </a:t>
            </a:r>
          </a:p>
          <a:p>
            <a:pPr lvl="1"/>
            <a:r>
              <a:rPr lang="en-US" sz="2000" dirty="0"/>
              <a:t>This should provide Operator situational awareness needed to maintain reliability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409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02" y="0"/>
            <a:ext cx="10515600" cy="771697"/>
          </a:xfrm>
        </p:spPr>
        <p:txBody>
          <a:bodyPr/>
          <a:lstStyle/>
          <a:p>
            <a:r>
              <a:rPr lang="en-US" dirty="0"/>
              <a:t>KTC 15-3 Switchable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9178"/>
            <a:ext cx="10515600" cy="5027785"/>
          </a:xfrm>
        </p:spPr>
        <p:txBody>
          <a:bodyPr>
            <a:normAutofit/>
          </a:bodyPr>
          <a:lstStyle/>
          <a:p>
            <a:r>
              <a:rPr lang="en-US" sz="2000" b="1" dirty="0"/>
              <a:t>Question 3:</a:t>
            </a:r>
          </a:p>
          <a:p>
            <a:pPr lvl="1"/>
            <a:r>
              <a:rPr lang="en-US" sz="2000" dirty="0"/>
              <a:t>Is there a limit on how many SWGRs and switchable ESRs that the ERCOT Control Room can handle?</a:t>
            </a:r>
          </a:p>
          <a:p>
            <a:pPr lvl="1"/>
            <a:endParaRPr lang="en-US" sz="2000" dirty="0"/>
          </a:p>
          <a:p>
            <a:r>
              <a:rPr lang="en-US" sz="2000" b="1" dirty="0"/>
              <a:t>Answer:</a:t>
            </a:r>
          </a:p>
          <a:p>
            <a:pPr lvl="1"/>
            <a:r>
              <a:rPr lang="en-US" sz="2000" dirty="0"/>
              <a:t>We haven’t identified a hard limit</a:t>
            </a:r>
          </a:p>
          <a:p>
            <a:pPr lvl="1"/>
            <a:r>
              <a:rPr lang="en-US" sz="2000" dirty="0"/>
              <a:t>ERCOT staffing levels will likely need to be increased if there’s a significant increase of Switchable Resources.</a:t>
            </a:r>
          </a:p>
          <a:p>
            <a:pPr lvl="1"/>
            <a:r>
              <a:rPr lang="en-US" sz="2000" dirty="0"/>
              <a:t>As the number increases, this becomes a larger management and coordination process with SPP &amp; MISO that pull operators away from their other responsibilities</a:t>
            </a:r>
          </a:p>
          <a:p>
            <a:pPr lvl="1"/>
            <a:r>
              <a:rPr lang="en-US" sz="2000" dirty="0"/>
              <a:t>Currently have 5 sites with capability, manageable with current staff</a:t>
            </a:r>
          </a:p>
          <a:p>
            <a:pPr lvl="1"/>
            <a:r>
              <a:rPr lang="en-US" sz="2000" dirty="0"/>
              <a:t>May want to consider initially limiting the total number of new switchable resources</a:t>
            </a:r>
          </a:p>
          <a:p>
            <a:pPr lvl="1"/>
            <a:r>
              <a:rPr lang="en-US" sz="2000" dirty="0"/>
              <a:t>Would also need to discuss with SPP &amp; MISO and adjust coordination plans as necessary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86403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5847"/>
            <a:ext cx="12191999" cy="815546"/>
          </a:xfrm>
        </p:spPr>
        <p:txBody>
          <a:bodyPr>
            <a:noAutofit/>
          </a:bodyPr>
          <a:lstStyle/>
          <a:p>
            <a:pPr lvl="0" hangingPunct="0"/>
            <a:r>
              <a:rPr lang="en-US" dirty="0"/>
              <a:t>KTC 15-4 Provisions Associated with Delayed Outages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3957"/>
            <a:ext cx="10515600" cy="4793006"/>
          </a:xfrm>
        </p:spPr>
        <p:txBody>
          <a:bodyPr>
            <a:normAutofit/>
          </a:bodyPr>
          <a:lstStyle/>
          <a:p>
            <a:r>
              <a:rPr lang="en-US" sz="2000" b="1" dirty="0"/>
              <a:t>Question 1:</a:t>
            </a:r>
          </a:p>
          <a:p>
            <a:pPr lvl="1"/>
            <a:r>
              <a:rPr lang="en-US" sz="2000" dirty="0"/>
              <a:t>Does ERCOT staff have any concerns from a reliability or operational perspective?</a:t>
            </a:r>
          </a:p>
          <a:p>
            <a:pPr marL="457200" lvl="1" indent="0">
              <a:buNone/>
            </a:pPr>
            <a:r>
              <a:rPr lang="en-US" sz="2000" dirty="0"/>
              <a:t> </a:t>
            </a:r>
          </a:p>
          <a:p>
            <a:r>
              <a:rPr lang="en-US" sz="2000" b="1" dirty="0"/>
              <a:t>Answer:</a:t>
            </a:r>
          </a:p>
          <a:p>
            <a:pPr lvl="1"/>
            <a:r>
              <a:rPr lang="en-US" sz="2000" dirty="0"/>
              <a:t>Currently ERCOT does not have or didn’t initially identify any concerns with delaying Outages through the Outage Schedule Adjustment process</a:t>
            </a:r>
          </a:p>
          <a:p>
            <a:pPr lvl="1"/>
            <a:r>
              <a:rPr lang="en-US" sz="2000" dirty="0"/>
              <a:t>Its ERCOT’s intent to omit ESR’s from the Outage Adjustment Evaluation since they are limited duration.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0791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269"/>
            <a:ext cx="10515600" cy="1596420"/>
          </a:xfrm>
        </p:spPr>
        <p:txBody>
          <a:bodyPr>
            <a:normAutofit/>
          </a:bodyPr>
          <a:lstStyle/>
          <a:p>
            <a:r>
              <a:rPr lang="en-US" dirty="0"/>
              <a:t>Review HITE List Addition and </a:t>
            </a:r>
            <a:r>
              <a:rPr lang="en-US" dirty="0" smtClean="0"/>
              <a:t>Removals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OWG reached consensus </a:t>
            </a:r>
            <a:r>
              <a:rPr lang="en-US" dirty="0" smtClean="0"/>
              <a:t>and recommends approving the MTE list with the removals and changes </a:t>
            </a:r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were no </a:t>
            </a:r>
            <a:r>
              <a:rPr lang="en-US" dirty="0" smtClean="0"/>
              <a:t>additions to review</a:t>
            </a:r>
          </a:p>
          <a:p>
            <a:pPr marL="0" indent="0">
              <a:buNone/>
            </a:pPr>
            <a:r>
              <a:rPr lang="en-US" dirty="0" smtClean="0"/>
              <a:t>The MTE list has been provided to 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01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87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1325563"/>
          </a:xfrm>
        </p:spPr>
        <p:txBody>
          <a:bodyPr/>
          <a:lstStyle/>
          <a:p>
            <a:r>
              <a:rPr lang="en-US" dirty="0" smtClean="0"/>
              <a:t>NOGRR215 – Limited Use of 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25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Tabled pending new comments from ERCOT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NOGRR226 </a:t>
            </a:r>
            <a:r>
              <a:rPr lang="en-US" dirty="0" smtClean="0"/>
              <a:t>- Revision </a:t>
            </a:r>
            <a:r>
              <a:rPr lang="en-US" dirty="0"/>
              <a:t>to 5% Transmission Operator (TO) Load Shedding Relay Set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96806"/>
          </a:xfrm>
        </p:spPr>
        <p:txBody>
          <a:bodyPr>
            <a:normAutofit/>
          </a:bodyPr>
          <a:lstStyle/>
          <a:p>
            <a:r>
              <a:rPr lang="en-US" dirty="0" smtClean="0"/>
              <a:t>LCRA presented data on the number of units that are set to trip after 9 minutes if frequency falls below 59.4. </a:t>
            </a:r>
            <a:endParaRPr lang="en-US" dirty="0" smtClean="0"/>
          </a:p>
          <a:p>
            <a:r>
              <a:rPr lang="en-US" dirty="0" smtClean="0"/>
              <a:t>ERCOT </a:t>
            </a:r>
            <a:r>
              <a:rPr lang="en-US" dirty="0" smtClean="0"/>
              <a:t>agreed to discuss internally on possible studies that may be needed to determine how to approach a </a:t>
            </a:r>
            <a:r>
              <a:rPr lang="en-US" dirty="0" smtClean="0"/>
              <a:t>solution</a:t>
            </a:r>
            <a:endParaRPr lang="en-US" dirty="0" smtClean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1320FFB3-326E-4AA0-9036-5CE2942BF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852906"/>
              </p:ext>
            </p:extLst>
          </p:nvPr>
        </p:nvGraphicFramePr>
        <p:xfrm>
          <a:off x="935404" y="4047970"/>
          <a:ext cx="6234836" cy="27724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3582">
                  <a:extLst>
                    <a:ext uri="{9D8B030D-6E8A-4147-A177-3AD203B41FA5}">
                      <a16:colId xmlns:a16="http://schemas.microsoft.com/office/drawing/2014/main" xmlns="" val="3361351403"/>
                    </a:ext>
                  </a:extLst>
                </a:gridCol>
                <a:gridCol w="900485">
                  <a:extLst>
                    <a:ext uri="{9D8B030D-6E8A-4147-A177-3AD203B41FA5}">
                      <a16:colId xmlns:a16="http://schemas.microsoft.com/office/drawing/2014/main" xmlns="" val="3144768878"/>
                    </a:ext>
                  </a:extLst>
                </a:gridCol>
                <a:gridCol w="782229">
                  <a:extLst>
                    <a:ext uri="{9D8B030D-6E8A-4147-A177-3AD203B41FA5}">
                      <a16:colId xmlns:a16="http://schemas.microsoft.com/office/drawing/2014/main" xmlns="" val="1511058560"/>
                    </a:ext>
                  </a:extLst>
                </a:gridCol>
                <a:gridCol w="890691">
                  <a:extLst>
                    <a:ext uri="{9D8B030D-6E8A-4147-A177-3AD203B41FA5}">
                      <a16:colId xmlns:a16="http://schemas.microsoft.com/office/drawing/2014/main" xmlns="" val="4128026000"/>
                    </a:ext>
                  </a:extLst>
                </a:gridCol>
                <a:gridCol w="816467">
                  <a:extLst>
                    <a:ext uri="{9D8B030D-6E8A-4147-A177-3AD203B41FA5}">
                      <a16:colId xmlns:a16="http://schemas.microsoft.com/office/drawing/2014/main" xmlns="" val="1113164070"/>
                    </a:ext>
                  </a:extLst>
                </a:gridCol>
                <a:gridCol w="890691">
                  <a:extLst>
                    <a:ext uri="{9D8B030D-6E8A-4147-A177-3AD203B41FA5}">
                      <a16:colId xmlns:a16="http://schemas.microsoft.com/office/drawing/2014/main" xmlns="" val="3696385358"/>
                    </a:ext>
                  </a:extLst>
                </a:gridCol>
                <a:gridCol w="890691">
                  <a:extLst>
                    <a:ext uri="{9D8B030D-6E8A-4147-A177-3AD203B41FA5}">
                      <a16:colId xmlns:a16="http://schemas.microsoft.com/office/drawing/2014/main" xmlns="" val="1458249939"/>
                    </a:ext>
                  </a:extLst>
                </a:gridCol>
              </a:tblGrid>
              <a:tr h="447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Conventional Resources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IBR’s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56907678"/>
                  </a:ext>
                </a:extLst>
              </a:tr>
              <a:tr h="4599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Frequency (Hz)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Capacity (MW)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Unit Count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Capacity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(MW)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Unit Count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Capacity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(MW)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Unit Count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9091176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59.4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18198</a:t>
                      </a:r>
                    </a:p>
                  </a:txBody>
                  <a:tcPr marL="14845" marR="14845" marT="1484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76</a:t>
                      </a:r>
                    </a:p>
                  </a:txBody>
                  <a:tcPr marL="14845" marR="14845" marT="1484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5812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24010</a:t>
                      </a: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128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1163453274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59.3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398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35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433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2208163170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59.2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372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372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</a:t>
                      </a:r>
                      <a:endParaRPr lang="en-US" sz="1200" b="0" i="0" u="none" strike="noStrike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2998386776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59.1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400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400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4229205471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59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102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1430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1532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3628754739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58.8</a:t>
                      </a:r>
                      <a:endParaRPr lang="en-US" sz="1200" b="0" i="0" u="none" strike="noStrike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495762807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58.5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608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1040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28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1648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30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1651706127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58.4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150</a:t>
                      </a:r>
                      <a:endParaRPr lang="en-US" sz="1200" b="0" i="0" u="none" strike="noStrike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150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2229232147"/>
                  </a:ext>
                </a:extLst>
              </a:tr>
              <a:tr h="207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19856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84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8705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97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28561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(Body)"/>
                        </a:rPr>
                        <a:t>181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Arial (Body)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328961148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B5359E68-8A93-4604-A515-2CE540F69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185200"/>
              </p:ext>
            </p:extLst>
          </p:nvPr>
        </p:nvGraphicFramePr>
        <p:xfrm>
          <a:off x="7463259" y="4324968"/>
          <a:ext cx="3644900" cy="85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59906781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678520625"/>
                    </a:ext>
                  </a:extLst>
                </a:gridCol>
                <a:gridCol w="618671">
                  <a:extLst>
                    <a:ext uri="{9D8B030D-6E8A-4147-A177-3AD203B41FA5}">
                      <a16:colId xmlns:a16="http://schemas.microsoft.com/office/drawing/2014/main" xmlns="" val="3626896503"/>
                    </a:ext>
                  </a:extLst>
                </a:gridCol>
                <a:gridCol w="892629">
                  <a:extLst>
                    <a:ext uri="{9D8B030D-6E8A-4147-A177-3AD203B41FA5}">
                      <a16:colId xmlns:a16="http://schemas.microsoft.com/office/drawing/2014/main" xmlns="" val="1712372729"/>
                    </a:ext>
                  </a:extLst>
                </a:gridCol>
              </a:tblGrid>
              <a:tr h="365542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Conventional Resources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IBR’s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</a:p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6663440"/>
                  </a:ext>
                </a:extLst>
              </a:tr>
              <a:tr h="2047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Capacity</a:t>
                      </a:r>
                      <a:endParaRPr lang="en-US" sz="1200" b="1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</a:rPr>
                        <a:t>15442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</a:rPr>
                        <a:t>1560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</a:rPr>
                        <a:t>17002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768243990"/>
                  </a:ext>
                </a:extLst>
              </a:tr>
              <a:tr h="2047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Unit Count</a:t>
                      </a: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</a:rPr>
                        <a:t>54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solidFill>
                            <a:schemeClr val="tx2"/>
                          </a:solidFill>
                          <a:effectLst/>
                        </a:rPr>
                        <a:t>66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845" marR="14845" marT="14845" marB="0" anchor="b"/>
                </a:tc>
                <a:extLst>
                  <a:ext uri="{0D108BD9-81ED-4DB2-BD59-A6C34878D82A}">
                    <a16:rowId xmlns:a16="http://schemas.microsoft.com/office/drawing/2014/main" xmlns="" val="415735718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15527" y="3678637"/>
            <a:ext cx="4168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Conventional Units during February Event set to trip after 9 minutes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46385" y="3678637"/>
            <a:ext cx="5073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Conventional Units set to trip after 9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5847"/>
            <a:ext cx="10515600" cy="1514842"/>
          </a:xfrm>
        </p:spPr>
        <p:txBody>
          <a:bodyPr>
            <a:noAutofit/>
          </a:bodyPr>
          <a:lstStyle/>
          <a:p>
            <a:r>
              <a:rPr lang="en-US" sz="3600" dirty="0"/>
              <a:t>NPRR1077 Extension of Self-Limiting Facility Concept to Settlement Only Generators (SOGs) and Telemetry Requirements for SOGs.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PGRR092, Related to NPRR1077, Extension of Self-Limiting Facility Concept to Settlement Only Generators (SOGs) and Telemetry Requirements for SOGs. </a:t>
            </a:r>
            <a:endParaRPr lang="en-US" dirty="0" smtClean="0"/>
          </a:p>
          <a:p>
            <a:r>
              <a:rPr lang="en-US" dirty="0"/>
              <a:t>RRGRR029, Related to NPRR1077, Extension of Self-Limiting Facility Concept to Settlement Only Generators (SOGs) and Telemetry Requirements for SOGs. 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OWG has consensus to support these three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4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057" y="207391"/>
            <a:ext cx="10515600" cy="1097534"/>
          </a:xfrm>
        </p:spPr>
        <p:txBody>
          <a:bodyPr>
            <a:normAutofit fontScale="90000"/>
          </a:bodyPr>
          <a:lstStyle/>
          <a:p>
            <a:r>
              <a:rPr lang="en-US" dirty="0"/>
              <a:t>NPRR1056, Market Impact Generic Transmission Constraint (GTC) Notification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057" y="1835150"/>
            <a:ext cx="10515600" cy="4351338"/>
          </a:xfrm>
        </p:spPr>
        <p:txBody>
          <a:bodyPr/>
          <a:lstStyle/>
          <a:p>
            <a:r>
              <a:rPr lang="en-US" dirty="0" smtClean="0"/>
              <a:t>Tabled pending new comments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245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r>
              <a:rPr lang="en-US" dirty="0"/>
              <a:t>Emergency Condition list #5 </a:t>
            </a:r>
            <a:r>
              <a:rPr lang="en-US" dirty="0" smtClean="0"/>
              <a:t>NPRR1084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Improvements to Reporting of Resource Outages and Derates. </a:t>
            </a:r>
          </a:p>
          <a:p>
            <a:r>
              <a:rPr lang="en-US" dirty="0" smtClean="0"/>
              <a:t>Concerns raised on </a:t>
            </a:r>
            <a:r>
              <a:rPr lang="en-US" dirty="0"/>
              <a:t>having enough personnel to provide the updates in the timeline required in the </a:t>
            </a:r>
            <a:r>
              <a:rPr lang="en-US" dirty="0" smtClean="0"/>
              <a:t>comments </a:t>
            </a:r>
            <a:r>
              <a:rPr lang="en-US" dirty="0" smtClean="0"/>
              <a:t>filed</a:t>
            </a:r>
            <a:endParaRPr lang="en-US" dirty="0" smtClean="0"/>
          </a:p>
          <a:p>
            <a:r>
              <a:rPr lang="en-US" dirty="0"/>
              <a:t>Tabled pending </a:t>
            </a:r>
            <a:r>
              <a:rPr lang="en-US" dirty="0" smtClean="0"/>
              <a:t>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04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991"/>
            <a:ext cx="10515600" cy="734626"/>
          </a:xfrm>
        </p:spPr>
        <p:txBody>
          <a:bodyPr/>
          <a:lstStyle/>
          <a:p>
            <a:r>
              <a:rPr lang="en-US" dirty="0"/>
              <a:t>Emergency Condition list #6 NPRR1085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3892"/>
            <a:ext cx="10515600" cy="5003071"/>
          </a:xfrm>
        </p:spPr>
        <p:txBody>
          <a:bodyPr/>
          <a:lstStyle/>
          <a:p>
            <a:r>
              <a:rPr lang="en-US" dirty="0"/>
              <a:t>Ensuring Continuous Validity of Physical Responsive Capability (PRC) and Dispatch through Timely Changes to Resource Telemetry and Current Operating Plans (COPs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Concerns raised on </a:t>
            </a:r>
            <a:r>
              <a:rPr lang="en-US" dirty="0"/>
              <a:t>personnel being able to provide accurate information to ERCOT as required in the </a:t>
            </a:r>
            <a:r>
              <a:rPr lang="en-US" dirty="0" smtClean="0"/>
              <a:t>comments </a:t>
            </a:r>
            <a:endParaRPr lang="en-US" dirty="0" smtClean="0"/>
          </a:p>
          <a:p>
            <a:r>
              <a:rPr lang="en-US" dirty="0" smtClean="0"/>
              <a:t>Concerns </a:t>
            </a:r>
            <a:r>
              <a:rPr lang="en-US" dirty="0"/>
              <a:t>were discussed about keeping COP updated and compliance risk if information was </a:t>
            </a:r>
            <a:r>
              <a:rPr lang="en-US" dirty="0" smtClean="0"/>
              <a:t>wrong</a:t>
            </a:r>
            <a:endParaRPr lang="en-US" dirty="0" smtClean="0"/>
          </a:p>
          <a:p>
            <a:r>
              <a:rPr lang="en-US" dirty="0" smtClean="0"/>
              <a:t>Recommendations </a:t>
            </a:r>
            <a:r>
              <a:rPr lang="en-US" dirty="0"/>
              <a:t>were reiterated on adding an “ON-HOLD” option when a units is experiencing issues </a:t>
            </a:r>
            <a:r>
              <a:rPr lang="en-US" dirty="0" smtClean="0"/>
              <a:t>ford </a:t>
            </a:r>
            <a:r>
              <a:rPr lang="en-US" dirty="0"/>
              <a:t>a long term solution </a:t>
            </a:r>
            <a:r>
              <a:rPr lang="en-US" dirty="0" smtClean="0"/>
              <a:t>and </a:t>
            </a:r>
            <a:r>
              <a:rPr lang="en-US" dirty="0" smtClean="0"/>
              <a:t>possibly locking </a:t>
            </a:r>
            <a:r>
              <a:rPr lang="en-US" dirty="0"/>
              <a:t>the HSL or using “ONTEST” as a interim </a:t>
            </a:r>
            <a:r>
              <a:rPr lang="en-US" dirty="0" smtClean="0"/>
              <a:t>solution </a:t>
            </a:r>
            <a:endParaRPr lang="en-US" dirty="0" smtClean="0"/>
          </a:p>
          <a:p>
            <a:r>
              <a:rPr lang="en-US" dirty="0"/>
              <a:t>Tabled pending </a:t>
            </a:r>
            <a:r>
              <a:rPr lang="en-US" dirty="0" smtClean="0"/>
              <a:t>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5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991"/>
            <a:ext cx="10515600" cy="635772"/>
          </a:xfrm>
        </p:spPr>
        <p:txBody>
          <a:bodyPr>
            <a:normAutofit fontScale="90000"/>
          </a:bodyPr>
          <a:lstStyle/>
          <a:p>
            <a:r>
              <a:rPr lang="en-US" dirty="0"/>
              <a:t>Emergency Condition list # 122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442" y="1307915"/>
            <a:ext cx="10917115" cy="4904217"/>
          </a:xfrm>
        </p:spPr>
        <p:txBody>
          <a:bodyPr/>
          <a:lstStyle/>
          <a:p>
            <a:r>
              <a:rPr lang="en-US" dirty="0"/>
              <a:t>Dynamic Load Shed </a:t>
            </a:r>
            <a:r>
              <a:rPr lang="en-US" dirty="0" smtClean="0"/>
              <a:t>Tables</a:t>
            </a:r>
            <a:endParaRPr lang="en-US" dirty="0"/>
          </a:p>
          <a:p>
            <a:r>
              <a:rPr lang="en-US" dirty="0"/>
              <a:t>ERCOT agreed to look for data on load diversity during the February event. </a:t>
            </a:r>
            <a:endParaRPr lang="en-US" dirty="0" smtClean="0"/>
          </a:p>
          <a:p>
            <a:r>
              <a:rPr lang="en-US" dirty="0" smtClean="0"/>
              <a:t>ERCOT </a:t>
            </a:r>
            <a:r>
              <a:rPr lang="en-US" dirty="0" smtClean="0"/>
              <a:t>commented that if </a:t>
            </a:r>
            <a:r>
              <a:rPr lang="en-US" dirty="0"/>
              <a:t>a dynamic approach is used, it would </a:t>
            </a:r>
            <a:r>
              <a:rPr lang="en-US" dirty="0" smtClean="0"/>
              <a:t>require:</a:t>
            </a:r>
          </a:p>
          <a:p>
            <a:pPr lvl="1"/>
            <a:r>
              <a:rPr lang="en-US" dirty="0" smtClean="0"/>
              <a:t>Each </a:t>
            </a:r>
            <a:r>
              <a:rPr lang="en-US" dirty="0"/>
              <a:t>TSP to provide real-time load telemetry to ERCOT </a:t>
            </a:r>
            <a:endParaRPr lang="en-US" dirty="0" smtClean="0"/>
          </a:p>
          <a:p>
            <a:pPr lvl="1"/>
            <a:r>
              <a:rPr lang="en-US" dirty="0" smtClean="0"/>
              <a:t>Determine load share amounts for each TO</a:t>
            </a:r>
          </a:p>
          <a:p>
            <a:pPr lvl="1"/>
            <a:r>
              <a:rPr lang="en-US" dirty="0" smtClean="0"/>
              <a:t>Develop a method of </a:t>
            </a:r>
            <a:r>
              <a:rPr lang="en-US" dirty="0"/>
              <a:t>notifying TSPs of their load share during an </a:t>
            </a:r>
            <a:r>
              <a:rPr lang="en-US" dirty="0" smtClean="0"/>
              <a:t>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976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417"/>
            <a:ext cx="10515600" cy="746983"/>
          </a:xfrm>
        </p:spPr>
        <p:txBody>
          <a:bodyPr/>
          <a:lstStyle/>
          <a:p>
            <a:r>
              <a:rPr lang="en-US" dirty="0"/>
              <a:t>Emergency Condition list # 49, </a:t>
            </a:r>
            <a:r>
              <a:rPr lang="en-US" dirty="0" smtClean="0"/>
              <a:t>73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update</a:t>
            </a:r>
          </a:p>
        </p:txBody>
      </p:sp>
    </p:spTree>
    <p:extLst>
      <p:ext uri="{BB962C8B-B14F-4D97-AF65-F5344CB8AC3E}">
        <p14:creationId xmlns:p14="http://schemas.microsoft.com/office/powerpoint/2010/main" val="112069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4105</TotalTime>
  <Words>981</Words>
  <Application>Microsoft Office PowerPoint</Application>
  <PresentationFormat>Widescreen</PresentationFormat>
  <Paragraphs>178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(Body)</vt:lpstr>
      <vt:lpstr>Calibri</vt:lpstr>
      <vt:lpstr>Calibri Light</vt:lpstr>
      <vt:lpstr>Office Theme</vt:lpstr>
      <vt:lpstr>Operations Working Group </vt:lpstr>
      <vt:lpstr>NOGRR215 – Limited Use of RAS</vt:lpstr>
      <vt:lpstr>NOGRR226 - Revision to 5% Transmission Operator (TO) Load Shedding Relay Set Point</vt:lpstr>
      <vt:lpstr>NPRR1077 Extension of Self-Limiting Facility Concept to Settlement Only Generators (SOGs) and Telemetry Requirements for SOGs. </vt:lpstr>
      <vt:lpstr>NPRR1056, Market Impact Generic Transmission Constraint (GTC) Notification</vt:lpstr>
      <vt:lpstr>Emergency Condition list #5 NPRR1084</vt:lpstr>
      <vt:lpstr>Emergency Condition list #6 NPRR1085 </vt:lpstr>
      <vt:lpstr>Emergency Condition list # 122 </vt:lpstr>
      <vt:lpstr>Emergency Condition list # 49, 73</vt:lpstr>
      <vt:lpstr>Emergency Condition list # 86</vt:lpstr>
      <vt:lpstr>Emergency Condition list #128</vt:lpstr>
      <vt:lpstr>TAC Assignment:   Remaining KTCs from Battery Energy Storage Task Force (BESTF)</vt:lpstr>
      <vt:lpstr>KTC 15-3 Switchable Resources</vt:lpstr>
      <vt:lpstr>KTC 15-3 Switchable Resources</vt:lpstr>
      <vt:lpstr>KTC 15-3 Switchable Resources</vt:lpstr>
      <vt:lpstr>KTC 15-4 Provisions Associated with Delayed Outages </vt:lpstr>
      <vt:lpstr>Review HITE List Addition and Removals</vt:lpstr>
      <vt:lpstr>PowerPoint Presentation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253</cp:revision>
  <dcterms:created xsi:type="dcterms:W3CDTF">2017-05-03T20:12:06Z</dcterms:created>
  <dcterms:modified xsi:type="dcterms:W3CDTF">2021-08-30T16:23:52Z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