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1"/>
  </p:notesMasterIdLst>
  <p:sldIdLst>
    <p:sldId id="256" r:id="rId2"/>
    <p:sldId id="277" r:id="rId3"/>
    <p:sldId id="274" r:id="rId4"/>
    <p:sldId id="283" r:id="rId5"/>
    <p:sldId id="276" r:id="rId6"/>
    <p:sldId id="284" r:id="rId7"/>
    <p:sldId id="285" r:id="rId8"/>
    <p:sldId id="286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September 1, 2021</a:t>
            </a:r>
          </a:p>
          <a:p>
            <a:r>
              <a:rPr lang="en-US" dirty="0"/>
              <a:t>From August 20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2022 ERCOT Ancillary Service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685"/>
            <a:ext cx="7772400" cy="42115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ERCOT presented the AS quantities for 2022 using the current methodology</a:t>
            </a:r>
          </a:p>
          <a:p>
            <a:pPr lvl="1"/>
            <a:r>
              <a:rPr lang="en-US" dirty="0"/>
              <a:t>The quantities presented did not include the additional A/S to get the 6,500 of reserves </a:t>
            </a:r>
          </a:p>
          <a:p>
            <a:pPr lvl="1"/>
            <a:r>
              <a:rPr lang="en-US" dirty="0"/>
              <a:t>ERCOT is assessing if additional RRS quantities are needed during peak hours to help respond to larger frequency events</a:t>
            </a:r>
          </a:p>
          <a:p>
            <a:pPr lvl="1"/>
            <a:r>
              <a:rPr lang="en-US" dirty="0"/>
              <a:t>ERCOT is considering if intra-day forced outage rate may need to be incorporated into the calculation for Non-Spin quantities</a:t>
            </a:r>
          </a:p>
          <a:p>
            <a:pPr lvl="1"/>
            <a:r>
              <a:rPr lang="en-US" dirty="0"/>
              <a:t>ERCOT is assessing if the Net Load Forecast Error used in the methodology may need to be based upon a look-ahead time point earlier than 3 hours ahead. </a:t>
            </a:r>
          </a:p>
          <a:p>
            <a:pPr lvl="1"/>
            <a:r>
              <a:rPr lang="en-US" dirty="0"/>
              <a:t>ERCOT is seeking feedback and will present the proposed methodology at next month’s WMWG and PDCWG meetings. </a:t>
            </a:r>
          </a:p>
          <a:p>
            <a:r>
              <a:rPr lang="en-US" dirty="0"/>
              <a:t>Some comments and questions posed:</a:t>
            </a:r>
          </a:p>
          <a:p>
            <a:pPr lvl="1"/>
            <a:r>
              <a:rPr lang="en-US" dirty="0"/>
              <a:t>Question on using additional responsive reserve instead of non-spin</a:t>
            </a:r>
          </a:p>
          <a:p>
            <a:pPr lvl="1"/>
            <a:r>
              <a:rPr lang="en-US" dirty="0"/>
              <a:t>Question on the reliability drivers and the relationship of the A/S quantities to the reliability risk</a:t>
            </a:r>
          </a:p>
          <a:p>
            <a:pPr lvl="1"/>
            <a:r>
              <a:rPr lang="en-US" dirty="0"/>
              <a:t>The additional 1,000 MW of NSRS will be for targeted hours only beginning September 1st, 2021 through December 31, 2021</a:t>
            </a:r>
          </a:p>
          <a:p>
            <a:pPr lvl="1"/>
            <a:r>
              <a:rPr lang="en-US" dirty="0"/>
              <a:t>Request for clarification on the rules concerning the approved methodology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Forecast Variability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93976"/>
            <a:ext cx="7704667" cy="4277057"/>
          </a:xfrm>
        </p:spPr>
        <p:txBody>
          <a:bodyPr>
            <a:normAutofit/>
          </a:bodyPr>
          <a:lstStyle/>
          <a:p>
            <a:r>
              <a:rPr lang="en-US" dirty="0"/>
              <a:t>ERCOT presented on the Performance of Net Load Forecast Variability Assessment</a:t>
            </a:r>
          </a:p>
          <a:p>
            <a:pPr lvl="1"/>
            <a:r>
              <a:rPr lang="en-US" dirty="0"/>
              <a:t>At the time of the meeting, six days were identified as high risk for net load variability</a:t>
            </a:r>
          </a:p>
          <a:p>
            <a:pPr lvl="1"/>
            <a:r>
              <a:rPr lang="en-US" dirty="0"/>
              <a:t>ERCOT increased Non-Spin requirements further by 1000 MW on Jul 29, Aug 1, Aug 2 and Aug 14</a:t>
            </a:r>
          </a:p>
          <a:p>
            <a:pPr lvl="1"/>
            <a:r>
              <a:rPr lang="en-US" dirty="0"/>
              <a:t>ERCOT reviewed the drivers for Net Load Variability from three days out to actual for the six days</a:t>
            </a:r>
          </a:p>
          <a:p>
            <a:r>
              <a:rPr lang="en-US" dirty="0"/>
              <a:t>The assessment is based on the 3 day ahead forecast</a:t>
            </a:r>
          </a:p>
          <a:p>
            <a:r>
              <a:rPr lang="en-US" dirty="0"/>
              <a:t>Once the additional NSRS amount is posted, it will not be rescinded if conditions change</a:t>
            </a:r>
          </a:p>
          <a:p>
            <a:r>
              <a:rPr lang="en-US" dirty="0"/>
              <a:t>One day out of the six had a higher net load than forecast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Alternative methods for incentivizing resource self-commitment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NPRR 1092 Remove RUC Offer Floor was presented</a:t>
            </a:r>
          </a:p>
          <a:p>
            <a:pPr lvl="1"/>
            <a:r>
              <a:rPr lang="en-US" dirty="0"/>
              <a:t>Initial feedback included request to wait for the PUC to complete its ORDC reforms and to remove the RUC buyback option in tandem</a:t>
            </a:r>
          </a:p>
          <a:p>
            <a:pPr lvl="1"/>
            <a:r>
              <a:rPr lang="en-US" dirty="0"/>
              <a:t>The IMM feels the high offer floor is an inefficiency that should be addressed as soon as possible</a:t>
            </a:r>
          </a:p>
          <a:p>
            <a:r>
              <a:rPr lang="en-US" dirty="0"/>
              <a:t>The market is based on the self commitment of resources</a:t>
            </a:r>
          </a:p>
          <a:p>
            <a:pPr lvl="1"/>
            <a:r>
              <a:rPr lang="en-US" dirty="0"/>
              <a:t>How to incentivize the self commitment was discussed</a:t>
            </a:r>
          </a:p>
          <a:p>
            <a:pPr lvl="1"/>
            <a:r>
              <a:rPr lang="en-US" dirty="0"/>
              <a:t>The ORDC curve starts at 5,000MW but ERCOT wants 6,500 MW of available reserves</a:t>
            </a:r>
          </a:p>
          <a:p>
            <a:pPr lvl="1"/>
            <a:r>
              <a:rPr lang="en-US" dirty="0"/>
              <a:t>Will RUC still be needed in addition to 6500MW of reserve? </a:t>
            </a:r>
          </a:p>
          <a:p>
            <a:pPr lvl="1"/>
            <a:r>
              <a:rPr lang="en-US" dirty="0"/>
              <a:t>Can we set parameters for RUC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2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NPRR1077 Extension of Self-Limiting Facility Concept to Settlement Only Generators (SOGs) and Telemetry Requirements for SOGs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ERCOT presented 08162021 comments on the NPRR that were a result of feedback from the workshop</a:t>
            </a:r>
          </a:p>
          <a:p>
            <a:pPr lvl="1"/>
            <a:r>
              <a:rPr lang="en-US" dirty="0"/>
              <a:t>A threshold based on the amount of export (10MWH per year) that occurs from a site with load and an SODG will be used to exempt sites from the requirement</a:t>
            </a:r>
          </a:p>
          <a:p>
            <a:pPr lvl="1"/>
            <a:r>
              <a:rPr lang="en-US" dirty="0"/>
              <a:t>The proposed exemption will exempt 60 of the SODG units and capture 90% of total nameplate capacity</a:t>
            </a:r>
          </a:p>
          <a:p>
            <a:pPr lvl="1"/>
            <a:r>
              <a:rPr lang="en-US" dirty="0"/>
              <a:t>The idea is if an SODG is exporting for the purpose of getting paid, they should provide the telemetry required by this NPRR</a:t>
            </a:r>
          </a:p>
          <a:p>
            <a:r>
              <a:rPr lang="en-US" dirty="0"/>
              <a:t>Comments were:</a:t>
            </a:r>
          </a:p>
          <a:p>
            <a:pPr lvl="1"/>
            <a:r>
              <a:rPr lang="en-US" dirty="0"/>
              <a:t>The threshold is too low  </a:t>
            </a:r>
          </a:p>
          <a:p>
            <a:pPr lvl="1"/>
            <a:r>
              <a:rPr lang="en-US" dirty="0"/>
              <a:t>The benefit may not justify the cost</a:t>
            </a:r>
          </a:p>
          <a:p>
            <a:pPr lvl="1"/>
            <a:r>
              <a:rPr lang="en-US" dirty="0"/>
              <a:t>The threshold is not expected </a:t>
            </a:r>
            <a:r>
              <a:rPr lang="en-US"/>
              <a:t>to change </a:t>
            </a:r>
            <a:r>
              <a:rPr lang="en-US" dirty="0"/>
              <a:t>as the installations increase</a:t>
            </a:r>
          </a:p>
          <a:p>
            <a:r>
              <a:rPr lang="en-US" dirty="0"/>
              <a:t>No further review by WMWG required</a:t>
            </a:r>
          </a:p>
        </p:txBody>
      </p:sp>
    </p:spTree>
    <p:extLst>
      <p:ext uri="{BB962C8B-B14F-4D97-AF65-F5344CB8AC3E}">
        <p14:creationId xmlns:p14="http://schemas.microsoft.com/office/powerpoint/2010/main" val="225991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NPRR1084 Improvements to Reporting of Resource Outages and </a:t>
            </a:r>
            <a:r>
              <a:rPr lang="en-US" dirty="0" err="1"/>
              <a:t>Derates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WMWG understands that an SCR will be issued by ERCOT for allowing updates to outages</a:t>
            </a:r>
          </a:p>
          <a:p>
            <a:r>
              <a:rPr lang="en-US" dirty="0"/>
              <a:t>WMWG will review the NPRR and SCR together</a:t>
            </a:r>
          </a:p>
        </p:txBody>
      </p:sp>
    </p:spTree>
    <p:extLst>
      <p:ext uri="{BB962C8B-B14F-4D97-AF65-F5344CB8AC3E}">
        <p14:creationId xmlns:p14="http://schemas.microsoft.com/office/powerpoint/2010/main" val="212717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Follow up on energy pricing impacts of the minimum quantities of Responsive Reserve Service and Non-Spinning Reserve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presented analysis on the ancillary service prices and cost</a:t>
            </a:r>
          </a:p>
          <a:p>
            <a:pPr lvl="1"/>
            <a:r>
              <a:rPr lang="en-US" dirty="0"/>
              <a:t>This was additional analysis to what was presented at TAC</a:t>
            </a:r>
          </a:p>
          <a:p>
            <a:pPr lvl="1"/>
            <a:r>
              <a:rPr lang="en-US" dirty="0"/>
              <a:t>Impacts to energy prices were not analyzed</a:t>
            </a:r>
          </a:p>
          <a:p>
            <a:pPr lvl="1"/>
            <a:r>
              <a:rPr lang="en-US" dirty="0"/>
              <a:t>Suggestions for further analysis can be sent to Dave Maggio</a:t>
            </a:r>
          </a:p>
          <a:p>
            <a:r>
              <a:rPr lang="en-US" dirty="0"/>
              <a:t>The IMM is still reviewing the data</a:t>
            </a:r>
          </a:p>
          <a:p>
            <a:r>
              <a:rPr lang="en-US" dirty="0"/>
              <a:t>The amount of offers did increase in August</a:t>
            </a:r>
          </a:p>
        </p:txBody>
      </p:sp>
    </p:spTree>
    <p:extLst>
      <p:ext uri="{BB962C8B-B14F-4D97-AF65-F5344CB8AC3E}">
        <p14:creationId xmlns:p14="http://schemas.microsoft.com/office/powerpoint/2010/main" val="293180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Emergency Issues List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up on concerns raised for NPRR1080  - work ongoing </a:t>
            </a:r>
          </a:p>
          <a:p>
            <a:r>
              <a:rPr lang="en-US" dirty="0"/>
              <a:t>Issue 100 How did batteries providing FFR perform? Were FFR providers allowed to charge and if not, what penalties did they get charged: No ESR bid for FFR during time of Feb 14/15 winter event</a:t>
            </a:r>
          </a:p>
          <a:p>
            <a:pPr lvl="1"/>
            <a:r>
              <a:rPr lang="en-US" dirty="0"/>
              <a:t>This issue can be closed</a:t>
            </a:r>
          </a:p>
        </p:txBody>
      </p:sp>
    </p:spTree>
    <p:extLst>
      <p:ext uri="{BB962C8B-B14F-4D97-AF65-F5344CB8AC3E}">
        <p14:creationId xmlns:p14="http://schemas.microsoft.com/office/powerpoint/2010/main" val="1574097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22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7053</TotalTime>
  <Words>725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2022 ERCOT Ancillary Service Methodology </vt:lpstr>
      <vt:lpstr>Review of Forecast Variability</vt:lpstr>
      <vt:lpstr>Alternative methods for incentivizing resource self-commitment</vt:lpstr>
      <vt:lpstr>NPRR1077 Extension of Self-Limiting Facility Concept to Settlement Only Generators (SOGs) and Telemetry Requirements for SOGs</vt:lpstr>
      <vt:lpstr>NPRR1084 Improvements to Reporting of Resource Outages and Derates</vt:lpstr>
      <vt:lpstr>Follow up on energy pricing impacts of the minimum quantities of Responsive Reserve Service and Non-Spinning Reserve Service</vt:lpstr>
      <vt:lpstr>Emergency Issues List Items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314</cp:revision>
  <dcterms:created xsi:type="dcterms:W3CDTF">2019-02-22T15:15:24Z</dcterms:created>
  <dcterms:modified xsi:type="dcterms:W3CDTF">2021-08-30T17:03:08Z</dcterms:modified>
</cp:coreProperties>
</file>