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notesMasterIdLst>
    <p:notesMasterId r:id="rId11"/>
  </p:notesMasterIdLst>
  <p:sldIdLst>
    <p:sldId id="256" r:id="rId2"/>
    <p:sldId id="277" r:id="rId3"/>
    <p:sldId id="274" r:id="rId4"/>
    <p:sldId id="283" r:id="rId5"/>
    <p:sldId id="276" r:id="rId6"/>
    <p:sldId id="284" r:id="rId7"/>
    <p:sldId id="285" r:id="rId8"/>
    <p:sldId id="286" r:id="rId9"/>
    <p:sldId id="27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56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06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DD1227-DC6E-0A4F-8FAD-7D6BD84C38EC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E58DD1-652E-5246-A55D-149085299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054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1713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60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620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78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26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363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66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4D3AE16-2159-4F26-A7D3-0D10B3039774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923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508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466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4D3AE16-2159-4F26-A7D3-0D10B3039774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297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165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811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427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4D3AE16-2159-4F26-A7D3-0D10B3039774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84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Wholesale Market Working Group Report to WMS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David Detelich</a:t>
            </a:r>
          </a:p>
          <a:p>
            <a:r>
              <a:rPr lang="en-US" dirty="0"/>
              <a:t>Murali Sithuraj</a:t>
            </a:r>
          </a:p>
          <a:p>
            <a:r>
              <a:rPr lang="en-US" dirty="0"/>
              <a:t>September 1, 2021</a:t>
            </a:r>
          </a:p>
          <a:p>
            <a:r>
              <a:rPr lang="en-US" dirty="0"/>
              <a:t>From August 20 WMWG Meeting</a:t>
            </a:r>
          </a:p>
        </p:txBody>
      </p:sp>
    </p:spTree>
    <p:extLst>
      <p:ext uri="{BB962C8B-B14F-4D97-AF65-F5344CB8AC3E}">
        <p14:creationId xmlns:p14="http://schemas.microsoft.com/office/powerpoint/2010/main" val="3003136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79B7A-B11F-4C6D-9D35-434849937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2022 ERCOT Ancillary Service Methodology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1F9F6D-270C-4787-832E-3097504F3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60685"/>
            <a:ext cx="7772400" cy="4211515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ERCOT presented the AS quantities for 2022 using the current methodology</a:t>
            </a:r>
          </a:p>
          <a:p>
            <a:pPr lvl="1"/>
            <a:r>
              <a:rPr lang="en-US" dirty="0"/>
              <a:t>The quantities presented did not include the additional A/S to get the 6,500 of reserves </a:t>
            </a:r>
          </a:p>
          <a:p>
            <a:pPr lvl="1"/>
            <a:r>
              <a:rPr lang="en-US" dirty="0"/>
              <a:t>ERCOT is assessing if additional RRS quantities are needed during peak hours to help respond to larger frequency events</a:t>
            </a:r>
          </a:p>
          <a:p>
            <a:pPr lvl="1"/>
            <a:r>
              <a:rPr lang="en-US" dirty="0"/>
              <a:t>ERCOT is considering if intra-day forced outage rate may need to be incorporated into the calculation for Non-Spin quantities</a:t>
            </a:r>
          </a:p>
          <a:p>
            <a:pPr lvl="1"/>
            <a:r>
              <a:rPr lang="en-US" dirty="0"/>
              <a:t>ERCOT is assessing if the Net Load Forecast Error used in the methodology may need to be based upon a look-ahead time point earlier than 3 hours ahead. </a:t>
            </a:r>
          </a:p>
          <a:p>
            <a:pPr lvl="1"/>
            <a:r>
              <a:rPr lang="en-US" dirty="0"/>
              <a:t>ERCOT is seeking feedback and will present the proposed methodology at next month’s WMWG and PDCWG meetings. </a:t>
            </a:r>
          </a:p>
          <a:p>
            <a:r>
              <a:rPr lang="en-US" dirty="0"/>
              <a:t>Some comments and questions posed:</a:t>
            </a:r>
          </a:p>
          <a:p>
            <a:pPr lvl="1"/>
            <a:r>
              <a:rPr lang="en-US" dirty="0"/>
              <a:t>Question on using additional responsive reserve instead of non-spin</a:t>
            </a:r>
          </a:p>
          <a:p>
            <a:pPr lvl="1"/>
            <a:r>
              <a:rPr lang="en-US" dirty="0"/>
              <a:t>Question on the reliability drivers and the relationship of the A/S quantities to the reliability risk</a:t>
            </a:r>
          </a:p>
          <a:p>
            <a:pPr lvl="1"/>
            <a:r>
              <a:rPr lang="en-US" dirty="0"/>
              <a:t>The additional 1,000 MW of NSRS will be for targeted hours only beginning September 1st, 2021 through December 31, 2021</a:t>
            </a:r>
          </a:p>
          <a:p>
            <a:pPr lvl="1"/>
            <a:r>
              <a:rPr lang="en-US" dirty="0"/>
              <a:t>Request for clarification on the rules concerning the approved methodology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142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Review of Forecast Variability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82133" y="2093976"/>
            <a:ext cx="7704667" cy="4277057"/>
          </a:xfrm>
        </p:spPr>
        <p:txBody>
          <a:bodyPr>
            <a:normAutofit/>
          </a:bodyPr>
          <a:lstStyle/>
          <a:p>
            <a:r>
              <a:rPr lang="en-US" dirty="0"/>
              <a:t>ERCOT presented on the Performance of Net Load Forecast Variability Assessment</a:t>
            </a:r>
          </a:p>
          <a:p>
            <a:pPr lvl="1"/>
            <a:r>
              <a:rPr lang="en-US" dirty="0"/>
              <a:t>At the time of the meeting, six days were identified as high risk for net load variability</a:t>
            </a:r>
          </a:p>
          <a:p>
            <a:pPr lvl="1"/>
            <a:r>
              <a:rPr lang="en-US" dirty="0"/>
              <a:t>ERCOT increased Non-Spin requirements further by 1000 MW on Jul 29, Aug 1, Aug 2 and Aug 14</a:t>
            </a:r>
          </a:p>
          <a:p>
            <a:pPr lvl="1"/>
            <a:r>
              <a:rPr lang="en-US" dirty="0"/>
              <a:t>ERCOT reviewed the drivers for Net Load Variability from three days out to actual for the six days</a:t>
            </a:r>
          </a:p>
          <a:p>
            <a:r>
              <a:rPr lang="en-US" dirty="0"/>
              <a:t>The assessment is based on the 3 day ahead forecast</a:t>
            </a:r>
          </a:p>
          <a:p>
            <a:r>
              <a:rPr lang="en-US" dirty="0"/>
              <a:t>Once the additional NSRS amount is posted, it will not be rescinded if conditions change</a:t>
            </a:r>
          </a:p>
          <a:p>
            <a:r>
              <a:rPr lang="en-US" dirty="0"/>
              <a:t>One day out of the six had a higher net load than forecast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071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Alternative methods for incentivizing resource self-commitment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82133" y="2360022"/>
            <a:ext cx="7704667" cy="4011011"/>
          </a:xfrm>
        </p:spPr>
        <p:txBody>
          <a:bodyPr>
            <a:normAutofit/>
          </a:bodyPr>
          <a:lstStyle/>
          <a:p>
            <a:r>
              <a:rPr lang="en-US" dirty="0"/>
              <a:t>NPRR 1092 Remove RUC Offer Floor was presented</a:t>
            </a:r>
          </a:p>
          <a:p>
            <a:pPr lvl="1"/>
            <a:r>
              <a:rPr lang="en-US" dirty="0"/>
              <a:t>Initial feedback included request to wait for the PUC to complete its ORDC reforms and to remove the RUC buyback option in tandem</a:t>
            </a:r>
          </a:p>
          <a:p>
            <a:pPr lvl="1"/>
            <a:r>
              <a:rPr lang="en-US" dirty="0"/>
              <a:t>The IMM feels the high offer floor is an inefficiency that should be addressed as soon as possible</a:t>
            </a:r>
          </a:p>
          <a:p>
            <a:r>
              <a:rPr lang="en-US" dirty="0"/>
              <a:t>The market is based on the self commitment of resources</a:t>
            </a:r>
          </a:p>
          <a:p>
            <a:pPr lvl="1"/>
            <a:r>
              <a:rPr lang="en-US" dirty="0"/>
              <a:t>How to incentivize the self commitment was discussed</a:t>
            </a:r>
          </a:p>
          <a:p>
            <a:pPr lvl="1"/>
            <a:r>
              <a:rPr lang="en-US" dirty="0"/>
              <a:t>The ORDC curve starts at 5,000MW but ERCOT wants 6,500 MW of available reserves</a:t>
            </a:r>
          </a:p>
          <a:p>
            <a:pPr lvl="1"/>
            <a:r>
              <a:rPr lang="en-US" dirty="0"/>
              <a:t>Will RUC still be needed in addition to 6500MW of reserve? </a:t>
            </a:r>
          </a:p>
          <a:p>
            <a:pPr lvl="1"/>
            <a:r>
              <a:rPr lang="en-US" dirty="0"/>
              <a:t>Can we set parameters for RUC use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226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D5103-B4E9-4739-95D6-739E1C458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NPRR1077 Extension of Self-Limiting Facility Concept to Settlement Only Generators (SOGs) and Telemetry Requirements for SOGs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29B909-C3A4-4FE9-A789-E2F8620CD5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ERCOT presented 08162021 comments on the NPRR that were a result of feedback from the workshop</a:t>
            </a:r>
          </a:p>
          <a:p>
            <a:pPr lvl="1"/>
            <a:r>
              <a:rPr lang="en-US" dirty="0"/>
              <a:t>A threshold based on the amount of export (10MWH per year) that occurs from a site with load and an SODG will be used to exempt sites from the requirement</a:t>
            </a:r>
          </a:p>
          <a:p>
            <a:pPr lvl="1"/>
            <a:r>
              <a:rPr lang="en-US" dirty="0"/>
              <a:t>The proposed exemption will exempt 60 of the SODG units and capture 90% of total nameplate capacity</a:t>
            </a:r>
          </a:p>
          <a:p>
            <a:pPr lvl="1"/>
            <a:r>
              <a:rPr lang="en-US" dirty="0"/>
              <a:t>The idea is if an SODG is exporting for the purpose of getting paid, they should provide the telemetry required by this NPRR</a:t>
            </a:r>
          </a:p>
          <a:p>
            <a:r>
              <a:rPr lang="en-US" dirty="0"/>
              <a:t>Comments were:</a:t>
            </a:r>
          </a:p>
          <a:p>
            <a:pPr lvl="1"/>
            <a:r>
              <a:rPr lang="en-US" dirty="0"/>
              <a:t>The threshold is too low  </a:t>
            </a:r>
          </a:p>
          <a:p>
            <a:pPr lvl="1"/>
            <a:r>
              <a:rPr lang="en-US" dirty="0"/>
              <a:t>The benefit may not justify the cost</a:t>
            </a:r>
          </a:p>
          <a:p>
            <a:pPr lvl="1"/>
            <a:r>
              <a:rPr lang="en-US" dirty="0"/>
              <a:t>The threshold is not expected </a:t>
            </a:r>
            <a:r>
              <a:rPr lang="en-US"/>
              <a:t>to change </a:t>
            </a:r>
            <a:r>
              <a:rPr lang="en-US" dirty="0"/>
              <a:t>as the installations increase</a:t>
            </a:r>
          </a:p>
          <a:p>
            <a:r>
              <a:rPr lang="en-US" dirty="0"/>
              <a:t>No further review by WMWG required</a:t>
            </a:r>
          </a:p>
        </p:txBody>
      </p:sp>
    </p:spTree>
    <p:extLst>
      <p:ext uri="{BB962C8B-B14F-4D97-AF65-F5344CB8AC3E}">
        <p14:creationId xmlns:p14="http://schemas.microsoft.com/office/powerpoint/2010/main" val="22599188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D5103-B4E9-4739-95D6-739E1C458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NPRR1084 Improvements to Reporting of Resource Outages and </a:t>
            </a:r>
            <a:r>
              <a:rPr lang="en-US" dirty="0" err="1"/>
              <a:t>Derates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29B909-C3A4-4FE9-A789-E2F8620CD5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WMWG understands that an SCR will be issued by ERCOT for allowing updates to outages</a:t>
            </a:r>
          </a:p>
          <a:p>
            <a:r>
              <a:rPr lang="en-US" dirty="0"/>
              <a:t>WMWG will review the NPRR and SCR together</a:t>
            </a:r>
          </a:p>
        </p:txBody>
      </p:sp>
    </p:spTree>
    <p:extLst>
      <p:ext uri="{BB962C8B-B14F-4D97-AF65-F5344CB8AC3E}">
        <p14:creationId xmlns:p14="http://schemas.microsoft.com/office/powerpoint/2010/main" val="21271729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D5103-B4E9-4739-95D6-739E1C458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Follow up on energy pricing impacts of the minimum quantities of Responsive Reserve Service and Non-Spinning Reserve Service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29B909-C3A4-4FE9-A789-E2F8620CD5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ERCOT presented analysis on the ancillary service prices and cost</a:t>
            </a:r>
          </a:p>
          <a:p>
            <a:pPr lvl="1"/>
            <a:r>
              <a:rPr lang="en-US" dirty="0"/>
              <a:t>This was additional analysis to what was presented at TAC</a:t>
            </a:r>
          </a:p>
          <a:p>
            <a:pPr lvl="1"/>
            <a:r>
              <a:rPr lang="en-US" dirty="0"/>
              <a:t>Impacts to energy prices were not analyzed</a:t>
            </a:r>
          </a:p>
          <a:p>
            <a:pPr lvl="1"/>
            <a:r>
              <a:rPr lang="en-US" dirty="0"/>
              <a:t>Suggestions for further analysis can be sent to Dave Maggio</a:t>
            </a:r>
          </a:p>
          <a:p>
            <a:r>
              <a:rPr lang="en-US" dirty="0"/>
              <a:t>The IMM is still reviewing the data</a:t>
            </a:r>
          </a:p>
          <a:p>
            <a:r>
              <a:rPr lang="en-US" dirty="0"/>
              <a:t>The amount of offers did increase in August</a:t>
            </a:r>
          </a:p>
        </p:txBody>
      </p:sp>
    </p:spTree>
    <p:extLst>
      <p:ext uri="{BB962C8B-B14F-4D97-AF65-F5344CB8AC3E}">
        <p14:creationId xmlns:p14="http://schemas.microsoft.com/office/powerpoint/2010/main" val="29318097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D5103-B4E9-4739-95D6-739E1C458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Emergency Issues List Items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29B909-C3A4-4FE9-A789-E2F8620CD5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Follow up on concerns raised for NPRR1080  - work ongoing </a:t>
            </a:r>
          </a:p>
          <a:p>
            <a:r>
              <a:rPr lang="en-US" dirty="0"/>
              <a:t>Issue 100 How did batteries providing FFR perform? Were FFR providers allowed to charge and if not, what penalties did they get charged: No ESR bid for FFR during time of Feb 14/15 winter event</a:t>
            </a:r>
          </a:p>
          <a:p>
            <a:pPr lvl="1"/>
            <a:r>
              <a:rPr lang="en-US" dirty="0"/>
              <a:t>This issue can be closed</a:t>
            </a:r>
          </a:p>
        </p:txBody>
      </p:sp>
    </p:spTree>
    <p:extLst>
      <p:ext uri="{BB962C8B-B14F-4D97-AF65-F5344CB8AC3E}">
        <p14:creationId xmlns:p14="http://schemas.microsoft.com/office/powerpoint/2010/main" val="15740977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September 22</a:t>
            </a:r>
          </a:p>
          <a:p>
            <a:r>
              <a:rPr lang="en-US" dirty="0"/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39577996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Wood Type">
      <a:majorFont>
        <a:latin typeface="Arial Black" panose="020B0A04020102020204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 panose="020B0604020202020204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BE1B6DD8-9976-4550-A6F4-B2DD4EA939D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7053</TotalTime>
  <Words>725</Words>
  <Application>Microsoft Office PowerPoint</Application>
  <PresentationFormat>On-screen Show (4:3)</PresentationFormat>
  <Paragraphs>62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Arial Black</vt:lpstr>
      <vt:lpstr>Calibri</vt:lpstr>
      <vt:lpstr>Wingdings</vt:lpstr>
      <vt:lpstr>Wood Type</vt:lpstr>
      <vt:lpstr>Wholesale Market Working Group Report to WMS</vt:lpstr>
      <vt:lpstr>2022 ERCOT Ancillary Service Methodology </vt:lpstr>
      <vt:lpstr>Review of Forecast Variability</vt:lpstr>
      <vt:lpstr>Alternative methods for incentivizing resource self-commitment</vt:lpstr>
      <vt:lpstr>NPRR1077 Extension of Self-Limiting Facility Concept to Settlement Only Generators (SOGs) and Telemetry Requirements for SOGs</vt:lpstr>
      <vt:lpstr>NPRR1084 Improvements to Reporting of Resource Outages and Derates</vt:lpstr>
      <vt:lpstr>Follow up on energy pricing impacts of the minimum quantities of Responsive Reserve Service and Non-Spinning Reserve Service</vt:lpstr>
      <vt:lpstr>Emergency Issues List Items</vt:lpstr>
      <vt:lpstr>Next meeting</vt:lpstr>
    </vt:vector>
  </TitlesOfParts>
  <Company>CPS Energy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Action Items Review</dc:title>
  <dc:creator>Detelich, David J.</dc:creator>
  <cp:lastModifiedBy>Detelich, David J.</cp:lastModifiedBy>
  <cp:revision>314</cp:revision>
  <dcterms:created xsi:type="dcterms:W3CDTF">2019-02-22T15:15:24Z</dcterms:created>
  <dcterms:modified xsi:type="dcterms:W3CDTF">2021-08-30T17:03:08Z</dcterms:modified>
</cp:coreProperties>
</file>