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67" r:id="rId3"/>
    <p:sldId id="264" r:id="rId4"/>
    <p:sldId id="271" r:id="rId5"/>
    <p:sldId id="273" r:id="rId6"/>
    <p:sldId id="26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A13450-4CF3-4745-9550-7541FFD94A2B}" type="datetimeFigureOut">
              <a:rPr lang="en-US" smtClean="0"/>
              <a:t>8/27/2021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32BAD7-6ACB-44F4-B36D-40EA5E0A975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45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20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930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3778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580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7724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1291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697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517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1961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693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6731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7/08/2021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E3C8A-25C0-43C8-8B90-29268A384E9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5201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rcot.com/content/wcm/key_documents_lists/213851/2021RTP_AssumptionsUpdate_04062021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Planning Working Group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To</a:t>
            </a:r>
          </a:p>
          <a:p>
            <a:r>
              <a:rPr lang="en-US" dirty="0"/>
              <a:t>Reliability and Operations Subcommittee</a:t>
            </a:r>
          </a:p>
          <a:p>
            <a:r>
              <a:rPr lang="en-US" dirty="0"/>
              <a:t>August 05, 2021</a:t>
            </a:r>
          </a:p>
        </p:txBody>
      </p:sp>
    </p:spTree>
    <p:extLst>
      <p:ext uri="{BB962C8B-B14F-4D97-AF65-F5344CB8AC3E}">
        <p14:creationId xmlns:p14="http://schemas.microsoft.com/office/powerpoint/2010/main" val="13192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 Voting Items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NPRR </a:t>
            </a:r>
            <a:r>
              <a:rPr lang="en-US" dirty="0"/>
              <a:t>1056 - Market Impact Generic Transmission Constraint (GTC) Notification</a:t>
            </a:r>
          </a:p>
          <a:p>
            <a:pPr lvl="1"/>
            <a:r>
              <a:rPr lang="en-US" dirty="0" smtClean="0"/>
              <a:t>Comments </a:t>
            </a:r>
            <a:r>
              <a:rPr lang="en-US" dirty="0" smtClean="0"/>
              <a:t>have been filed related </a:t>
            </a:r>
            <a:r>
              <a:rPr lang="en-US" dirty="0" smtClean="0"/>
              <a:t>to need to retain </a:t>
            </a:r>
            <a:r>
              <a:rPr lang="en-US" dirty="0" smtClean="0"/>
              <a:t>the </a:t>
            </a:r>
            <a:r>
              <a:rPr lang="en-US" dirty="0"/>
              <a:t>integrity of ECEII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Sponsor to bring update to next PLWG Meeting</a:t>
            </a:r>
            <a:endParaRPr lang="en-US" dirty="0"/>
          </a:p>
          <a:p>
            <a:r>
              <a:rPr lang="en-US" dirty="0" smtClean="0"/>
              <a:t>NPRR </a:t>
            </a:r>
            <a:r>
              <a:rPr lang="en-US" dirty="0"/>
              <a:t>1070 – Planning Criteria for GTC Exit Solutions</a:t>
            </a:r>
          </a:p>
          <a:p>
            <a:pPr lvl="1"/>
            <a:r>
              <a:rPr lang="en-US" dirty="0"/>
              <a:t>Consensus to remain tabled at PLWG</a:t>
            </a:r>
          </a:p>
          <a:p>
            <a:pPr lvl="1"/>
            <a:r>
              <a:rPr lang="en-US" dirty="0"/>
              <a:t>Reviewed APA comments filed on </a:t>
            </a:r>
            <a:r>
              <a:rPr lang="en-US" dirty="0" smtClean="0"/>
              <a:t>7/23/2021</a:t>
            </a:r>
          </a:p>
          <a:p>
            <a:pPr lvl="1"/>
            <a:r>
              <a:rPr lang="en-US" dirty="0" smtClean="0"/>
              <a:t>Next </a:t>
            </a:r>
            <a:r>
              <a:rPr lang="en-US" dirty="0"/>
              <a:t>steps</a:t>
            </a:r>
          </a:p>
          <a:p>
            <a:pPr lvl="2"/>
            <a:r>
              <a:rPr lang="en-US" dirty="0" smtClean="0"/>
              <a:t>Rule making at PUCT for economic project assessments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194877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799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TAC Emergency Conditions List</a:t>
            </a:r>
            <a:br>
              <a:rPr lang="en-US" dirty="0"/>
            </a:br>
            <a:r>
              <a:rPr lang="en-US" dirty="0"/>
              <a:t>DC Tie Performance (#41, 106)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443553"/>
            <a:ext cx="10515600" cy="516319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Key </a:t>
            </a:r>
            <a:r>
              <a:rPr lang="en-US" dirty="0"/>
              <a:t>takeaways</a:t>
            </a:r>
          </a:p>
          <a:p>
            <a:pPr lvl="1"/>
            <a:r>
              <a:rPr lang="en-US" dirty="0"/>
              <a:t>DC Ties were operational during the event</a:t>
            </a:r>
          </a:p>
          <a:p>
            <a:pPr lvl="2"/>
            <a:r>
              <a:rPr lang="en-US" dirty="0"/>
              <a:t>Did not export during the event</a:t>
            </a:r>
          </a:p>
          <a:p>
            <a:pPr lvl="1"/>
            <a:r>
              <a:rPr lang="en-US" dirty="0" smtClean="0"/>
              <a:t>Requests </a:t>
            </a:r>
            <a:r>
              <a:rPr lang="en-US" dirty="0"/>
              <a:t>for </a:t>
            </a:r>
            <a:r>
              <a:rPr lang="en-US" dirty="0" smtClean="0"/>
              <a:t>imports </a:t>
            </a:r>
            <a:r>
              <a:rPr lang="en-US" dirty="0"/>
              <a:t>into ERCOT due to emergency </a:t>
            </a:r>
            <a:r>
              <a:rPr lang="en-US" dirty="0" smtClean="0"/>
              <a:t>conditions</a:t>
            </a:r>
          </a:p>
          <a:p>
            <a:pPr lvl="2"/>
            <a:r>
              <a:rPr lang="en-US" dirty="0" smtClean="0"/>
              <a:t>Declined due to conditions </a:t>
            </a:r>
            <a:r>
              <a:rPr lang="en-US" dirty="0"/>
              <a:t>in the other regions</a:t>
            </a:r>
          </a:p>
          <a:p>
            <a:r>
              <a:rPr lang="en-US" dirty="0"/>
              <a:t>Planning Study Assumptions for DC ties</a:t>
            </a:r>
          </a:p>
          <a:p>
            <a:pPr lvl="1"/>
            <a:r>
              <a:rPr lang="en-US" dirty="0"/>
              <a:t>Current Planning Guide </a:t>
            </a:r>
            <a:endParaRPr lang="en-US" dirty="0" smtClean="0"/>
          </a:p>
          <a:p>
            <a:pPr lvl="2"/>
            <a:r>
              <a:rPr lang="en-US" dirty="0" smtClean="0"/>
              <a:t>Section 4.1.1.1 (6) – Assume DC Tie imports and exports will be curtailed as necessary to meet reliability criteria in planning studies.</a:t>
            </a:r>
          </a:p>
          <a:p>
            <a:pPr lvl="2"/>
            <a:r>
              <a:rPr lang="en-US" dirty="0" smtClean="0"/>
              <a:t>Section 4.1.1.2 (1) (e) requires no consequential load loss following unavailability of DC Tie followed by a common tower outage or single contingency.</a:t>
            </a:r>
            <a:endParaRPr lang="en-US" dirty="0"/>
          </a:p>
          <a:p>
            <a:pPr lvl="1"/>
            <a:r>
              <a:rPr lang="en-US" dirty="0" smtClean="0"/>
              <a:t>Regional Transmission Plan Study Scope presented by ERCOT to the Regional Planning Group sets the assumptions for DC Tie contributions in the RTP study cases. </a:t>
            </a:r>
          </a:p>
          <a:p>
            <a:pPr lvl="2"/>
            <a:r>
              <a:rPr lang="en-US" dirty="0" smtClean="0"/>
              <a:t>3.2.4 DC Ties - </a:t>
            </a:r>
            <a:r>
              <a:rPr lang="en-US" dirty="0"/>
              <a:t>All </a:t>
            </a:r>
            <a:r>
              <a:rPr lang="en-US" dirty="0" smtClean="0"/>
              <a:t>existing </a:t>
            </a:r>
            <a:r>
              <a:rPr lang="en-US" dirty="0"/>
              <a:t>DC </a:t>
            </a:r>
            <a:r>
              <a:rPr lang="en-US" dirty="0" smtClean="0"/>
              <a:t>ties will be set based </a:t>
            </a:r>
            <a:r>
              <a:rPr lang="en-US" dirty="0"/>
              <a:t>on a review of historical DC tie import/export information and any changes in the capacity of the DC ties. </a:t>
            </a:r>
            <a:endParaRPr lang="en-US" dirty="0" smtClean="0"/>
          </a:p>
          <a:p>
            <a:pPr lvl="2"/>
            <a:r>
              <a:rPr lang="en-US" dirty="0" smtClean="0"/>
              <a:t>Assumptions for 2021 Regional Transmission Plan are available at: </a:t>
            </a:r>
            <a:r>
              <a:rPr lang="en-US" b="1" u="sng" dirty="0">
                <a:hlinkClick r:id="rId2"/>
              </a:rPr>
              <a:t>http://www.ercot.com/content/wcm/key_documents_lists/213851/2021RTP_AssumptionsUpdate_04062021.pdf</a:t>
            </a:r>
            <a:endParaRPr lang="en-US" dirty="0" smtClean="0"/>
          </a:p>
          <a:p>
            <a:r>
              <a:rPr lang="en-US" dirty="0" smtClean="0"/>
              <a:t>Recommendations:</a:t>
            </a:r>
          </a:p>
          <a:p>
            <a:pPr lvl="1"/>
            <a:r>
              <a:rPr lang="en-US" dirty="0" smtClean="0"/>
              <a:t>Update </a:t>
            </a:r>
            <a:r>
              <a:rPr lang="en-US" dirty="0"/>
              <a:t>specific study scope documents to include specific assumptions for DC tie </a:t>
            </a:r>
            <a:r>
              <a:rPr lang="en-US" dirty="0" smtClean="0"/>
              <a:t>contributions</a:t>
            </a:r>
          </a:p>
          <a:p>
            <a:pPr lvl="1"/>
            <a:r>
              <a:rPr lang="en-US" dirty="0" smtClean="0"/>
              <a:t>Study scenarios should include scenarios with </a:t>
            </a:r>
            <a:r>
              <a:rPr lang="en-US" dirty="0"/>
              <a:t>zero </a:t>
            </a:r>
            <a:r>
              <a:rPr lang="en-US" dirty="0" smtClean="0"/>
              <a:t>DC tie </a:t>
            </a:r>
            <a:r>
              <a:rPr lang="en-US" dirty="0" smtClean="0"/>
              <a:t>contributions</a:t>
            </a:r>
          </a:p>
          <a:p>
            <a:pPr lvl="1"/>
            <a:r>
              <a:rPr lang="en-US" dirty="0" smtClean="0"/>
              <a:t>No Planning Guide revisions are recommended.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2096316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TAC Emergency Conditions List</a:t>
            </a:r>
            <a:br>
              <a:rPr lang="en-US" dirty="0"/>
            </a:br>
            <a:r>
              <a:rPr lang="en-US" dirty="0"/>
              <a:t>Transmission Planning Studies and Winter Cases (#47, 93, 94)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2091847"/>
            <a:ext cx="10515600" cy="4085116"/>
          </a:xfrm>
        </p:spPr>
        <p:txBody>
          <a:bodyPr>
            <a:normAutofit/>
          </a:bodyPr>
          <a:lstStyle/>
          <a:p>
            <a:r>
              <a:rPr lang="en-US" dirty="0" smtClean="0"/>
              <a:t>Subgroup reported on meeting outcomes</a:t>
            </a:r>
            <a:endParaRPr lang="en-US" dirty="0"/>
          </a:p>
          <a:p>
            <a:pPr lvl="1"/>
            <a:r>
              <a:rPr lang="en-US" dirty="0" smtClean="0"/>
              <a:t>Presentation available at PLWG August meeting site</a:t>
            </a:r>
          </a:p>
          <a:p>
            <a:pPr lvl="1"/>
            <a:r>
              <a:rPr lang="en-US" dirty="0" smtClean="0"/>
              <a:t>Reported brainstorm list of extreme event case/scenario development</a:t>
            </a:r>
          </a:p>
          <a:p>
            <a:r>
              <a:rPr lang="en-US" dirty="0" smtClean="0"/>
              <a:t>Planning Joint Meeting with SAWG in September</a:t>
            </a:r>
          </a:p>
          <a:p>
            <a:r>
              <a:rPr lang="en-US" dirty="0" smtClean="0"/>
              <a:t>Need for Planning Guide Revisions Under Review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787443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6807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Draft PGRR – P6 Overlapping </a:t>
            </a:r>
            <a:r>
              <a:rPr lang="en-US" sz="4000" dirty="0" smtClean="0"/>
              <a:t>Single Contingencies 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LCRA TSC Presented </a:t>
            </a:r>
            <a:r>
              <a:rPr lang="en-US" dirty="0" smtClean="0"/>
              <a:t>update to Draft </a:t>
            </a:r>
            <a:r>
              <a:rPr lang="en-US" dirty="0"/>
              <a:t>PGRR</a:t>
            </a:r>
          </a:p>
          <a:p>
            <a:r>
              <a:rPr lang="en-US" dirty="0"/>
              <a:t>Discussion points:</a:t>
            </a:r>
          </a:p>
          <a:p>
            <a:pPr lvl="1"/>
            <a:r>
              <a:rPr lang="en-US" dirty="0" smtClean="0"/>
              <a:t>Version incorporated input received from ERCOT and others</a:t>
            </a:r>
            <a:endParaRPr lang="en-US" dirty="0"/>
          </a:p>
          <a:p>
            <a:pPr lvl="1"/>
            <a:r>
              <a:rPr lang="en-US" dirty="0" smtClean="0"/>
              <a:t>Impact to ERCOT RTP analysis.</a:t>
            </a:r>
          </a:p>
          <a:p>
            <a:pPr lvl="1"/>
            <a:r>
              <a:rPr lang="en-US" dirty="0" smtClean="0"/>
              <a:t>Sponsor will continue to coordinate with stakeholders.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37457512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7/08/2021</a:t>
            </a:r>
          </a:p>
        </p:txBody>
      </p:sp>
    </p:spTree>
    <p:extLst>
      <p:ext uri="{BB962C8B-B14F-4D97-AF65-F5344CB8AC3E}">
        <p14:creationId xmlns:p14="http://schemas.microsoft.com/office/powerpoint/2010/main" val="3317570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912</TotalTime>
  <Words>366</Words>
  <Application>Microsoft Office PowerPoint</Application>
  <PresentationFormat>Widescreen</PresentationFormat>
  <Paragraphs>49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Planning Working Group Update</vt:lpstr>
      <vt:lpstr>ROS Voting Items</vt:lpstr>
      <vt:lpstr>TAC Emergency Conditions List DC Tie Performance (#41, 106)</vt:lpstr>
      <vt:lpstr>TAC Emergency Conditions List Transmission Planning Studies and Winter Cases (#47, 93, 94)</vt:lpstr>
      <vt:lpstr>Draft PGRR – P6 Overlapping Single Contingencies </vt:lpstr>
      <vt:lpstr>Questions?</vt:lpstr>
    </vt:vector>
  </TitlesOfParts>
  <Company>Pedernales Electric Cooperative,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Working Group Update</dc:title>
  <dc:creator>Dewitt, Charles</dc:creator>
  <cp:lastModifiedBy>Dewitt, Charles</cp:lastModifiedBy>
  <cp:revision>64</cp:revision>
  <dcterms:created xsi:type="dcterms:W3CDTF">2021-03-22T15:18:30Z</dcterms:created>
  <dcterms:modified xsi:type="dcterms:W3CDTF">2021-08-27T15:30:46Z</dcterms:modified>
</cp:coreProperties>
</file>