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41" d="100"/>
          <a:sy n="141"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8/23/2021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8/23/2021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dirty="0"/>
              <a:t>March 2019</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a:t>March 2019</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March 2019</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a:t>ERCOT – Southern Cross Transmission</a:t>
            </a:r>
          </a:p>
          <a:p>
            <a:r>
              <a:rPr lang="en-US" sz="2000" b="1" dirty="0"/>
              <a:t>ROS/WMS Working Group Assignments</a:t>
            </a:r>
          </a:p>
          <a:p>
            <a:endParaRPr lang="en-US" dirty="0">
              <a:solidFill>
                <a:schemeClr val="tx2"/>
              </a:solidFill>
            </a:endParaRPr>
          </a:p>
          <a:p>
            <a:r>
              <a:rPr lang="en-US" dirty="0"/>
              <a:t>Janice Ayson</a:t>
            </a:r>
          </a:p>
          <a:p>
            <a:r>
              <a:rPr lang="en-US" dirty="0"/>
              <a:t>ERCOT</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Status Dashboard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35774425"/>
              </p:ext>
            </p:extLst>
          </p:nvPr>
        </p:nvGraphicFramePr>
        <p:xfrm>
          <a:off x="271346" y="914400"/>
          <a:ext cx="8534400" cy="4222830"/>
        </p:xfrm>
        <a:graphic>
          <a:graphicData uri="http://schemas.openxmlformats.org/drawingml/2006/table">
            <a:tbl>
              <a:tblPr firstRow="1" bandRow="1">
                <a:tableStyleId>{5C22544A-7EE6-4342-B048-85BDC9FD1C3A}</a:tableStyleId>
              </a:tblPr>
              <a:tblGrid>
                <a:gridCol w="2395654">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1642946">
                  <a:extLst>
                    <a:ext uri="{9D8B030D-6E8A-4147-A177-3AD203B41FA5}">
                      <a16:colId xmlns:a16="http://schemas.microsoft.com/office/drawing/2014/main" val="20002"/>
                    </a:ext>
                  </a:extLst>
                </a:gridCol>
              </a:tblGrid>
              <a:tr h="299723">
                <a:tc>
                  <a:txBody>
                    <a:bodyPr/>
                    <a:lstStyle/>
                    <a:p>
                      <a:pPr algn="ctr"/>
                      <a:r>
                        <a:rPr lang="en-US" sz="1300" dirty="0"/>
                        <a:t>Directive</a:t>
                      </a:r>
                    </a:p>
                  </a:txBody>
                  <a:tcPr/>
                </a:tc>
                <a:tc>
                  <a:txBody>
                    <a:bodyPr/>
                    <a:lstStyle/>
                    <a:p>
                      <a:pPr algn="ctr"/>
                      <a:r>
                        <a:rPr lang="en-US" sz="1300" dirty="0"/>
                        <a:t>Status</a:t>
                      </a:r>
                    </a:p>
                  </a:txBody>
                  <a:tcPr/>
                </a:tc>
                <a:tc>
                  <a:txBody>
                    <a:bodyPr/>
                    <a:lstStyle/>
                    <a:p>
                      <a:pPr algn="ctr"/>
                      <a:r>
                        <a:rPr lang="en-US" sz="1300" dirty="0"/>
                        <a:t>Target Dates </a:t>
                      </a:r>
                    </a:p>
                  </a:txBody>
                  <a:tcPr/>
                </a:tc>
                <a:extLst>
                  <a:ext uri="{0D108BD9-81ED-4DB2-BD59-A6C34878D82A}">
                    <a16:rowId xmlns:a16="http://schemas.microsoft.com/office/drawing/2014/main" val="10000"/>
                  </a:ext>
                </a:extLst>
              </a:tr>
              <a:tr h="1088467">
                <a:tc>
                  <a:txBody>
                    <a:bodyPr/>
                    <a:lstStyle/>
                    <a:p>
                      <a:r>
                        <a:rPr lang="en-US" sz="1050" b="0" dirty="0">
                          <a:solidFill>
                            <a:schemeClr val="tx1"/>
                          </a:solidFill>
                        </a:rPr>
                        <a:t>Directive #1 – Registration and market segment</a:t>
                      </a: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NPRR857 and NOGRR177</a:t>
                      </a:r>
                      <a:r>
                        <a:rPr lang="en-US" sz="1050" baseline="0" dirty="0">
                          <a:solidFill>
                            <a:schemeClr val="tx1"/>
                          </a:solidFill>
                        </a:rPr>
                        <a:t> approved.  Language grey-boxed until implementation is complete. </a:t>
                      </a:r>
                      <a:r>
                        <a:rPr lang="en-US" sz="1050" dirty="0">
                          <a:solidFill>
                            <a:schemeClr val="tx1"/>
                          </a:solidFill>
                        </a:rPr>
                        <a:t>Target</a:t>
                      </a:r>
                      <a:r>
                        <a:rPr lang="en-US" sz="1050" baseline="0" dirty="0">
                          <a:solidFill>
                            <a:schemeClr val="tx1"/>
                          </a:solidFill>
                        </a:rPr>
                        <a:t>  implementation start and go-live dates are not yet determined.</a:t>
                      </a:r>
                      <a:endParaRPr lang="en-US" sz="1050" dirty="0">
                        <a:solidFill>
                          <a:schemeClr val="tx1"/>
                        </a:solidFill>
                      </a:endParaRPr>
                    </a:p>
                    <a:p>
                      <a:endParaRPr lang="en-US" sz="1050" b="0" baseline="0" dirty="0">
                        <a:solidFill>
                          <a:schemeClr val="tx1"/>
                        </a:solidFill>
                      </a:endParaRPr>
                    </a:p>
                    <a:p>
                      <a:r>
                        <a:rPr lang="en-US" sz="1050" b="0" baseline="0" dirty="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p>
                      <a:endParaRPr lang="en-US" sz="1050" b="0" baseline="0" dirty="0">
                        <a:solidFill>
                          <a:schemeClr val="tx1"/>
                        </a:solidFill>
                      </a:endParaRPr>
                    </a:p>
                    <a:p>
                      <a:r>
                        <a:rPr lang="en-US" sz="1050" b="0" baseline="0" dirty="0">
                          <a:solidFill>
                            <a:schemeClr val="tx1"/>
                          </a:solidFill>
                        </a:rPr>
                        <a:t>No scheduled activity</a:t>
                      </a:r>
                    </a:p>
                  </a:txBody>
                  <a:tcPr>
                    <a:solidFill>
                      <a:srgbClr val="CBE3EB"/>
                    </a:solidFill>
                  </a:tcPr>
                </a:tc>
                <a:extLst>
                  <a:ext uri="{0D108BD9-81ED-4DB2-BD59-A6C34878D82A}">
                    <a16:rowId xmlns:a16="http://schemas.microsoft.com/office/drawing/2014/main" val="4164978374"/>
                  </a:ext>
                </a:extLst>
              </a:tr>
              <a:tr h="407171">
                <a:tc>
                  <a:txBody>
                    <a:bodyPr/>
                    <a:lstStyle/>
                    <a:p>
                      <a:r>
                        <a:rPr lang="en-US" sz="1050" dirty="0">
                          <a:solidFill>
                            <a:schemeClr val="tx1"/>
                          </a:solidFill>
                        </a:rPr>
                        <a:t>Directive #6 - 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No Revision Request(s) are anticipated.  Whitepaper planned to run in parallel with Directive #8 Voltage Support whitepaper following Directive #8 Revision Request(s) approvals.</a:t>
                      </a:r>
                    </a:p>
                  </a:txBody>
                  <a:tcPr anchor="ctr"/>
                </a:tc>
                <a:tc>
                  <a:txBody>
                    <a:bodyPr/>
                    <a:lstStyle/>
                    <a:p>
                      <a:endParaRPr lang="en-US" sz="1050" b="0" baseline="0" dirty="0">
                        <a:solidFill>
                          <a:schemeClr val="tx1"/>
                        </a:solidFill>
                      </a:endParaRPr>
                    </a:p>
                    <a:p>
                      <a:r>
                        <a:rPr lang="en-US" sz="1050" b="0" baseline="0" dirty="0">
                          <a:solidFill>
                            <a:schemeClr val="tx1"/>
                          </a:solidFill>
                        </a:rPr>
                        <a:t>No scheduled activity</a:t>
                      </a:r>
                    </a:p>
                  </a:txBody>
                  <a:tcPr/>
                </a:tc>
                <a:extLst>
                  <a:ext uri="{0D108BD9-81ED-4DB2-BD59-A6C34878D82A}">
                    <a16:rowId xmlns:a16="http://schemas.microsoft.com/office/drawing/2014/main" val="10002"/>
                  </a:ext>
                </a:extLst>
              </a:tr>
              <a:tr h="757194">
                <a:tc>
                  <a:txBody>
                    <a:bodyPr/>
                    <a:lstStyle/>
                    <a:p>
                      <a:r>
                        <a:rPr lang="en-US" sz="1050" dirty="0">
                          <a:solidFill>
                            <a:schemeClr val="tx1"/>
                          </a:solidFill>
                        </a:rPr>
                        <a:t>Directive #8 -</a:t>
                      </a:r>
                      <a:r>
                        <a:rPr lang="en-US" sz="1050" baseline="0" dirty="0">
                          <a:solidFill>
                            <a:schemeClr val="tx1"/>
                          </a:solidFill>
                        </a:rPr>
                        <a:t> Frequency response and voltage 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Primary Frequency</a:t>
                      </a:r>
                      <a:r>
                        <a:rPr lang="en-US" sz="1050" baseline="0" dirty="0">
                          <a:solidFill>
                            <a:schemeClr val="tx1"/>
                          </a:solidFill>
                        </a:rPr>
                        <a:t> Response determination complete</a:t>
                      </a:r>
                      <a:r>
                        <a:rPr lang="en-US" sz="105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a:solidFill>
                            <a:schemeClr val="tx1"/>
                          </a:solidFill>
                        </a:rPr>
                        <a:t>Voltage</a:t>
                      </a:r>
                      <a:r>
                        <a:rPr lang="en-US" sz="1050" u="sng" baseline="0" dirty="0">
                          <a:solidFill>
                            <a:schemeClr val="tx1"/>
                          </a:solidFill>
                        </a:rPr>
                        <a:t> Support</a:t>
                      </a:r>
                      <a:r>
                        <a:rPr lang="en-US" sz="1050" u="sng"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baseline="0" dirty="0">
                          <a:solidFill>
                            <a:schemeClr val="dk1"/>
                          </a:solidFill>
                          <a:effectLst/>
                          <a:latin typeface="+mn-lt"/>
                          <a:ea typeface="+mn-ea"/>
                          <a:cs typeface="+mn-cs"/>
                        </a:rPr>
                        <a:t>Published addendum to study report on 9/17/2019.</a:t>
                      </a:r>
                      <a:endParaRPr lang="en-US" sz="105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Revision Request(s) in progress internally at ERCOT.  Expected to be posted with IAs when ready.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tx1"/>
                          </a:solidFill>
                        </a:rPr>
                        <a:t>Target PRS 10/14/2021</a:t>
                      </a:r>
                    </a:p>
                  </a:txBody>
                  <a:tcPr/>
                </a:tc>
                <a:extLst>
                  <a:ext uri="{0D108BD9-81ED-4DB2-BD59-A6C34878D82A}">
                    <a16:rowId xmlns:a16="http://schemas.microsoft.com/office/drawing/2014/main" val="10005"/>
                  </a:ext>
                </a:extLst>
              </a:tr>
              <a:tr h="457262">
                <a:tc>
                  <a:txBody>
                    <a:bodyPr/>
                    <a:lstStyle/>
                    <a:p>
                      <a:r>
                        <a:rPr lang="en-US" sz="1050" dirty="0">
                          <a:solidFill>
                            <a:schemeClr val="tx1"/>
                          </a:solidFill>
                        </a:rPr>
                        <a:t>Directive #9 -</a:t>
                      </a:r>
                      <a:r>
                        <a:rPr lang="en-US" sz="1050" baseline="0" dirty="0">
                          <a:solidFill>
                            <a:schemeClr val="tx1"/>
                          </a:solidFill>
                        </a:rPr>
                        <a:t> Ancillary services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a:solidFill>
                            <a:schemeClr val="tx1"/>
                          </a:solidFill>
                        </a:rPr>
                        <a:t>Whitepaper approved by ERCOT Board 8/10/2021.  Status will be provided with next update to PUCT.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baseline="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a:solidFill>
                            <a:schemeClr val="tx1"/>
                          </a:solidFill>
                        </a:rPr>
                        <a:t>September 2021</a:t>
                      </a:r>
                    </a:p>
                  </a:txBody>
                  <a:tcPr/>
                </a:tc>
                <a:extLst>
                  <a:ext uri="{0D108BD9-81ED-4DB2-BD59-A6C34878D82A}">
                    <a16:rowId xmlns:a16="http://schemas.microsoft.com/office/drawing/2014/main" val="10006"/>
                  </a:ext>
                </a:extLst>
              </a:tr>
            </a:tbl>
          </a:graphicData>
        </a:graphic>
      </p:graphicFrame>
      <p:sp>
        <p:nvSpPr>
          <p:cNvPr id="5" name="TextBox 4"/>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2021</a:t>
            </a:r>
          </a:p>
        </p:txBody>
      </p:sp>
    </p:spTree>
    <p:extLst>
      <p:ext uri="{BB962C8B-B14F-4D97-AF65-F5344CB8AC3E}">
        <p14:creationId xmlns:p14="http://schemas.microsoft.com/office/powerpoint/2010/main" val="113597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Appendix</a:t>
            </a:r>
          </a:p>
        </p:txBody>
      </p:sp>
      <p:sp>
        <p:nvSpPr>
          <p:cNvPr id="3" name="TextBox 2"/>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2021</a:t>
            </a: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b="0" dirty="0">
                          <a:solidFill>
                            <a:schemeClr val="tx1"/>
                          </a:solidFill>
                          <a:latin typeface="+mn-lt"/>
                        </a:rPr>
                        <a:t>Directive #1 – Registration and market segment</a:t>
                      </a:r>
                    </a:p>
                  </a:txBody>
                  <a:tcPr>
                    <a:solidFill>
                      <a:srgbClr val="CBE3EB"/>
                    </a:solidFill>
                  </a:tcPr>
                </a:tc>
                <a:tc>
                  <a:txBody>
                    <a:bodyPr/>
                    <a:lstStyle/>
                    <a:p>
                      <a:pPr marL="0" marR="0">
                        <a:spcBef>
                          <a:spcPts val="0"/>
                        </a:spcBef>
                        <a:spcAft>
                          <a:spcPts val="0"/>
                        </a:spcAft>
                      </a:pPr>
                      <a:r>
                        <a:rPr lang="en-US" sz="1000" dirty="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 2 – Coordination agreement</a:t>
                      </a:r>
                    </a:p>
                  </a:txBody>
                  <a:tcPr/>
                </a:tc>
                <a:tc>
                  <a:txBody>
                    <a:bodyPr/>
                    <a:lstStyle/>
                    <a:p>
                      <a:pPr marL="0" marR="0">
                        <a:spcBef>
                          <a:spcPts val="0"/>
                        </a:spcBef>
                        <a:spcAft>
                          <a:spcPts val="0"/>
                        </a:spcAft>
                      </a:pPr>
                      <a:r>
                        <a:rPr lang="en-US" sz="1000" dirty="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pPr marL="0" marR="0">
                        <a:spcBef>
                          <a:spcPts val="0"/>
                        </a:spcBef>
                        <a:spcAft>
                          <a:spcPts val="0"/>
                        </a:spcAft>
                      </a:pPr>
                      <a:r>
                        <a:rPr lang="en-US" sz="1000" dirty="0">
                          <a:effectLst/>
                          <a:latin typeface="+mn-lt"/>
                        </a:rPr>
                        <a:t>Directive #3 -- Ramp rate restrictions</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#4 -- Outage coordination</a:t>
                      </a:r>
                      <a:endParaRPr lang="en-US" sz="1000" dirty="0">
                        <a:effectLst/>
                        <a:latin typeface="+mn-lt"/>
                        <a:ea typeface="Times New Roman" panose="02020603050405020304" pitchFamily="18" charset="0"/>
                      </a:endParaRPr>
                    </a:p>
                  </a:txBody>
                  <a:tcPr/>
                </a:tc>
                <a:tc>
                  <a:txBody>
                    <a:bodyPr/>
                    <a:lstStyle/>
                    <a:p>
                      <a:r>
                        <a:rPr lang="en-US" sz="1000" kern="1200" dirty="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#5 - 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#6 - 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#7</a:t>
                      </a:r>
                      <a:r>
                        <a:rPr lang="en-US" sz="1000" baseline="0" dirty="0">
                          <a:solidFill>
                            <a:schemeClr val="tx1"/>
                          </a:solidFill>
                          <a:latin typeface="+mn-lt"/>
                        </a:rPr>
                        <a:t> </a:t>
                      </a:r>
                      <a:r>
                        <a:rPr lang="en-US" sz="1000" dirty="0">
                          <a:solidFill>
                            <a:schemeClr val="tx1"/>
                          </a:solidFill>
                          <a:latin typeface="+mn-lt"/>
                        </a:rPr>
                        <a:t>– Congestion management</a:t>
                      </a: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TBD</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TextBox 13"/>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2021</a:t>
            </a:r>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8" name="Flowchart: Terminator 17"/>
          <p:cNvSpPr/>
          <p:nvPr/>
        </p:nvSpPr>
        <p:spPr>
          <a:xfrm>
            <a:off x="7787265" y="376542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9" name="Flowchart: Terminator 18">
            <a:extLst>
              <a:ext uri="{FF2B5EF4-FFF2-40B4-BE49-F238E27FC236}">
                <a16:creationId xmlns:a16="http://schemas.microsoft.com/office/drawing/2014/main" id="{801C988E-B2F7-411F-AB6D-B5208894A590}"/>
              </a:ext>
            </a:extLst>
          </p:cNvPr>
          <p:cNvSpPr/>
          <p:nvPr/>
        </p:nvSpPr>
        <p:spPr>
          <a:xfrm>
            <a:off x="7787264" y="5616966"/>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20" name="Flowchart: Terminator 19">
            <a:extLst>
              <a:ext uri="{FF2B5EF4-FFF2-40B4-BE49-F238E27FC236}">
                <a16:creationId xmlns:a16="http://schemas.microsoft.com/office/drawing/2014/main" id="{B5CC65BC-3958-4906-A6CD-3984CBCCB9A8}"/>
              </a:ext>
            </a:extLst>
          </p:cNvPr>
          <p:cNvSpPr/>
          <p:nvPr/>
        </p:nvSpPr>
        <p:spPr>
          <a:xfrm>
            <a:off x="7796350" y="3215807"/>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1604267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PUC Order 46304 Directives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a:t>Anticipated Start</a:t>
                      </a:r>
                    </a:p>
                  </a:txBody>
                  <a:tcPr/>
                </a:tc>
                <a:extLst>
                  <a:ext uri="{0D108BD9-81ED-4DB2-BD59-A6C34878D82A}">
                    <a16:rowId xmlns:a16="http://schemas.microsoft.com/office/drawing/2014/main" val="10000"/>
                  </a:ext>
                </a:extLst>
              </a:tr>
              <a:tr h="344561">
                <a:tc>
                  <a:txBody>
                    <a:bodyPr/>
                    <a:lstStyle/>
                    <a:p>
                      <a:r>
                        <a:rPr lang="en-US" sz="1000" dirty="0">
                          <a:solidFill>
                            <a:schemeClr val="tx1"/>
                          </a:solidFill>
                          <a:latin typeface="+mn-lt"/>
                        </a:rPr>
                        <a:t>Directive #8 -</a:t>
                      </a:r>
                      <a:r>
                        <a:rPr lang="en-US" sz="1000" baseline="0" dirty="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a16="http://schemas.microsoft.com/office/drawing/2014/main" val="4164978374"/>
                  </a:ext>
                </a:extLst>
              </a:tr>
              <a:tr h="344561">
                <a:tc>
                  <a:txBody>
                    <a:bodyPr/>
                    <a:lstStyle/>
                    <a:p>
                      <a:r>
                        <a:rPr lang="en-US" sz="1000" dirty="0">
                          <a:solidFill>
                            <a:schemeClr val="tx1"/>
                          </a:solidFill>
                          <a:latin typeface="+mn-lt"/>
                        </a:rPr>
                        <a:t>Directive #9 -</a:t>
                      </a:r>
                      <a:r>
                        <a:rPr lang="en-US" sz="1000" baseline="0" dirty="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extLst>
                  <a:ext uri="{0D108BD9-81ED-4DB2-BD59-A6C34878D82A}">
                    <a16:rowId xmlns:a16="http://schemas.microsoft.com/office/drawing/2014/main" val="10004"/>
                  </a:ext>
                </a:extLst>
              </a:tr>
              <a:tr h="344561">
                <a:tc>
                  <a:txBody>
                    <a:bodyPr/>
                    <a:lstStyle/>
                    <a:p>
                      <a:r>
                        <a:rPr lang="en-US" sz="1000" b="0" dirty="0">
                          <a:solidFill>
                            <a:schemeClr val="tx1"/>
                          </a:solidFill>
                          <a:latin typeface="+mn-lt"/>
                        </a:rPr>
                        <a:t>Directive #10 – Price formation under emergency conditions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5"/>
                  </a:ext>
                </a:extLst>
              </a:tr>
              <a:tr h="344561">
                <a:tc>
                  <a:txBody>
                    <a:bodyPr/>
                    <a:lstStyle/>
                    <a:p>
                      <a:pPr marL="0" marR="0">
                        <a:spcBef>
                          <a:spcPts val="0"/>
                        </a:spcBef>
                        <a:spcAft>
                          <a:spcPts val="0"/>
                        </a:spcAft>
                      </a:pPr>
                      <a:r>
                        <a:rPr lang="en-US" sz="1000" dirty="0">
                          <a:effectLst/>
                          <a:latin typeface="+mn-lt"/>
                        </a:rPr>
                        <a:t>Directive #11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extLst>
                  <a:ext uri="{0D108BD9-81ED-4DB2-BD59-A6C34878D82A}">
                    <a16:rowId xmlns:a16="http://schemas.microsoft.com/office/drawing/2014/main" val="10006"/>
                  </a:ext>
                </a:extLst>
              </a:tr>
              <a:tr h="344561">
                <a:tc>
                  <a:txBody>
                    <a:bodyPr/>
                    <a:lstStyle/>
                    <a:p>
                      <a:r>
                        <a:rPr lang="en-US" sz="1000" dirty="0">
                          <a:solidFill>
                            <a:schemeClr val="tx1"/>
                          </a:solidFill>
                          <a:latin typeface="+mn-lt"/>
                        </a:rPr>
                        <a:t>Directive #12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441757">
                <a:tc>
                  <a:txBody>
                    <a:bodyPr/>
                    <a:lstStyle/>
                    <a:p>
                      <a:r>
                        <a:rPr lang="en-US" sz="1000" dirty="0">
                          <a:solidFill>
                            <a:schemeClr val="tx1"/>
                          </a:solidFill>
                          <a:latin typeface="+mn-lt"/>
                        </a:rPr>
                        <a:t>Directive #13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r h="441757">
                <a:tc>
                  <a:txBody>
                    <a:bodyPr/>
                    <a:lstStyle/>
                    <a:p>
                      <a:r>
                        <a:rPr lang="en-US" sz="1000" dirty="0">
                          <a:solidFill>
                            <a:schemeClr val="tx1"/>
                          </a:solidFill>
                          <a:latin typeface="+mn-lt"/>
                        </a:rPr>
                        <a:t>Directive #14 – Status</a:t>
                      </a:r>
                      <a:r>
                        <a:rPr lang="en-US" sz="1000" baseline="0" dirty="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TBD</a:t>
            </a:r>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Ongoing</a:t>
            </a:r>
          </a:p>
        </p:txBody>
      </p:sp>
      <p:sp>
        <p:nvSpPr>
          <p:cNvPr id="17" name="TextBox 16"/>
          <p:cNvSpPr txBox="1"/>
          <p:nvPr/>
        </p:nvSpPr>
        <p:spPr>
          <a:xfrm>
            <a:off x="4267200" y="6561138"/>
            <a:ext cx="1317990" cy="276999"/>
          </a:xfrm>
          <a:prstGeom prst="rect">
            <a:avLst/>
          </a:prstGeom>
          <a:noFill/>
        </p:spPr>
        <p:txBody>
          <a:bodyPr wrap="none" rtlCol="0">
            <a:spAutoFit/>
          </a:bodyPr>
          <a:lstStyle/>
          <a:p>
            <a:r>
              <a:rPr lang="en-US" sz="1200" dirty="0">
                <a:solidFill>
                  <a:schemeClr val="tx1">
                    <a:lumMod val="50000"/>
                    <a:lumOff val="50000"/>
                  </a:schemeClr>
                </a:solidFill>
              </a:rPr>
              <a:t>September 2021</a:t>
            </a:r>
          </a:p>
        </p:txBody>
      </p:sp>
      <p:sp>
        <p:nvSpPr>
          <p:cNvPr id="15" name="Flowchart: Terminator 14">
            <a:extLst>
              <a:ext uri="{FF2B5EF4-FFF2-40B4-BE49-F238E27FC236}">
                <a16:creationId xmlns:a16="http://schemas.microsoft.com/office/drawing/2014/main" id="{EFD3CFAA-5419-4A13-99F8-3DF3D1C1ED9B}"/>
              </a:ext>
            </a:extLst>
          </p:cNvPr>
          <p:cNvSpPr/>
          <p:nvPr/>
        </p:nvSpPr>
        <p:spPr>
          <a:xfrm>
            <a:off x="7812663" y="2312793"/>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Complete</a:t>
            </a:r>
          </a:p>
        </p:txBody>
      </p:sp>
    </p:spTree>
    <p:extLst>
      <p:ext uri="{BB962C8B-B14F-4D97-AF65-F5344CB8AC3E}">
        <p14:creationId xmlns:p14="http://schemas.microsoft.com/office/powerpoint/2010/main" val="52985031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2" ma:contentTypeDescription="Create a new document." ma:contentTypeScope="" ma:versionID="dddc0241f952fc8054f9ac4a8ff91025">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27F6B455-F70D-4B12-A1A1-A2A2B0022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schemas.microsoft.com/office/infopath/2007/PartnerControls"/>
    <ds:schemaRef ds:uri="http://purl.org/dc/elements/1.1/"/>
    <ds:schemaRef ds:uri="http://www.w3.org/XML/1998/namespace"/>
    <ds:schemaRef ds:uri="http://schemas.microsoft.com/office/2006/documentManagement/types"/>
    <ds:schemaRef ds:uri="c34af464-7aa1-4edd-9be4-83dffc1cb926"/>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5969</TotalTime>
  <Words>1150</Words>
  <Application>Microsoft Office PowerPoint</Application>
  <PresentationFormat>On-screen Show (4:3)</PresentationFormat>
  <Paragraphs>91</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Janice</cp:lastModifiedBy>
  <cp:revision>174</cp:revision>
  <cp:lastPrinted>2018-12-20T17:29:53Z</cp:lastPrinted>
  <dcterms:created xsi:type="dcterms:W3CDTF">2016-01-21T15:20:31Z</dcterms:created>
  <dcterms:modified xsi:type="dcterms:W3CDTF">2021-08-23T14:53:21Z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