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9"/>
  </p:notesMasterIdLst>
  <p:handoutMasterIdLst>
    <p:handoutMasterId r:id="rId20"/>
  </p:handoutMasterIdLst>
  <p:sldIdLst>
    <p:sldId id="261" r:id="rId5"/>
    <p:sldId id="257" r:id="rId6"/>
    <p:sldId id="271" r:id="rId7"/>
    <p:sldId id="278" r:id="rId8"/>
    <p:sldId id="282" r:id="rId9"/>
    <p:sldId id="280" r:id="rId10"/>
    <p:sldId id="272" r:id="rId11"/>
    <p:sldId id="273" r:id="rId12"/>
    <p:sldId id="274" r:id="rId13"/>
    <p:sldId id="275" r:id="rId14"/>
    <p:sldId id="276" r:id="rId15"/>
    <p:sldId id="277" r:id="rId16"/>
    <p:sldId id="281" r:id="rId17"/>
    <p:sldId id="263" r:id="rId1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Ivan" initials="VI" lastIdx="2" clrIdx="0">
    <p:extLst>
      <p:ext uri="{19B8F6BF-5375-455C-9EA6-DF929625EA0E}">
        <p15:presenceInfo xmlns:p15="http://schemas.microsoft.com/office/powerpoint/2012/main" userId="Ivan" providerId="None"/>
      </p:ext>
    </p:extLst>
  </p:cmAuthor>
  <p:cmAuthor id="2" name="Smith, Chase (SPC)" initials="SC(" lastIdx="2" clrIdx="1">
    <p:extLst>
      <p:ext uri="{19B8F6BF-5375-455C-9EA6-DF929625EA0E}">
        <p15:presenceInfo xmlns:p15="http://schemas.microsoft.com/office/powerpoint/2012/main" userId="S::BCSMI@southernco.com::d0fa7ba3-2d33-4d90-9eec-4263ebb491d4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BC89EF96-8CEA-46FF-86C4-4CE0E7609802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569" autoAdjust="0"/>
    <p:restoredTop sz="94706" autoAdjust="0"/>
  </p:normalViewPr>
  <p:slideViewPr>
    <p:cSldViewPr snapToGrid="0">
      <p:cViewPr varScale="1">
        <p:scale>
          <a:sx n="94" d="100"/>
          <a:sy n="94" d="100"/>
        </p:scale>
        <p:origin x="245" y="82"/>
      </p:cViewPr>
      <p:guideLst>
        <p:guide pos="3840"/>
        <p:guide orient="horz"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2" d="100"/>
          <a:sy n="82" d="100"/>
        </p:scale>
        <p:origin x="3852" y="7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commentAuthors" Target="commentAuthor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handoutMaster" Target="handoutMasters/handout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9041DB8-B66F-4DC8-A96E-33677E0F90FF}" type="datetimeFigureOut">
              <a:rPr lang="en-US" smtClean="0"/>
              <a:t>8/20/2021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04A0D4-B89B-4ADD-AF9E-38636B40EE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3891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B49C4A-65AC-492D-9701-81B46C3AD0E4}" type="datetimeFigureOut">
              <a:rPr lang="en-US" smtClean="0"/>
              <a:t>8/20/2021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0861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869989-EB00-4EE7-BCB5-25BDC5BB29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36361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869989-EB00-4EE7-BCB5-25BDC5BB29F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03039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6" name="Straight Connector 5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Connector 6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3" name="Group 22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1" name="Straight Connector 40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Straight Connector 41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Straight Connector 42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6" name="Group 45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2" name="Straight Connector 51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3" name="Straight Connector 52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" name="Straight Connector 53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7" name="Straight Connector 46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Straight Connector 47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Connector 48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4" name="Group 23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5" name="Straight Connector 24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Straight Connector 25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0" name="Group 29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6" name="Straight Connector 35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" name="Straight Connector 36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" name="Straight Connector 37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1" name="Straight Connector 30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Straight Connector 32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93845" y="1909346"/>
            <a:ext cx="9604310" cy="3383280"/>
          </a:xfrm>
        </p:spPr>
        <p:txBody>
          <a:bodyPr anchor="b">
            <a:normAutofit/>
          </a:bodyPr>
          <a:lstStyle>
            <a:lvl1pPr algn="l">
              <a:lnSpc>
                <a:spcPct val="76000"/>
              </a:lnSpc>
              <a:defRPr sz="8000" cap="none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93845" y="5432564"/>
            <a:ext cx="9604310" cy="457200"/>
          </a:xfrm>
        </p:spPr>
        <p:txBody>
          <a:bodyPr>
            <a:normAutofit/>
          </a:bodyPr>
          <a:lstStyle>
            <a:lvl1pPr marL="0" indent="0" algn="l">
              <a:spcBef>
                <a:spcPts val="0"/>
              </a:spcBef>
              <a:buNone/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cxnSp>
        <p:nvCxnSpPr>
          <p:cNvPr id="58" name="Straight Connector 57"/>
          <p:cNvCxnSpPr/>
          <p:nvPr userDrawn="1"/>
        </p:nvCxnSpPr>
        <p:spPr>
          <a:xfrm>
            <a:off x="1295400" y="5294175"/>
            <a:ext cx="9601200" cy="0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988627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A29A4-78C8-47AB-BA06-22CB45938951}" type="datetime1">
              <a:rPr lang="en-US" smtClean="0"/>
              <a:t>8/20/2021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7154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09314" y="489856"/>
            <a:ext cx="1687286" cy="530134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95399" y="489856"/>
            <a:ext cx="7587344" cy="530134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ED4ACF-2D82-46F2-A8E9-23963AA34E86}" type="datetime1">
              <a:rPr lang="en-US" smtClean="0"/>
              <a:t>8/20/2021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635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74B5B-21A0-4192-BF4C-38187F1A68D8}" type="datetime1">
              <a:rPr lang="en-US" smtClean="0"/>
              <a:t>8/20/2021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24441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gradFill flip="none" rotWithShape="1">
          <a:gsLst>
            <a:gs pos="0">
              <a:schemeClr val="accent1"/>
            </a:gs>
            <a:gs pos="97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8" name="Straight Connector 7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4" name="Group 23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2" name="Straight Connector 41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Straight Connector 42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7" name="Group 46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3" name="Straight Connector 52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" name="Straight Connector 53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Straight Connector 56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8" name="Straight Connector 47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Connector 48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" name="Group 24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6" name="Straight Connector 25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1" name="Group 30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7" name="Straight Connector 36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" name="Straight Connector 37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Connector 40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2" name="Straight Connector 31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Straight Connector 32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2541573"/>
            <a:ext cx="9601200" cy="2743200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6000" cap="none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5431536"/>
            <a:ext cx="9601200" cy="457200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1"/>
                </a:solidFill>
              </a:defRPr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58" name="Straight Connector 57"/>
          <p:cNvCxnSpPr/>
          <p:nvPr userDrawn="1"/>
        </p:nvCxnSpPr>
        <p:spPr>
          <a:xfrm>
            <a:off x="1295400" y="5294175"/>
            <a:ext cx="96012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677804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95400" y="1981199"/>
            <a:ext cx="4572000" cy="3810001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24600" y="1981199"/>
            <a:ext cx="4572000" cy="3810001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B5CF7C-B333-48E1-A4A6-83A3C8B73AC0}" type="datetime1">
              <a:rPr lang="en-US" smtClean="0"/>
              <a:t>8/20/2021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45679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1818322"/>
            <a:ext cx="4572000" cy="64135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95400" y="2503713"/>
            <a:ext cx="4572000" cy="328748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24600" y="1818322"/>
            <a:ext cx="4572000" cy="64135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24600" y="2503713"/>
            <a:ext cx="4572000" cy="328748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0762-5CBF-4210-AB54-376B091119F8}" type="datetime1">
              <a:rPr lang="en-US" smtClean="0"/>
              <a:t>8/20/2021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7906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0DB371-BF5F-4058-A212-1A908E4D2674}" type="datetime1">
              <a:rPr lang="en-US" smtClean="0"/>
              <a:t>8/20/2021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89767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1" name="Group 160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162" name="Straight Connector 161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Straight Connector 162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Straight Connector 163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Straight Connector 166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Straight Connector 167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Straight Connector 169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Straight Connector 170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Straight Connector 171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Straight Connector 173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Straight Connector 174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Straight Connector 175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8" name="Group 177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196" name="Straight Connector 195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7" name="Straight Connector 196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8" name="Straight Connector 197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9" name="Straight Connector 198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0" name="Straight Connector 199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01" name="Group 200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207" name="Straight Connector 206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8" name="Straight Connector 207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9" name="Straight Connector 208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0" name="Straight Connector 209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1" name="Straight Connector 210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202" name="Straight Connector 201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3" name="Straight Connector 202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4" name="Straight Connector 203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5" name="Straight Connector 204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6" name="Straight Connector 205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79" name="Group 178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180" name="Straight Connector 179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1" name="Straight Connector 180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2" name="Straight Connector 181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3" name="Straight Connector 182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4" name="Straight Connector 183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85" name="Group 184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91" name="Straight Connector 190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2" name="Straight Connector 191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3" name="Straight Connector 192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4" name="Straight Connector 193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5" name="Straight Connector 194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86" name="Straight Connector 185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" name="Straight Connector 186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" name="Straight Connector 187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9" name="Straight Connector 188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0" name="Straight Connector 189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13" name="Footer Placeholder 21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212" name="Date Placeholder 2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A4083B-90AA-48CF-BAD5-00AA24D7F288}" type="datetime1">
              <a:rPr lang="en-US" smtClean="0"/>
              <a:t>8/20/2021</a:t>
            </a:fld>
            <a:endParaRPr lang="en-US"/>
          </a:p>
        </p:txBody>
      </p:sp>
      <p:sp>
        <p:nvSpPr>
          <p:cNvPr id="214" name="Slide Number Placeholder 2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817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Pr>
        <a:gradFill flip="none" rotWithShape="1">
          <a:gsLst>
            <a:gs pos="0">
              <a:schemeClr val="accent1"/>
            </a:gs>
            <a:gs pos="100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10" name="Straight Connector 9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" name="Group 25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4" name="Straight Connector 43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Straight Connector 46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Straight Connector 47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9" name="Group 48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Straight Connector 56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8" name="Straight Connector 57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9" name="Straight Connector 58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" name="Straight Connector 53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7" name="Group 26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8" name="Straight Connector 27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3" name="Group 32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Connector 40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" name="Straight Connector 41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" name="Straight Connector 42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Straight Connector 36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Straight Connector 37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7" name="Rectangle 6"/>
          <p:cNvSpPr/>
          <p:nvPr userDrawn="1"/>
        </p:nvSpPr>
        <p:spPr>
          <a:xfrm>
            <a:off x="0" y="0"/>
            <a:ext cx="7315200" cy="6858000"/>
          </a:xfrm>
          <a:prstGeom prst="rect">
            <a:avLst/>
          </a:prstGeom>
          <a:gradFill>
            <a:gsLst>
              <a:gs pos="69000">
                <a:schemeClr val="bg1"/>
              </a:gs>
              <a:gs pos="0">
                <a:schemeClr val="bg1"/>
              </a:gs>
              <a:gs pos="100000">
                <a:schemeClr val="bg1">
                  <a:lumMod val="95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13152" y="571500"/>
            <a:ext cx="3657600" cy="2197100"/>
          </a:xfrm>
        </p:spPr>
        <p:txBody>
          <a:bodyPr anchor="b">
            <a:normAutofit/>
          </a:bodyPr>
          <a:lstStyle>
            <a:lvl1pPr>
              <a:defRPr sz="26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3197" y="571500"/>
            <a:ext cx="6217920" cy="5715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913152" y="2995012"/>
            <a:ext cx="3657600" cy="2285950"/>
          </a:xfrm>
        </p:spPr>
        <p:txBody>
          <a:bodyPr>
            <a:normAutofit/>
          </a:bodyPr>
          <a:lstStyle>
            <a:lvl1pPr marL="0" indent="0">
              <a:spcBef>
                <a:spcPts val="12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60" name="Straight Connector 59"/>
          <p:cNvCxnSpPr/>
          <p:nvPr userDrawn="1"/>
        </p:nvCxnSpPr>
        <p:spPr>
          <a:xfrm>
            <a:off x="7923089" y="2895600"/>
            <a:ext cx="3659311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F5BAF629-ECA2-4CF3-B790-9D9BDED98269}" type="datetime1">
              <a:rPr lang="en-US" smtClean="0"/>
              <a:pPr/>
              <a:t>8/20/2021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E31375A4-56A4-47D6-9801-1991572033F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73741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Pr>
        <a:gradFill flip="none" rotWithShape="1">
          <a:gsLst>
            <a:gs pos="0">
              <a:schemeClr val="accent1"/>
            </a:gs>
            <a:gs pos="100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9" name="Straight Connector 8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5" name="Group 24"/>
            <p:cNvGrpSpPr/>
            <p:nvPr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3" name="Straight Connector 42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Straight Connector 46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8" name="Group 47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4" name="Straight Connector 53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Straight Connector 56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8" name="Straight Connector 57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9" name="Straight Connector 48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6" name="Group 25"/>
            <p:cNvGrpSpPr/>
            <p:nvPr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7" name="Straight Connector 26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2" name="Group 31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8" name="Straight Connector 37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Connector 40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" name="Straight Connector 41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3" name="Straight Connector 32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Straight Connector 36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60" name="Rectangle 59"/>
          <p:cNvSpPr/>
          <p:nvPr/>
        </p:nvSpPr>
        <p:spPr>
          <a:xfrm>
            <a:off x="0" y="0"/>
            <a:ext cx="7315200" cy="6858000"/>
          </a:xfrm>
          <a:prstGeom prst="rect">
            <a:avLst/>
          </a:prstGeom>
          <a:gradFill>
            <a:gsLst>
              <a:gs pos="69000">
                <a:schemeClr val="bg1"/>
              </a:gs>
              <a:gs pos="0">
                <a:schemeClr val="bg1"/>
              </a:gs>
              <a:gs pos="100000">
                <a:schemeClr val="bg1">
                  <a:lumMod val="95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9" name="Straight Connector 58"/>
          <p:cNvCxnSpPr/>
          <p:nvPr/>
        </p:nvCxnSpPr>
        <p:spPr>
          <a:xfrm>
            <a:off x="7923089" y="2895600"/>
            <a:ext cx="3659311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09560" y="576072"/>
            <a:ext cx="3657600" cy="2194560"/>
          </a:xfrm>
        </p:spPr>
        <p:txBody>
          <a:bodyPr anchor="b">
            <a:normAutofit/>
          </a:bodyPr>
          <a:lstStyle>
            <a:lvl1pPr>
              <a:defRPr sz="26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 descr="An empty placeholder to add an image. Click on the placeholder and select the image that you wish to add."/>
          <p:cNvSpPr>
            <a:spLocks noGrp="1"/>
          </p:cNvSpPr>
          <p:nvPr>
            <p:ph type="pic" idx="1"/>
          </p:nvPr>
        </p:nvSpPr>
        <p:spPr>
          <a:xfrm>
            <a:off x="4412" y="-159"/>
            <a:ext cx="7315200" cy="6858000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909560" y="2999232"/>
            <a:ext cx="3657600" cy="2286000"/>
          </a:xfrm>
        </p:spPr>
        <p:txBody>
          <a:bodyPr/>
          <a:lstStyle>
            <a:lvl1pPr marL="0" indent="0">
              <a:spcBef>
                <a:spcPts val="12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20318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53000">
              <a:schemeClr val="bg1"/>
            </a:gs>
            <a:gs pos="0">
              <a:schemeClr val="bg1">
                <a:lumMod val="100000"/>
              </a:schemeClr>
            </a:gs>
            <a:gs pos="100000">
              <a:schemeClr val="bg1">
                <a:lumMod val="95000"/>
                <a:alpha val="65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6" name="Group 95"/>
          <p:cNvGrpSpPr/>
          <p:nvPr userDrawn="1"/>
        </p:nvGrpSpPr>
        <p:grpSpPr bwMode="hidden">
          <a:xfrm>
            <a:off x="-1" y="-195943"/>
            <a:ext cx="12192002" cy="6858000"/>
            <a:chOff x="-1" y="0"/>
            <a:chExt cx="12192002" cy="6858000"/>
          </a:xfrm>
        </p:grpSpPr>
        <p:cxnSp>
          <p:nvCxnSpPr>
            <p:cNvPr id="97" name="Straight Connector 96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Straight Connector 97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Connector 98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Connector 99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Connector 100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Connector 101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Straight Connector 102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Straight Connector 103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Straight Connector 104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Straight Connector 105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Straight Connector 106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Straight Connector 108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Straight Connector 109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Straight Connector 110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Connector 111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13" name="Group 112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131" name="Straight Connector 130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2" name="Straight Connector 131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3" name="Straight Connector 132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4" name="Straight Connector 133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5" name="Straight Connector 134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36" name="Group 135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42" name="Straight Connector 141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3" name="Straight Connector 142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4" name="Straight Connector 143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5" name="Straight Connector 144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6" name="Straight Connector 145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37" name="Straight Connector 136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8" name="Straight Connector 137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9" name="Straight Connector 138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0" name="Straight Connector 139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1" name="Straight Connector 140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14" name="Group 113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115" name="Straight Connector 114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6" name="Straight Connector 115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" name="Straight Connector 116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Straight Connector 117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" name="Straight Connector 118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20" name="Group 119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26" name="Straight Connector 125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7" name="Straight Connector 126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8" name="Straight Connector 127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9" name="Straight Connector 128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30" name="Straight Connector 129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21" name="Straight Connector 120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2" name="Straight Connector 121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3" name="Straight Connector 122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4" name="Straight Connector 123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5" name="Straight Connector 124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95400" y="503853"/>
            <a:ext cx="9601200" cy="114238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1981201"/>
            <a:ext cx="9601200" cy="38099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cxnSp>
        <p:nvCxnSpPr>
          <p:cNvPr id="148" name="Straight Connector 147"/>
          <p:cNvCxnSpPr/>
          <p:nvPr userDrawn="1"/>
        </p:nvCxnSpPr>
        <p:spPr>
          <a:xfrm>
            <a:off x="609600" y="6172200"/>
            <a:ext cx="10972800" cy="0"/>
          </a:xfrm>
          <a:prstGeom prst="line">
            <a:avLst/>
          </a:prstGeom>
          <a:ln w="1270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601" y="6289679"/>
            <a:ext cx="6128030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294042" y="6289679"/>
            <a:ext cx="965946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fld id="{B51B2453-8663-4C69-AF73-9FD7B1DEC5D0}" type="datetime1">
              <a:rPr lang="en-US" smtClean="0"/>
              <a:pPr/>
              <a:t>8/20/2021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65311" y="6289679"/>
            <a:ext cx="918882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fld id="{E31375A4-56A4-47D6-9801-1991572033F7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3259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9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1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8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179388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0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143000" indent="-179388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600200" indent="-179388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800" indent="-182880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878012" indent="0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None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Emergency Conditions List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en-US" sz="2400" dirty="0"/>
              <a:t>ROS &amp; WMS Update to TAC</a:t>
            </a:r>
          </a:p>
          <a:p>
            <a:r>
              <a:rPr lang="en-US" sz="2400" dirty="0" smtClean="0"/>
              <a:t>August 27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, </a:t>
            </a:r>
            <a:r>
              <a:rPr lang="en-US" sz="2400" dirty="0"/>
              <a:t>2021</a:t>
            </a:r>
          </a:p>
        </p:txBody>
      </p:sp>
    </p:spTree>
    <p:extLst>
      <p:ext uri="{BB962C8B-B14F-4D97-AF65-F5344CB8AC3E}">
        <p14:creationId xmlns:p14="http://schemas.microsoft.com/office/powerpoint/2010/main" val="10690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4338147" y="3532256"/>
            <a:ext cx="3515706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000" b="1" dirty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2465842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APPENDIX – UPDATE DETAILS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3327815"/>
              </p:ext>
            </p:extLst>
          </p:nvPr>
        </p:nvGraphicFramePr>
        <p:xfrm>
          <a:off x="1295400" y="1847850"/>
          <a:ext cx="10405871" cy="4136571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72430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943499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576478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7161588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23828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Owner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41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WMS note “Review complete; per protocol methodology, future winter DC tie capacity contribution will use Uri DC tie performance as a basis”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0910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44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Timing,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Status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to “Awaiting Commission Direction”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“Awaiting Commission Direction”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45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Status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to “In Progress”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48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ROS/WMS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Comments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Added WMS note “ERCOT has established a lessons learned list; NPRR1090 submitted; DSWG Review is ongoing”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17377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49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Status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to “In Progress”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50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note” Have reviewed DR performance during Uri for REP and NOIE areas;  education session on LR providing RRS planned for future DSWG meeting; NPRR1087”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61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Status,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“In Progress”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Notes “Caitlin Smith, Lori Simpson assigned as leads”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116351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62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Description, Timing, Owner, Status,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Modified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description to include item 97 description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timing from “Outside Stakeholder Purview” to “Near-Term Stakeholder Items”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owner to “WMS”</a:t>
                      </a:r>
                      <a:endParaRPr lang="en-US" sz="14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“In Progress”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 “NPRR1087 has been submitted to address this item; review is ongoing”</a:t>
                      </a:r>
                    </a:p>
                  </a:txBody>
                  <a:tcPr marL="0" marR="0" marT="0" marB="0" anchor="ctr"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741358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APPENDIX – UPDATE DETAILS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9402247"/>
              </p:ext>
            </p:extLst>
          </p:nvPr>
        </p:nvGraphicFramePr>
        <p:xfrm>
          <a:off x="1295397" y="1857375"/>
          <a:ext cx="10404025" cy="4267200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78768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0082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739671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6875842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7470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Owner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Update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Comment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64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Timing,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Owner,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timing from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“Awaiting Legislative Direction” to “Awaiting Commission Direction”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owner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to “WMS”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“DSWG is awaiting commission direction before addressing”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67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Status,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“In Progress”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 “NPRR1080 addressed AS capping; review of ASDC in DAM remains open”</a:t>
                      </a:r>
                      <a:endParaRPr lang="en-US" sz="1400" b="0" i="0" u="none" strike="noStrike" baseline="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68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Owner,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Status,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owner to “WMS”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“Complete”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 “NPRR1086 addressing this item received PUC approval 8/19/2021”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69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Timing, Owner, Status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timing from “Awaiting Legislative Direction” to “Near-Term Stakeholder Items”</a:t>
                      </a:r>
                      <a:endParaRPr lang="en-US" sz="14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marL="342900" marR="0" lvl="0" indent="-3429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owner to “WMS”</a:t>
                      </a:r>
                    </a:p>
                    <a:p>
                      <a:pPr marL="342900" marR="0" lvl="0" indent="-3429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“In Progress”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71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Timing, Owner,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Status,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timing from 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“Awaiting Legislative Direction” to “Near-Term Stakeholder Items”</a:t>
                      </a:r>
                      <a:endParaRPr lang="en-US" sz="14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marL="342900" marR="0" lvl="0" indent="-3429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owner to “WMS”</a:t>
                      </a:r>
                    </a:p>
                    <a:p>
                      <a:pPr marL="342900" marR="0" lvl="0" indent="-3429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“In Progress”</a:t>
                      </a:r>
                    </a:p>
                    <a:p>
                      <a:pPr marL="342900" marR="0" lvl="0" indent="-34290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comment “NPRR1086 partially addressed”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80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Status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from “Not Started” to “Awaiting Commission Direction”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86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ROS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comment “Joint OWG/CMWG discussions at 6/14, 7/19, 8/16 CMWG meetings”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87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“Ongoing work for Winter SARA”</a:t>
                      </a:r>
                    </a:p>
                  </a:txBody>
                  <a:tcPr marL="0" marR="0" marT="0" marB="0" anchor="ctr"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31701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APPENDIX – UPDATE DETAILS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957577"/>
              </p:ext>
            </p:extLst>
          </p:nvPr>
        </p:nvGraphicFramePr>
        <p:xfrm>
          <a:off x="1295397" y="1857375"/>
          <a:ext cx="10404025" cy="4310229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78768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0082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739671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6875842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7470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 smtClean="0">
                          <a:effectLst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Owner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Update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Comment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88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 “Work is ongoing for Summer 2021 probabilistic  model”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93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 “Planning for joint SAWG/PLWG meeting”</a:t>
                      </a:r>
                    </a:p>
                  </a:txBody>
                  <a:tcPr marL="0" marR="0" marT="0" marB="0" anchor="ctr">
                    <a:noFill/>
                  </a:tcPr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94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 “Planning for joint SAWG/PLWG meeting”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96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Comments</a:t>
                      </a: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“DSWG has completed DR performance review; AS items to be worked with WMWG (Mike </a:t>
                      </a:r>
                      <a:r>
                        <a:rPr lang="en-US" sz="1400" b="0" i="0" u="none" strike="noStrike" baseline="0" dirty="0" err="1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Hourihan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, Holly O'Neill leads for DSWG)”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97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Description, Status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Modified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description to indicate this was combined with item 62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Marked as complete</a:t>
                      </a:r>
                      <a:endParaRPr lang="en-US" sz="1400" b="0" i="0" u="none" strike="noStrike" baseline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98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Status,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342900" indent="-342900" algn="l" defTabSz="914400" rtl="0" eaLnBrk="1" fontAlgn="ctr" latinLnBrk="0" hangingPunct="1">
                        <a:buAutoNum type="arabicPeriod"/>
                      </a:pPr>
                      <a:r>
                        <a:rPr lang="en-US" sz="1400" b="0" i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Updated status to “In Progress”</a:t>
                      </a:r>
                    </a:p>
                    <a:p>
                      <a:pPr marL="342900" indent="-342900" algn="l" defTabSz="914400" rtl="0" eaLnBrk="1" fontAlgn="ctr" latinLnBrk="0" hangingPunct="1">
                        <a:buAutoNum type="arabicPeriod"/>
                      </a:pPr>
                      <a:r>
                        <a:rPr lang="en-US" sz="1400" b="0" i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Added WMS note</a:t>
                      </a:r>
                      <a:r>
                        <a:rPr lang="en-US" sz="1400" b="0" i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“SODG RFI summary provided by ERCOT; DGR will be a future topic with completion targeted for Q1-2022”</a:t>
                      </a:r>
                      <a:endParaRPr lang="en-US" sz="14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</a:tr>
              <a:tr h="29882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100</a:t>
                      </a:r>
                      <a:endParaRPr lang="en-US" sz="1400" dirty="0">
                        <a:solidFill>
                          <a:schemeClr val="tx1"/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ROS/WMS</a:t>
                      </a:r>
                      <a:endParaRPr lang="en-US" sz="14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Comments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defTabSz="914400" rtl="0" eaLnBrk="1" fontAlgn="ctr" latinLnBrk="0" hangingPunct="1">
                        <a:buAutoNum type="arabicPeriod"/>
                      </a:pPr>
                      <a:r>
                        <a:rPr lang="en-US" sz="1400" b="0" i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Added ROS</a:t>
                      </a:r>
                      <a:r>
                        <a:rPr lang="en-US" sz="1400" b="0" i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note “No ESR bid for FFR during time of Feb 14/15 winter event”</a:t>
                      </a:r>
                      <a:endParaRPr lang="en-US" sz="1400" b="0" i="0" u="none" strike="noStrike" kern="120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  <a:p>
                      <a:pPr marL="342900" indent="-342900" algn="l" defTabSz="914400" rtl="0" eaLnBrk="1" fontAlgn="ctr" latinLnBrk="0" hangingPunct="1">
                        <a:buAutoNum type="arabicPeriod"/>
                      </a:pPr>
                      <a:r>
                        <a:rPr lang="en-US" sz="1400" b="0" i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Added WMS note</a:t>
                      </a:r>
                      <a:r>
                        <a:rPr lang="en-US" sz="1400" b="0" i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“WMWG to determine if any additional review is needed”</a:t>
                      </a:r>
                      <a:endParaRPr lang="en-US" sz="14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103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Status,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“Complete”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 “ERCOT findings presented at August 4th WMS meeting”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104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Status,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“Complete”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 “DSWG generally believes more response, including ERS, as well as more generation, would have helped; Any additional data/findings will be reported to WMS”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8012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APPENDIX – UPDATE DETAILS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4823578"/>
              </p:ext>
            </p:extLst>
          </p:nvPr>
        </p:nvGraphicFramePr>
        <p:xfrm>
          <a:off x="1295400" y="1838325"/>
          <a:ext cx="10405872" cy="3925943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78085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0973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70699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6908293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7470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Owner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112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Timing, Status,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timing from “Outside Stakeholder Purview” to “Awaiting Commission Direction”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“Awaiting Commission Direction”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comment “WMS will assign this upon receiving commission direction”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118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RMS/WMS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Timing, Owner,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timing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from “Outside Stakeholder Purview” to “Near-Term Stakeholder Items”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Owner to RMS/WMS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WMS note “NPRR1073 received board approval 8/13/2021 and partially addresses this item”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120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Timing,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Owner, Status, Comments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Updated timing to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“Near-Term Stakeholder Items”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Added ROS as owner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Updated status to “Complete”</a:t>
                      </a:r>
                      <a:endParaRPr lang="en-US" sz="1400" b="0" u="none" strike="noStrike" kern="1200" baseline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Added ROS note “ESR qualifications for AS and duration/charging requirements were defined by a set of 9 NPRRs that stakeholders developed in the Battery Energy Storage Task Force”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121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Owner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ROS as owner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122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Timing, Owner, Status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timing to “Long-Term Stakeholder Items”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Added ROS as owner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Updated status to “In Progress”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750927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Status Updates</a:t>
            </a:r>
          </a:p>
          <a:p>
            <a:r>
              <a:rPr lang="en-US" dirty="0"/>
              <a:t>Assignment Updates</a:t>
            </a:r>
          </a:p>
          <a:p>
            <a:r>
              <a:rPr lang="en-US" dirty="0"/>
              <a:t>Proposed Deletions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46177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UPDATES</a:t>
            </a: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/>
              <a:t>ROS</a:t>
            </a:r>
          </a:p>
          <a:p>
            <a:r>
              <a:rPr lang="en-US" dirty="0" smtClean="0"/>
              <a:t>Item #45 (Analysis of system frequency, impacts of low frequency on resource and load tripping): status is “In Progress” and being reviewed at PDCWG</a:t>
            </a:r>
          </a:p>
          <a:p>
            <a:r>
              <a:rPr lang="en-US" dirty="0" smtClean="0"/>
              <a:t>Item #121 (Assessment of dynamic stability in a UF scenario during Uri): this will be a ROS item for future discussion at PDCWG and DWG</a:t>
            </a:r>
          </a:p>
          <a:p>
            <a:r>
              <a:rPr lang="en-US" dirty="0" smtClean="0"/>
              <a:t>Item #122 (Consider dynamic load shed ratios): status is “In Progress” and being reviewed at OWG</a:t>
            </a:r>
          </a:p>
          <a:p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40226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UPDATES</a:t>
            </a: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2030188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/>
              <a:t>WMS</a:t>
            </a:r>
          </a:p>
          <a:p>
            <a:r>
              <a:rPr lang="en-US" dirty="0" smtClean="0"/>
              <a:t>Item #62 (prohibition of critical loads in ERS and LR): timing </a:t>
            </a:r>
            <a:r>
              <a:rPr lang="en-US" dirty="0" smtClean="0"/>
              <a:t>updated </a:t>
            </a:r>
            <a:r>
              <a:rPr lang="en-US" dirty="0" smtClean="0"/>
              <a:t>from “Outside the Stakeholder Purview” to “Near Term Stakeholder Items”; NPRR1087 is currently being reviewed; this item also incorporates item 97, which involved examining conflicting risks on ERS loads</a:t>
            </a:r>
          </a:p>
          <a:p>
            <a:r>
              <a:rPr lang="en-US" dirty="0" smtClean="0"/>
              <a:t>Item #64 (critical infrastructure hardening): this is a DSWG item but timing has been updated to reflect that discussion is awaiting </a:t>
            </a:r>
            <a:r>
              <a:rPr lang="en-US" dirty="0"/>
              <a:t>c</a:t>
            </a:r>
            <a:r>
              <a:rPr lang="en-US" dirty="0" smtClean="0"/>
              <a:t>ommission </a:t>
            </a:r>
            <a:r>
              <a:rPr lang="en-US" dirty="0" smtClean="0"/>
              <a:t>direction</a:t>
            </a:r>
          </a:p>
          <a:p>
            <a:r>
              <a:rPr lang="en-US" dirty="0" smtClean="0"/>
              <a:t>Item #67 (DAM design for AS pricing, ASDC in DAM): Timing updated from “Outside Stakeholder Purview” to “Near Term Stakeholder Item”; NPRR1080 addressed AS caps while review of ASDC in DAM remains open for discussion</a:t>
            </a:r>
          </a:p>
        </p:txBody>
      </p:sp>
    </p:spTree>
    <p:extLst>
      <p:ext uri="{BB962C8B-B14F-4D97-AF65-F5344CB8AC3E}">
        <p14:creationId xmlns:p14="http://schemas.microsoft.com/office/powerpoint/2010/main" val="3624771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UPDATES</a:t>
            </a: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2030188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 smtClean="0"/>
              <a:t>WMS, Cont.</a:t>
            </a:r>
            <a:endParaRPr lang="en-US" b="1" dirty="0"/>
          </a:p>
          <a:p>
            <a:r>
              <a:rPr lang="en-US" dirty="0" smtClean="0"/>
              <a:t>Item #71 (EEA3 fuel cost make whole payments): timing updated from “Awaiting Legislative Direction) to “Near Term Stakeholder Item”, owner updated to WMS, and comment added indicating NPRR1086 partially addressed this item</a:t>
            </a:r>
          </a:p>
          <a:p>
            <a:r>
              <a:rPr lang="en-US" dirty="0"/>
              <a:t>Item #69 (monthly default uplift cap): timing updated from “Awaiting Legislative Direction” to “Near Term Stakeholder Items”; discussion is ongoing at MCWG</a:t>
            </a:r>
          </a:p>
          <a:p>
            <a:r>
              <a:rPr lang="en-US" dirty="0"/>
              <a:t>Item #80 (performance of resource adequacy incentives; evaluate alternative market designs): status updated from “Not Started” to “Awaiting Commission Direction”  </a:t>
            </a:r>
          </a:p>
        </p:txBody>
      </p:sp>
    </p:spTree>
    <p:extLst>
      <p:ext uri="{BB962C8B-B14F-4D97-AF65-F5344CB8AC3E}">
        <p14:creationId xmlns:p14="http://schemas.microsoft.com/office/powerpoint/2010/main" val="6321671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UPDATES</a:t>
            </a: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2087338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 smtClean="0"/>
              <a:t>WMS, Cont.</a:t>
            </a:r>
            <a:endParaRPr lang="en-US" b="1" dirty="0"/>
          </a:p>
          <a:p>
            <a:r>
              <a:rPr lang="en-US" dirty="0" smtClean="0"/>
              <a:t>Item </a:t>
            </a:r>
            <a:r>
              <a:rPr lang="en-US" dirty="0" smtClean="0"/>
              <a:t>#112 (</a:t>
            </a:r>
            <a:r>
              <a:rPr lang="en-US" dirty="0" err="1" smtClean="0"/>
              <a:t>peaker</a:t>
            </a:r>
            <a:r>
              <a:rPr lang="en-US" dirty="0" smtClean="0"/>
              <a:t> net margin methodology changes): discussion of this item is on hold pending commission direction</a:t>
            </a:r>
          </a:p>
          <a:p>
            <a:r>
              <a:rPr lang="en-US" dirty="0"/>
              <a:t>Several </a:t>
            </a:r>
            <a:r>
              <a:rPr lang="en-US" dirty="0" smtClean="0"/>
              <a:t>other WMS </a:t>
            </a:r>
            <a:r>
              <a:rPr lang="en-US" dirty="0"/>
              <a:t>list items have been updated to </a:t>
            </a:r>
            <a:r>
              <a:rPr lang="en-US" dirty="0" smtClean="0"/>
              <a:t>reflect ongoing progress (see Appendix)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68511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</a:t>
            </a:r>
            <a:r>
              <a:rPr lang="en-US" dirty="0" smtClean="0"/>
              <a:t>UPDATES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/>
              <a:t>Joint ROS/WMS Items</a:t>
            </a:r>
          </a:p>
          <a:p>
            <a:r>
              <a:rPr lang="en-US" dirty="0" smtClean="0"/>
              <a:t>Item #44 (Review AS suite products and amount): performance has been discussed at PDCWG and WMWG, but timing and status have been updated to reflect Awaiting Commission Direction</a:t>
            </a:r>
          </a:p>
          <a:p>
            <a:r>
              <a:rPr lang="en-US" dirty="0" smtClean="0"/>
              <a:t>Item #49 (Review EEA rules and potential changes): status has been updated to “In Progress” with discussions at OWG, PLWG, WMWG</a:t>
            </a:r>
          </a:p>
          <a:p>
            <a:r>
              <a:rPr lang="en-US" dirty="0"/>
              <a:t>Several other </a:t>
            </a:r>
            <a:r>
              <a:rPr lang="en-US" dirty="0" smtClean="0"/>
              <a:t>ROS/WMS </a:t>
            </a:r>
            <a:r>
              <a:rPr lang="en-US" dirty="0"/>
              <a:t>list items have been updated to reflect ongoing progress (see </a:t>
            </a:r>
            <a:r>
              <a:rPr lang="en-US" dirty="0" smtClean="0"/>
              <a:t>Appendix)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7939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ASSIGNMENT </a:t>
            </a:r>
            <a:r>
              <a:rPr lang="en-US" dirty="0" smtClean="0"/>
              <a:t>UPDATES</a:t>
            </a:r>
            <a:endParaRPr lang="en-US" dirty="0"/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Several list items have been updated to reflect the correct ROS, WMS, or joint </a:t>
            </a:r>
            <a:r>
              <a:rPr lang="en-US" dirty="0" smtClean="0"/>
              <a:t>ownership</a:t>
            </a:r>
            <a:endParaRPr lang="en-US" dirty="0"/>
          </a:p>
          <a:p>
            <a:r>
              <a:rPr lang="en-US" dirty="0"/>
              <a:t>Lead contacts have been </a:t>
            </a:r>
            <a:r>
              <a:rPr lang="en-US" dirty="0" smtClean="0"/>
              <a:t>assigned for SAWG item #61</a:t>
            </a:r>
            <a:endParaRPr lang="en-US" dirty="0"/>
          </a:p>
          <a:p>
            <a:r>
              <a:rPr lang="en-US" dirty="0" smtClean="0"/>
              <a:t>(</a:t>
            </a:r>
            <a:r>
              <a:rPr lang="en-US" dirty="0"/>
              <a:t>See appendix for details)</a:t>
            </a:r>
          </a:p>
        </p:txBody>
      </p:sp>
    </p:spTree>
    <p:extLst>
      <p:ext uri="{BB962C8B-B14F-4D97-AF65-F5344CB8AC3E}">
        <p14:creationId xmlns:p14="http://schemas.microsoft.com/office/powerpoint/2010/main" val="36028011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COMPLETED ITEMS</a:t>
            </a:r>
            <a:endParaRPr lang="en-US" dirty="0"/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200"/>
            <a:ext cx="9601200" cy="129268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1700" dirty="0" smtClean="0"/>
              <a:t>Several items that have been addressed by the working groups and/or an NPRR are being proposed for close out; one item is a duplicate that that has been incorporated into another</a:t>
            </a:r>
            <a:endParaRPr lang="en-US" sz="1700" dirty="0"/>
          </a:p>
          <a:p>
            <a:pPr marL="0" indent="0">
              <a:buNone/>
            </a:pPr>
            <a:r>
              <a:rPr lang="en-US" sz="1700" dirty="0" smtClean="0"/>
              <a:t>With TAC’s approval, we will update the status of the following items as “Complete</a:t>
            </a:r>
            <a:r>
              <a:rPr lang="en-US" dirty="0" smtClean="0"/>
              <a:t>”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4650215"/>
              </p:ext>
            </p:extLst>
          </p:nvPr>
        </p:nvGraphicFramePr>
        <p:xfrm>
          <a:off x="1295400" y="3139167"/>
          <a:ext cx="10405872" cy="2737061"/>
        </p:xfrm>
        <a:graphic>
          <a:graphicData uri="http://schemas.openxmlformats.org/drawingml/2006/table">
            <a:tbl>
              <a:tblPr firstRow="1" bandRow="1">
                <a:tableStyleId>{BC89EF96-8CEA-46FF-86C4-4CE0E7609802}</a:tableStyleId>
              </a:tblPr>
              <a:tblGrid>
                <a:gridCol w="582386"/>
                <a:gridCol w="487407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949408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451061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Item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Item Description</a:t>
                      </a:r>
                      <a:endParaRPr lang="en-US" sz="1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/>
                        <a:t>Findings</a:t>
                      </a:r>
                      <a:endParaRPr 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68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Should LCAP be capped at $9K?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200" dirty="0" smtClean="0"/>
                        <a:t>NPRR1086,</a:t>
                      </a:r>
                      <a:r>
                        <a:rPr lang="en-US" sz="1200" baseline="0" dirty="0" smtClean="0"/>
                        <a:t> </a:t>
                      </a:r>
                      <a:r>
                        <a:rPr lang="en-US" sz="1200" dirty="0" smtClean="0"/>
                        <a:t>aligning the</a:t>
                      </a:r>
                      <a:r>
                        <a:rPr lang="en-US" sz="1200" baseline="0" dirty="0" smtClean="0"/>
                        <a:t> protocols with the PUCT order in project 51871, received PUC approval on 8/19/2021</a:t>
                      </a:r>
                      <a:endParaRPr 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97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Are</a:t>
                      </a:r>
                      <a:r>
                        <a:rPr lang="en-US" sz="1200" baseline="0" dirty="0" smtClean="0"/>
                        <a:t> there conflicting risks on any ERS loads? Discuss conflicts and provide details to WMS.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200" dirty="0" smtClean="0"/>
                        <a:t>This</a:t>
                      </a:r>
                      <a:r>
                        <a:rPr lang="en-US" sz="1200" baseline="0" dirty="0" smtClean="0"/>
                        <a:t> item was combined with item 62 and is a duplicate</a:t>
                      </a:r>
                      <a:endParaRPr 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103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Quantify</a:t>
                      </a:r>
                      <a:r>
                        <a:rPr lang="en-US" sz="1200" baseline="0" dirty="0" smtClean="0"/>
                        <a:t> </a:t>
                      </a:r>
                      <a:r>
                        <a:rPr lang="en-US" sz="1200" dirty="0" smtClean="0"/>
                        <a:t>T vs D connected ERS load and examine self curtailment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200" dirty="0" smtClean="0"/>
                        <a:t>Results of this analysis was</a:t>
                      </a:r>
                      <a:r>
                        <a:rPr lang="en-US" sz="1200" baseline="0" dirty="0" smtClean="0"/>
                        <a:t> completed and presented at August 4</a:t>
                      </a:r>
                      <a:r>
                        <a:rPr lang="en-US" sz="1200" baseline="30000" dirty="0" smtClean="0"/>
                        <a:t>th</a:t>
                      </a:r>
                      <a:r>
                        <a:rPr lang="en-US" sz="1200" baseline="0" dirty="0" smtClean="0"/>
                        <a:t> WMS meeting</a:t>
                      </a:r>
                      <a:endParaRPr 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104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Would increased ERS resources have helped?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200" dirty="0" smtClean="0"/>
                        <a:t>DSWG consensus</a:t>
                      </a:r>
                      <a:r>
                        <a:rPr lang="en-US" sz="1200" baseline="0" dirty="0" smtClean="0"/>
                        <a:t> that more response, including ERS and generation resources, would have helped</a:t>
                      </a:r>
                      <a:endParaRPr 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120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How batteries</a:t>
                      </a:r>
                      <a:r>
                        <a:rPr lang="en-US" sz="1200" baseline="0" dirty="0" smtClean="0"/>
                        <a:t> qualify for AS and impact of duration limits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200" dirty="0" smtClean="0"/>
                        <a:t>AS</a:t>
                      </a:r>
                      <a:r>
                        <a:rPr lang="en-US" sz="1200" baseline="0" dirty="0" smtClean="0"/>
                        <a:t> qualification and charging requirements were defined by the set of 9 NPRRs developed in the BEST Force</a:t>
                      </a:r>
                      <a:endParaRPr 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922818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amond Grid 16x9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usiness diamond grid presentation (widescreen).potx" id="{B2221865-AD13-4DF0-B68E-BF08E8CC5659}" vid="{BAA0C488-98B6-4F47-8E1C-5C7CD9605F73}"/>
    </a:ext>
  </a:extLst>
</a:theme>
</file>

<file path=ppt/theme/theme2.xml><?xml version="1.0" encoding="utf-8"?>
<a:theme xmlns:a="http://schemas.openxmlformats.org/drawingml/2006/main" name="Office Theme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atMod val="100000"/>
                <a:shade val="0"/>
              </a:schemeClr>
            </a:gs>
            <a:gs pos="0">
              <a:scrgbClr r="0" g="0" b="0"/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atMod val="100000"/>
                <a:shade val="0"/>
              </a:schemeClr>
            </a:gs>
            <a:gs pos="0">
              <a:scrgbClr r="0" g="0" b="0"/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550AB4A1B11D40BA93648E453A38A9" ma:contentTypeVersion="10" ma:contentTypeDescription="Create a new document." ma:contentTypeScope="" ma:versionID="a23f2b49f195ed5706c0043339cf2995">
  <xsd:schema xmlns:xsd="http://www.w3.org/2001/XMLSchema" xmlns:xs="http://www.w3.org/2001/XMLSchema" xmlns:p="http://schemas.microsoft.com/office/2006/metadata/properties" xmlns:ns3="60b3afc9-a72a-4286-a1f6-3c61aad5d6c4" targetNamespace="http://schemas.microsoft.com/office/2006/metadata/properties" ma:root="true" ma:fieldsID="25f05895d88c426d0858f9f4f1a8fcf0" ns3:_="">
    <xsd:import namespace="60b3afc9-a72a-4286-a1f6-3c61aad5d6c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3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0b3afc9-a72a-4286-a1f6-3c61aad5d6c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MediaServiceAutoTags" ma:internalName="MediaServiceAutoTags" ma:readOnly="true">
      <xsd:simpleType>
        <xsd:restriction base="dms:Text"/>
      </xsd:simpleType>
    </xsd:element>
    <xsd:element name="MediaServiceOCR" ma:index="11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AB9081FB-CCC2-4F5A-872E-4053BA646E1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9DEC82F8-8209-4CE5-9920-7023C6280B3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0b3afc9-a72a-4286-a1f6-3c61aad5d6c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69890B8D-AF8F-4E35-A82B-32341FED11AF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60b3afc9-a72a-4286-a1f6-3c61aad5d6c4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Business diamond grid presentation (widescreen)</Template>
  <TotalTime>1228</TotalTime>
  <Words>1545</Words>
  <Application>Microsoft Office PowerPoint</Application>
  <PresentationFormat>Widescreen</PresentationFormat>
  <Paragraphs>230</Paragraphs>
  <Slides>14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7" baseType="lpstr">
      <vt:lpstr>Arial</vt:lpstr>
      <vt:lpstr>Calibri</vt:lpstr>
      <vt:lpstr>Diamond Grid 16x9</vt:lpstr>
      <vt:lpstr>Emergency Conditions List</vt:lpstr>
      <vt:lpstr>OVERVIEW</vt:lpstr>
      <vt:lpstr>STATUS UPDATES</vt:lpstr>
      <vt:lpstr>STATUS UPDATES</vt:lpstr>
      <vt:lpstr>STATUS UPDATES</vt:lpstr>
      <vt:lpstr>STATUS UPDATES</vt:lpstr>
      <vt:lpstr>STATUS UPDATES</vt:lpstr>
      <vt:lpstr>ASSIGNMENT UPDATES</vt:lpstr>
      <vt:lpstr>COMPLETED ITEMS</vt:lpstr>
      <vt:lpstr>PowerPoint Presentation</vt:lpstr>
      <vt:lpstr>APPENDIX – UPDATE DETAILS</vt:lpstr>
      <vt:lpstr>APPENDIX – UPDATE DETAILS</vt:lpstr>
      <vt:lpstr>APPENDIX – UPDATE DETAILS</vt:lpstr>
      <vt:lpstr>APPENDIX – UPDATE DETAILS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Emergency Conditions List</dc:title>
  <dc:creator>Ivan</dc:creator>
  <cp:lastModifiedBy>Ivan</cp:lastModifiedBy>
  <cp:revision>70</cp:revision>
  <dcterms:created xsi:type="dcterms:W3CDTF">2021-06-13T18:35:38Z</dcterms:created>
  <dcterms:modified xsi:type="dcterms:W3CDTF">2021-08-20T18:48:05Z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0x0101000E550AB4A1B11D40BA93648E453A38A9</vt:lpwstr>
  </property>
  <property fmtid="{D5CDD505-2E9C-101B-9397-08002B2CF9AE}" pid="3" name="InternalTags">
    <vt:lpwstr/>
  </property>
  <property fmtid="{D5CDD505-2E9C-101B-9397-08002B2CF9AE}" pid="4" name="FeatureTags">
    <vt:lpwstr/>
  </property>
  <property fmtid="{D5CDD505-2E9C-101B-9397-08002B2CF9AE}" pid="5" name="LocalizationTags">
    <vt:lpwstr/>
  </property>
  <property fmtid="{D5CDD505-2E9C-101B-9397-08002B2CF9AE}" pid="6" name="ScenarioTags">
    <vt:lpwstr/>
  </property>
  <property fmtid="{D5CDD505-2E9C-101B-9397-08002B2CF9AE}" pid="7" name="CampaignTags">
    <vt:lpwstr/>
  </property>
</Properties>
</file>