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1" r:id="rId5"/>
    <p:sldId id="257" r:id="rId6"/>
    <p:sldId id="271" r:id="rId7"/>
    <p:sldId id="278" r:id="rId8"/>
    <p:sldId id="282" r:id="rId9"/>
    <p:sldId id="280" r:id="rId10"/>
    <p:sldId id="272" r:id="rId11"/>
    <p:sldId id="273" r:id="rId12"/>
    <p:sldId id="274" r:id="rId13"/>
    <p:sldId id="275" r:id="rId14"/>
    <p:sldId id="276" r:id="rId15"/>
    <p:sldId id="277" r:id="rId16"/>
    <p:sldId id="281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" initials="VI" lastIdx="2" clrIdx="0">
    <p:extLst>
      <p:ext uri="{19B8F6BF-5375-455C-9EA6-DF929625EA0E}">
        <p15:presenceInfo xmlns:p15="http://schemas.microsoft.com/office/powerpoint/2012/main" userId="Ivan" providerId="None"/>
      </p:ext>
    </p:extLst>
  </p:cmAuthor>
  <p:cmAuthor id="2" name="Smith, Chase (SPC)" initials="SC(" lastIdx="2" clrIdx="1">
    <p:extLst>
      <p:ext uri="{19B8F6BF-5375-455C-9EA6-DF929625EA0E}">
        <p15:presenceInfo xmlns:p15="http://schemas.microsoft.com/office/powerpoint/2012/main" userId="S::BCSMI@southernco.com::d0fa7ba3-2d33-4d90-9eec-4263ebb491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4706" autoAdjust="0"/>
  </p:normalViewPr>
  <p:slideViewPr>
    <p:cSldViewPr snapToGrid="0">
      <p:cViewPr varScale="1">
        <p:scale>
          <a:sx n="94" d="100"/>
          <a:sy n="94" d="100"/>
        </p:scale>
        <p:origin x="245" y="8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8/20/2021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8/20/2021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8/20/2021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8/20/2021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8/20/2021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8/20/2021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8/20/2021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8/20/2021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8/20/2021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Emergency Conditions List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ROS &amp; WMS Update to TAC</a:t>
            </a:r>
          </a:p>
          <a:p>
            <a:r>
              <a:rPr lang="en-US" sz="2400" dirty="0" smtClean="0"/>
              <a:t>August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</a:t>
            </a:r>
            <a:r>
              <a:rPr lang="en-US" sz="2400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8147" y="3532256"/>
            <a:ext cx="35157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658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327815"/>
              </p:ext>
            </p:extLst>
          </p:nvPr>
        </p:nvGraphicFramePr>
        <p:xfrm>
          <a:off x="1295400" y="1847850"/>
          <a:ext cx="10405871" cy="413657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243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3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64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615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WMS note “Review complete; per protocol methodology, future winter DC tie capacity contribution will use Uri DC tie performance as a basis”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“Awaiting Commission Direction”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“Awaiting Commission Direction”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to “In Progress”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48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WMS note “ERCOT has established a lessons learned list; NPRR1090 submitted; DSWG Review is ongoing”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3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“In Progress”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note” Have reviewed DR performance during Uri for REP and NOIE areas;  education session on LR providing RRS planned for future DSWG meeting; NPRR1087”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Notes “Caitlin Smith, Lori Simpson assigned as leads”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35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Description, Timing, Owner, 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description to include item 97 description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 from “Outside Stakeholder Purview” to “Near-Term Stakeholder Items”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owner to “WMS”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“NPRR1087 has been submitted to address this item; review is ongoing”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1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02247"/>
              </p:ext>
            </p:extLst>
          </p:nvPr>
        </p:nvGraphicFramePr>
        <p:xfrm>
          <a:off x="1295397" y="1857375"/>
          <a:ext cx="10404025" cy="426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87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08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9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758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Owner,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 from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“Awaiting Legislative Direction” to “Awaiting Commission Direction”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owner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“WMS”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“DSWG is awaiting commission direction before addressing”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“NPRR1080 addressed AS capping; review of ASDC in DAM remains open”</a:t>
                      </a:r>
                      <a:endParaRPr lang="en-US" sz="14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Owner,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owner to “WMS”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“Complete”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“NPRR1086 addressing this item received PUC approval 8/19/2021”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 Owner, 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 from “Awaiting Legislative Direction” to “Near-Term Stakeholder Items”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owner to “WMS”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 Owner,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 from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“Awaiting Legislative Direction” to “Near-Term Stakeholder Items”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owner to “WMS”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comment “NPRR1086 partially addressed”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from “Not Started” to “Awaiting Commission Direction”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ROS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comment “Joint OWG/CMWG discussions at 6/14, 7/19, 8/16 CMWG meetings”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“Ongoing work for Winter SARA”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7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7577"/>
              </p:ext>
            </p:extLst>
          </p:nvPr>
        </p:nvGraphicFramePr>
        <p:xfrm>
          <a:off x="1295397" y="1857375"/>
          <a:ext cx="10404025" cy="431022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87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08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9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758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“Work is ongoing for Summer 2021 probabilistic  model”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“Planning for joint SAWG/PLWG meeting”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“Planning for joint SAWG/PLWG meeting”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“DSWG has completed DR performance review; AS items to be worked with WMWG (Mike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Hourihan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Holly O'Neill leads for DSWG)”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Description, 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description to indicate this was combined with item 62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Marked as complete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ctr" latinLnBrk="0" hangingPunct="1">
                        <a:buAutoNum type="arabicPeriod"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Updated status to “In Progress”</a:t>
                      </a:r>
                    </a:p>
                    <a:p>
                      <a:pPr marL="342900" indent="-342900" algn="l" defTabSz="914400" rtl="0" eaLnBrk="1" fontAlgn="ctr" latinLnBrk="0" hangingPunct="1">
                        <a:buAutoNum type="arabicPeriod"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WMS note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“SODG RFI summary provided by ERCOT; DGR will be a future topic with completion targeted for Q1-2022”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ROS/WMS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Comments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ctr" latinLnBrk="0" hangingPunct="1">
                        <a:buAutoNum type="arabicPeriod"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ROS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note “No ESR bid for FFR during time of Feb 14/15 winter event”</a:t>
                      </a:r>
                      <a:endParaRPr lang="en-US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 algn="l" defTabSz="914400" rtl="0" eaLnBrk="1" fontAlgn="ctr" latinLnBrk="0" hangingPunct="1">
                        <a:buAutoNum type="arabicPeriod"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WMS note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“WMWG to determine if any additional review is needed”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“Complete”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“ERCOT findings presented at August 4th WMS meeting”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“Complete”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“DSWG generally believes more response, including ERS, as well as more generation, would have helped; Any additional data/findings will be reported to WMS”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01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23578"/>
              </p:ext>
            </p:extLst>
          </p:nvPr>
        </p:nvGraphicFramePr>
        <p:xfrm>
          <a:off x="1295400" y="1838325"/>
          <a:ext cx="10405872" cy="392594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808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97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69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082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 Status,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timing from “Outside Stakeholder Purview” to “Awaiting Commission Direction”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“Awaiting Commission Direction”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comment “WMS will assign this upon receiving commission direction”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RMS/WMS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 Owner,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from “Outside Stakeholder Purview” to “Near-Term Stakeholder Items”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Owner to RMS/WMS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WMS note “NPRR1073 received board approval 8/13/2021 and partially addresses this item”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Owner, Status, Comments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Updated timing to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“Near-Term Stakeholder Items”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ROS as owner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Updated status to “Complete”</a:t>
                      </a:r>
                      <a:endParaRPr lang="en-US" sz="1400" b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Added ROS note “ESR qualifications for AS and duration/charging requirements were defined by a set of 9 NPRRs that stakeholders developed in the Battery Energy Storage Task Force”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ROS as owner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Timing, Owner, Status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timing to “Long-Term Stakeholder Items”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Added ROS as owner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Updated status to “In Progress”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0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  <a:p>
            <a:r>
              <a:rPr lang="en-US" dirty="0"/>
              <a:t>Assignment Updates</a:t>
            </a:r>
          </a:p>
          <a:p>
            <a:r>
              <a:rPr lang="en-US" dirty="0"/>
              <a:t>Proposed Deletions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ROS</a:t>
            </a:r>
          </a:p>
          <a:p>
            <a:r>
              <a:rPr lang="en-US" dirty="0" smtClean="0"/>
              <a:t>Item #45 (Analysis of system frequency, impacts of low frequency on resource and load tripping): status is “In Progress” and being reviewed at PDCWG</a:t>
            </a:r>
          </a:p>
          <a:p>
            <a:r>
              <a:rPr lang="en-US" dirty="0" smtClean="0"/>
              <a:t>Item #121 (Assessment of dynamic stability in a UF scenario during Uri): this will be a ROS item for future discussion at PDCWG and DWG</a:t>
            </a:r>
          </a:p>
          <a:p>
            <a:r>
              <a:rPr lang="en-US" dirty="0" smtClean="0"/>
              <a:t>Item #122 (Consider dynamic load shed ratios): status is “In Progress” and being reviewed at OWG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02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2030188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WMS</a:t>
            </a:r>
          </a:p>
          <a:p>
            <a:r>
              <a:rPr lang="en-US" dirty="0" smtClean="0"/>
              <a:t>Item #62 (prohibition of critical loads in ERS and LR): timing </a:t>
            </a:r>
            <a:r>
              <a:rPr lang="en-US" dirty="0" smtClean="0"/>
              <a:t>updated </a:t>
            </a:r>
            <a:r>
              <a:rPr lang="en-US" dirty="0" smtClean="0"/>
              <a:t>from “Outside the Stakeholder Purview” to “Near Term Stakeholder Items”; NPRR1087 is currently being reviewed; this item also incorporates item 97, which involved examining conflicting risks on ERS loads</a:t>
            </a:r>
          </a:p>
          <a:p>
            <a:r>
              <a:rPr lang="en-US" dirty="0" smtClean="0"/>
              <a:t>Item #64 (critical infrastructure hardening): this is a DSWG item but timing has been updated to reflect that discussion is awaiting </a:t>
            </a:r>
            <a:r>
              <a:rPr lang="en-US" dirty="0"/>
              <a:t>c</a:t>
            </a:r>
            <a:r>
              <a:rPr lang="en-US" dirty="0" smtClean="0"/>
              <a:t>ommission </a:t>
            </a:r>
            <a:r>
              <a:rPr lang="en-US" dirty="0" smtClean="0"/>
              <a:t>direction</a:t>
            </a:r>
          </a:p>
          <a:p>
            <a:r>
              <a:rPr lang="en-US" dirty="0" smtClean="0"/>
              <a:t>Item #67 (DAM design for AS pricing, ASDC in DAM): Timing updated from “Outside Stakeholder Purview” to “Near Term Stakeholder Item”; NPRR1080 addressed AS caps while review of ASDC in DAM remains open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6247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2030188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WMS, Cont.</a:t>
            </a:r>
            <a:endParaRPr lang="en-US" b="1" dirty="0"/>
          </a:p>
          <a:p>
            <a:r>
              <a:rPr lang="en-US" dirty="0" smtClean="0"/>
              <a:t>Item #71 (EEA3 fuel cost make whole payments): timing updated from “Awaiting Legislative Direction) to “Near Term Stakeholder Item”, owner updated to WMS, and comment added indicating NPRR1086 partially addressed this item</a:t>
            </a:r>
          </a:p>
          <a:p>
            <a:r>
              <a:rPr lang="en-US" dirty="0"/>
              <a:t>Item #69 (monthly default uplift cap): timing updated from “Awaiting Legislative Direction” to “Near Term Stakeholder Items”; discussion is ongoing at MCWG</a:t>
            </a:r>
          </a:p>
          <a:p>
            <a:r>
              <a:rPr lang="en-US" dirty="0"/>
              <a:t>Item #80 (performance of resource adequacy incentives; evaluate alternative market designs): status updated from “Not Started” to “Awaiting Commission Direction”  </a:t>
            </a:r>
          </a:p>
        </p:txBody>
      </p:sp>
    </p:spTree>
    <p:extLst>
      <p:ext uri="{BB962C8B-B14F-4D97-AF65-F5344CB8AC3E}">
        <p14:creationId xmlns:p14="http://schemas.microsoft.com/office/powerpoint/2010/main" val="63216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2087338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WMS, Cont.</a:t>
            </a:r>
            <a:endParaRPr lang="en-US" b="1" dirty="0"/>
          </a:p>
          <a:p>
            <a:r>
              <a:rPr lang="en-US" dirty="0" smtClean="0"/>
              <a:t>Item </a:t>
            </a:r>
            <a:r>
              <a:rPr lang="en-US" dirty="0" smtClean="0"/>
              <a:t>#112 (</a:t>
            </a:r>
            <a:r>
              <a:rPr lang="en-US" dirty="0" err="1" smtClean="0"/>
              <a:t>peaker</a:t>
            </a:r>
            <a:r>
              <a:rPr lang="en-US" dirty="0" smtClean="0"/>
              <a:t> net margin methodology changes): discussion of this item is on hold pending commission direction</a:t>
            </a:r>
          </a:p>
          <a:p>
            <a:r>
              <a:rPr lang="en-US" dirty="0"/>
              <a:t>Several </a:t>
            </a:r>
            <a:r>
              <a:rPr lang="en-US" dirty="0" smtClean="0"/>
              <a:t>other WMS </a:t>
            </a:r>
            <a:r>
              <a:rPr lang="en-US" dirty="0"/>
              <a:t>list items have been updated to </a:t>
            </a:r>
            <a:r>
              <a:rPr lang="en-US" dirty="0" smtClean="0"/>
              <a:t>reflect ongoing progress (see Appendix)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85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</a:t>
            </a:r>
            <a:r>
              <a:rPr lang="en-US" dirty="0" smtClean="0"/>
              <a:t>UPDATES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Joint ROS/WMS Items</a:t>
            </a:r>
          </a:p>
          <a:p>
            <a:r>
              <a:rPr lang="en-US" dirty="0" smtClean="0"/>
              <a:t>Item #44 (Review AS suite products and amount): performance has been discussed at PDCWG and WMWG, but timing and status have been updated to reflect Awaiting Commission Direction</a:t>
            </a:r>
          </a:p>
          <a:p>
            <a:r>
              <a:rPr lang="en-US" dirty="0" smtClean="0"/>
              <a:t>Item #49 (Review EEA rules and potential changes): status has been updated to “In Progress” with discussions at OWG, PLWG, WMWG</a:t>
            </a:r>
          </a:p>
          <a:p>
            <a:r>
              <a:rPr lang="en-US" dirty="0"/>
              <a:t>Several other </a:t>
            </a:r>
            <a:r>
              <a:rPr lang="en-US" dirty="0" smtClean="0"/>
              <a:t>ROS/WMS </a:t>
            </a:r>
            <a:r>
              <a:rPr lang="en-US" dirty="0"/>
              <a:t>list items have been updated to reflect ongoing progress (see </a:t>
            </a:r>
            <a:r>
              <a:rPr lang="en-US" dirty="0" smtClean="0"/>
              <a:t>Appendix)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93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</a:t>
            </a:r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Several list items have been updated to reflect the correct ROS, WMS, or joint </a:t>
            </a:r>
            <a:r>
              <a:rPr lang="en-US" dirty="0" smtClean="0"/>
              <a:t>ownership</a:t>
            </a:r>
            <a:endParaRPr lang="en-US" dirty="0"/>
          </a:p>
          <a:p>
            <a:r>
              <a:rPr lang="en-US" dirty="0"/>
              <a:t>Lead contacts have been </a:t>
            </a:r>
            <a:r>
              <a:rPr lang="en-US" dirty="0" smtClean="0"/>
              <a:t>assigned for SAWG item #61</a:t>
            </a:r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See appendix for details)</a:t>
            </a:r>
          </a:p>
        </p:txBody>
      </p:sp>
    </p:spTree>
    <p:extLst>
      <p:ext uri="{BB962C8B-B14F-4D97-AF65-F5344CB8AC3E}">
        <p14:creationId xmlns:p14="http://schemas.microsoft.com/office/powerpoint/2010/main" val="360280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ITEMS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200"/>
            <a:ext cx="9601200" cy="1292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 smtClean="0"/>
              <a:t>Several items that have been addressed by the working groups and/or an NPRR are being proposed for close out; one item is a duplicate that that has been incorporated into another</a:t>
            </a:r>
            <a:endParaRPr lang="en-US" sz="1700" dirty="0"/>
          </a:p>
          <a:p>
            <a:pPr marL="0" indent="0">
              <a:buNone/>
            </a:pPr>
            <a:r>
              <a:rPr lang="en-US" sz="1700" dirty="0" smtClean="0"/>
              <a:t>With TAC’s approval, we will update the status of the following items as “Complete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50215"/>
              </p:ext>
            </p:extLst>
          </p:nvPr>
        </p:nvGraphicFramePr>
        <p:xfrm>
          <a:off x="1295400" y="3139167"/>
          <a:ext cx="10405872" cy="273706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2386"/>
                <a:gridCol w="4874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494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10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Item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Item 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Findings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Should LCAP be capped at $9K?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NPRR1086,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aligning the</a:t>
                      </a:r>
                      <a:r>
                        <a:rPr lang="en-US" sz="1200" baseline="0" dirty="0" smtClean="0"/>
                        <a:t> protocols with the PUCT order in project 51871, received PUC approval on 8/19/2021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Are</a:t>
                      </a:r>
                      <a:r>
                        <a:rPr lang="en-US" sz="1200" baseline="0" dirty="0" smtClean="0"/>
                        <a:t> there conflicting risks on any ERS loads? Discuss conflicts and provide details to WMS.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This</a:t>
                      </a:r>
                      <a:r>
                        <a:rPr lang="en-US" sz="1200" baseline="0" dirty="0" smtClean="0"/>
                        <a:t> item was combined with item 62 and is a duplicate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Quantify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 vs D connected ERS load and examine self curtailment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Results of this analysis was</a:t>
                      </a:r>
                      <a:r>
                        <a:rPr lang="en-US" sz="1200" baseline="0" dirty="0" smtClean="0"/>
                        <a:t> completed and presented at August 4</a:t>
                      </a:r>
                      <a:r>
                        <a:rPr lang="en-US" sz="1200" baseline="30000" dirty="0" smtClean="0"/>
                        <a:t>th</a:t>
                      </a:r>
                      <a:r>
                        <a:rPr lang="en-US" sz="1200" baseline="0" dirty="0" smtClean="0"/>
                        <a:t> WMS meeting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Would increased ERS resources have helped?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DSWG consensus</a:t>
                      </a:r>
                      <a:r>
                        <a:rPr lang="en-US" sz="1200" baseline="0" dirty="0" smtClean="0"/>
                        <a:t> that more response, including ERS and generation resources, would have helped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How batteries</a:t>
                      </a:r>
                      <a:r>
                        <a:rPr lang="en-US" sz="1200" baseline="0" dirty="0" smtClean="0"/>
                        <a:t> qualify for AS and impact of duration limits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AS</a:t>
                      </a:r>
                      <a:r>
                        <a:rPr lang="en-US" sz="1200" baseline="0" dirty="0" smtClean="0"/>
                        <a:t> qualification and charging requirements were defined by the set of 9 NPRRs developed in the BEST Force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2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9081FB-CCC2-4F5A-872E-4053BA646E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EC82F8-8209-4CE5-9920-7023C6280B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890B8D-AF8F-4E35-A82B-32341FED11A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0b3afc9-a72a-4286-a1f6-3c61aad5d6c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1228</TotalTime>
  <Words>1545</Words>
  <Application>Microsoft Office PowerPoint</Application>
  <PresentationFormat>Widescreen</PresentationFormat>
  <Paragraphs>230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Diamond Grid 16x9</vt:lpstr>
      <vt:lpstr>Emergency Conditions List</vt:lpstr>
      <vt:lpstr>OVERVIEW</vt:lpstr>
      <vt:lpstr>STATUS UPDATES</vt:lpstr>
      <vt:lpstr>STATUS UPDATES</vt:lpstr>
      <vt:lpstr>STATUS UPDATES</vt:lpstr>
      <vt:lpstr>STATUS UPDATES</vt:lpstr>
      <vt:lpstr>STATUS UPDATES</vt:lpstr>
      <vt:lpstr>ASSIGNMENT UPDATES</vt:lpstr>
      <vt:lpstr>COMPLETED ITEMS</vt:lpstr>
      <vt:lpstr>PowerPoint Presentation</vt:lpstr>
      <vt:lpstr>APPENDIX – UPDATE DETAILS</vt:lpstr>
      <vt:lpstr>APPENDIX – UPDATE DETAILS</vt:lpstr>
      <vt:lpstr>APPENDIX – UPDATE DETAILS</vt:lpstr>
      <vt:lpstr>APPENDIX – UPDATE DETAILS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Conditions List</dc:title>
  <dc:creator>Ivan</dc:creator>
  <cp:lastModifiedBy>Ivan</cp:lastModifiedBy>
  <cp:revision>70</cp:revision>
  <dcterms:created xsi:type="dcterms:W3CDTF">2021-06-13T18:35:38Z</dcterms:created>
  <dcterms:modified xsi:type="dcterms:W3CDTF">2021-08-20T18:48:05Z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