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60" r:id="rId3"/>
    <p:sldId id="257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12241623-A064-4BED-B073-BA4D61433402}" type="datetime1">
              <a:rPr lang="en-US" smtClean="0"/>
              <a:t>8/25/2021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7637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D0C-1DA7-41F0-94CF-6218B1FEDFF1}" type="datetime1">
              <a:rPr lang="en-US" smtClean="0"/>
              <a:t>8/25/2021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49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EECF02AB-6034-4B88-BC5A-7C17CB0EF809}" type="datetime1">
              <a:rPr lang="en-US" smtClean="0"/>
              <a:t>8/25/2021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9707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E5F3-28EE-488F-BD53-B744C06C3DEC}" type="datetime1">
              <a:rPr lang="en-US" smtClean="0"/>
              <a:t>8/25/2021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411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fld id="{E72EB70D-CD01-44DA-83B3-8FEB3383D307}" type="datetime1">
              <a:rPr lang="en-US" smtClean="0"/>
              <a:t>8/25/2021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279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8CFD-9357-46BE-A189-D637A67C8730}" type="datetime1">
              <a:rPr lang="en-US" smtClean="0"/>
              <a:t>8/25/2021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541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42EE-B331-4632-BD10-A82FED6B6FC0}" type="datetime1">
              <a:rPr lang="en-US" smtClean="0"/>
              <a:t>8/25/2021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69821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A835-D13F-49F4-8F11-5D576AC65FAD}" type="datetime1">
              <a:rPr lang="en-US" smtClean="0"/>
              <a:t>8/25/2021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925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1799-ACB5-4CB2-86A2-5C574F1C8706}" type="datetime1">
              <a:rPr lang="en-US" smtClean="0"/>
              <a:t>8/25/2021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25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ED5DD0D6-7A82-473E-879B-C6ECD6CCCFEC}" type="datetime1">
              <a:rPr lang="en-US" smtClean="0"/>
              <a:t>8/25/2021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800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D4605E03-BC17-41A7-854C-DFAB672737DC}" type="datetime1">
              <a:rPr lang="en-US" smtClean="0"/>
              <a:t>8/25/2021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507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4408324-A84C-4A45-93B6-78D079CCE772}" type="datetime1">
              <a:rPr lang="en-US" smtClean="0"/>
              <a:t>8/25/2021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7386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20" r:id="rId5"/>
    <p:sldLayoutId id="2147483725" r:id="rId6"/>
    <p:sldLayoutId id="2147483721" r:id="rId7"/>
    <p:sldLayoutId id="2147483722" r:id="rId8"/>
    <p:sldLayoutId id="2147483723" r:id="rId9"/>
    <p:sldLayoutId id="2147483724" r:id="rId10"/>
    <p:sldLayoutId id="2147483726" r:id="rId11"/>
  </p:sldLayoutIdLst>
  <p:hf sldNum="0" hdr="0" ft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0DBF1ABE-8590-450D-BB49-BDDCCF3EE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3" descr="A web of dots connected">
            <a:extLst>
              <a:ext uri="{FF2B5EF4-FFF2-40B4-BE49-F238E27FC236}">
                <a16:creationId xmlns:a16="http://schemas.microsoft.com/office/drawing/2014/main" id="{0B07FB8C-8289-4D52-9563-5D5C03D3F4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709" r="756" b="1"/>
          <a:stretch/>
        </p:blipFill>
        <p:spPr>
          <a:xfrm>
            <a:off x="1524" y="10"/>
            <a:ext cx="12188952" cy="6857990"/>
          </a:xfrm>
          <a:prstGeom prst="rect">
            <a:avLst/>
          </a:prstGeom>
        </p:spPr>
      </p:pic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91F8D69-709A-4575-A393-B4C26481AF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966083" y="0"/>
            <a:ext cx="9841377" cy="6858000"/>
          </a:xfrm>
          <a:custGeom>
            <a:avLst/>
            <a:gdLst>
              <a:gd name="connsiteX0" fmla="*/ 8218354 w 9841377"/>
              <a:gd name="connsiteY0" fmla="*/ 0 h 6858000"/>
              <a:gd name="connsiteX1" fmla="*/ 5551962 w 9841377"/>
              <a:gd name="connsiteY1" fmla="*/ 0 h 6858000"/>
              <a:gd name="connsiteX2" fmla="*/ 5482342 w 9841377"/>
              <a:gd name="connsiteY2" fmla="*/ 0 h 6858000"/>
              <a:gd name="connsiteX3" fmla="*/ 4359035 w 9841377"/>
              <a:gd name="connsiteY3" fmla="*/ 0 h 6858000"/>
              <a:gd name="connsiteX4" fmla="*/ 4289415 w 9841377"/>
              <a:gd name="connsiteY4" fmla="*/ 0 h 6858000"/>
              <a:gd name="connsiteX5" fmla="*/ 1623023 w 9841377"/>
              <a:gd name="connsiteY5" fmla="*/ 0 h 6858000"/>
              <a:gd name="connsiteX6" fmla="*/ 1600899 w 9841377"/>
              <a:gd name="connsiteY6" fmla="*/ 14997 h 6858000"/>
              <a:gd name="connsiteX7" fmla="*/ 0 w 9841377"/>
              <a:gd name="connsiteY7" fmla="*/ 3621656 h 6858000"/>
              <a:gd name="connsiteX8" fmla="*/ 1874350 w 9841377"/>
              <a:gd name="connsiteY8" fmla="*/ 6374814 h 6858000"/>
              <a:gd name="connsiteX9" fmla="*/ 2390998 w 9841377"/>
              <a:gd name="connsiteY9" fmla="*/ 6780599 h 6858000"/>
              <a:gd name="connsiteX10" fmla="*/ 2502754 w 9841377"/>
              <a:gd name="connsiteY10" fmla="*/ 6858000 h 6858000"/>
              <a:gd name="connsiteX11" fmla="*/ 4289415 w 9841377"/>
              <a:gd name="connsiteY11" fmla="*/ 6858000 h 6858000"/>
              <a:gd name="connsiteX12" fmla="*/ 4359035 w 9841377"/>
              <a:gd name="connsiteY12" fmla="*/ 6858000 h 6858000"/>
              <a:gd name="connsiteX13" fmla="*/ 5482342 w 9841377"/>
              <a:gd name="connsiteY13" fmla="*/ 6858000 h 6858000"/>
              <a:gd name="connsiteX14" fmla="*/ 5551962 w 9841377"/>
              <a:gd name="connsiteY14" fmla="*/ 6858000 h 6858000"/>
              <a:gd name="connsiteX15" fmla="*/ 7338623 w 9841377"/>
              <a:gd name="connsiteY15" fmla="*/ 6858000 h 6858000"/>
              <a:gd name="connsiteX16" fmla="*/ 7450379 w 9841377"/>
              <a:gd name="connsiteY16" fmla="*/ 6780599 h 6858000"/>
              <a:gd name="connsiteX17" fmla="*/ 7967027 w 9841377"/>
              <a:gd name="connsiteY17" fmla="*/ 6374814 h 6858000"/>
              <a:gd name="connsiteX18" fmla="*/ 9841377 w 9841377"/>
              <a:gd name="connsiteY18" fmla="*/ 3621656 h 6858000"/>
              <a:gd name="connsiteX19" fmla="*/ 8240478 w 9841377"/>
              <a:gd name="connsiteY19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841377" h="6858000">
                <a:moveTo>
                  <a:pt x="8218354" y="0"/>
                </a:moveTo>
                <a:lnTo>
                  <a:pt x="5551962" y="0"/>
                </a:lnTo>
                <a:lnTo>
                  <a:pt x="5482342" y="0"/>
                </a:lnTo>
                <a:lnTo>
                  <a:pt x="4359035" y="0"/>
                </a:lnTo>
                <a:lnTo>
                  <a:pt x="4289415" y="0"/>
                </a:lnTo>
                <a:lnTo>
                  <a:pt x="1623023" y="0"/>
                </a:lnTo>
                <a:lnTo>
                  <a:pt x="1600899" y="14997"/>
                </a:lnTo>
                <a:cubicBezTo>
                  <a:pt x="573736" y="754641"/>
                  <a:pt x="0" y="2093192"/>
                  <a:pt x="0" y="3621656"/>
                </a:cubicBezTo>
                <a:cubicBezTo>
                  <a:pt x="0" y="4969131"/>
                  <a:pt x="928725" y="5602839"/>
                  <a:pt x="1874350" y="6374814"/>
                </a:cubicBezTo>
                <a:cubicBezTo>
                  <a:pt x="2046553" y="6515397"/>
                  <a:pt x="2217180" y="6653108"/>
                  <a:pt x="2390998" y="6780599"/>
                </a:cubicBezTo>
                <a:lnTo>
                  <a:pt x="2502754" y="6858000"/>
                </a:lnTo>
                <a:lnTo>
                  <a:pt x="4289415" y="6858000"/>
                </a:lnTo>
                <a:lnTo>
                  <a:pt x="4359035" y="6858000"/>
                </a:lnTo>
                <a:lnTo>
                  <a:pt x="5482342" y="6858000"/>
                </a:lnTo>
                <a:lnTo>
                  <a:pt x="5551962" y="6858000"/>
                </a:lnTo>
                <a:lnTo>
                  <a:pt x="7338623" y="6858000"/>
                </a:lnTo>
                <a:lnTo>
                  <a:pt x="7450379" y="6780599"/>
                </a:lnTo>
                <a:cubicBezTo>
                  <a:pt x="7624197" y="6653108"/>
                  <a:pt x="7794824" y="6515397"/>
                  <a:pt x="7967027" y="6374814"/>
                </a:cubicBezTo>
                <a:cubicBezTo>
                  <a:pt x="8912652" y="5602839"/>
                  <a:pt x="9841377" y="4969131"/>
                  <a:pt x="9841377" y="3621656"/>
                </a:cubicBezTo>
                <a:cubicBezTo>
                  <a:pt x="9841377" y="2093192"/>
                  <a:pt x="9267641" y="754641"/>
                  <a:pt x="8240478" y="14997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87A50C4-1191-461A-9E09-C8057F2AF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3035" y="0"/>
            <a:ext cx="2265453" cy="6858000"/>
          </a:xfrm>
          <a:custGeom>
            <a:avLst/>
            <a:gdLst>
              <a:gd name="connsiteX0" fmla="*/ 1117108 w 2265453"/>
              <a:gd name="connsiteY0" fmla="*/ 0 h 6858000"/>
              <a:gd name="connsiteX1" fmla="*/ 1099628 w 2265453"/>
              <a:gd name="connsiteY1" fmla="*/ 0 h 6858000"/>
              <a:gd name="connsiteX2" fmla="*/ 1175238 w 2265453"/>
              <a:gd name="connsiteY2" fmla="*/ 82371 h 6858000"/>
              <a:gd name="connsiteX3" fmla="*/ 2240276 w 2265453"/>
              <a:gd name="connsiteY3" fmla="*/ 3734791 h 6858000"/>
              <a:gd name="connsiteX4" fmla="*/ 274951 w 2265453"/>
              <a:gd name="connsiteY4" fmla="*/ 6634678 h 6858000"/>
              <a:gd name="connsiteX5" fmla="*/ 12802 w 2265453"/>
              <a:gd name="connsiteY5" fmla="*/ 6848127 h 6858000"/>
              <a:gd name="connsiteX6" fmla="*/ 0 w 2265453"/>
              <a:gd name="connsiteY6" fmla="*/ 6858000 h 6858000"/>
              <a:gd name="connsiteX7" fmla="*/ 19410 w 2265453"/>
              <a:gd name="connsiteY7" fmla="*/ 6858000 h 6858000"/>
              <a:gd name="connsiteX8" fmla="*/ 31082 w 2265453"/>
              <a:gd name="connsiteY8" fmla="*/ 6848998 h 6858000"/>
              <a:gd name="connsiteX9" fmla="*/ 293230 w 2265453"/>
              <a:gd name="connsiteY9" fmla="*/ 6635549 h 6858000"/>
              <a:gd name="connsiteX10" fmla="*/ 2258555 w 2265453"/>
              <a:gd name="connsiteY10" fmla="*/ 3735662 h 6858000"/>
              <a:gd name="connsiteX11" fmla="*/ 1193518 w 2265453"/>
              <a:gd name="connsiteY11" fmla="*/ 8324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65453" h="6858000">
                <a:moveTo>
                  <a:pt x="1117108" y="0"/>
                </a:moveTo>
                <a:lnTo>
                  <a:pt x="1099628" y="0"/>
                </a:lnTo>
                <a:lnTo>
                  <a:pt x="1175238" y="82371"/>
                </a:lnTo>
                <a:cubicBezTo>
                  <a:pt x="1926546" y="957940"/>
                  <a:pt x="2303836" y="2277119"/>
                  <a:pt x="2240276" y="3734791"/>
                </a:cubicBezTo>
                <a:cubicBezTo>
                  <a:pt x="2176522" y="5196911"/>
                  <a:pt x="1237280" y="5841173"/>
                  <a:pt x="274951" y="6634678"/>
                </a:cubicBezTo>
                <a:cubicBezTo>
                  <a:pt x="187328" y="6706930"/>
                  <a:pt x="100126" y="6778421"/>
                  <a:pt x="12802" y="6848127"/>
                </a:cubicBezTo>
                <a:lnTo>
                  <a:pt x="0" y="6858000"/>
                </a:lnTo>
                <a:lnTo>
                  <a:pt x="19410" y="6858000"/>
                </a:lnTo>
                <a:lnTo>
                  <a:pt x="31082" y="6848998"/>
                </a:lnTo>
                <a:cubicBezTo>
                  <a:pt x="118405" y="6779292"/>
                  <a:pt x="205608" y="6707801"/>
                  <a:pt x="293230" y="6635549"/>
                </a:cubicBezTo>
                <a:cubicBezTo>
                  <a:pt x="1255560" y="5842045"/>
                  <a:pt x="2194802" y="5197782"/>
                  <a:pt x="2258555" y="3735662"/>
                </a:cubicBezTo>
                <a:cubicBezTo>
                  <a:pt x="2322115" y="2277991"/>
                  <a:pt x="1944825" y="958811"/>
                  <a:pt x="1193518" y="832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C87DA9F-8DB2-4D48-8716-A928FBB8A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033" y="0"/>
            <a:ext cx="2486322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95EA065-AC5D-431D-927E-87FF058848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96194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6934B3C-D73F-4CD0-95B1-0244D662D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23292" y="0"/>
            <a:ext cx="2486322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F63A80-00C6-49B4-A07F-AF27112BD4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0750" y="1346268"/>
            <a:ext cx="7810500" cy="3125338"/>
          </a:xfrm>
        </p:spPr>
        <p:txBody>
          <a:bodyPr anchor="b">
            <a:normAutofit/>
          </a:bodyPr>
          <a:lstStyle/>
          <a:p>
            <a:pPr algn="ctr"/>
            <a:r>
              <a:rPr lang="en-US" sz="7200"/>
              <a:t>ECL Orphaned Item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A5D9D6-22CC-462F-8D3B-0B7D3D28DF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375" y="4471607"/>
            <a:ext cx="6953250" cy="862394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August 27,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418113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0E73C-59A3-4BF4-8E1C-7BB5CEA0D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Orphaned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868EB5-6B7D-41F4-8965-467885878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Most of the orphaned items were categorized as awaiting the direction of the legislature.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Many of those same items are now picked up as Commission projects.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Updated most of the items to reflect the new state of the item.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may require stakeholder action; others may not.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Deferring assignment to a group until after the Commission makes project determinations.</a:t>
            </a:r>
          </a:p>
        </p:txBody>
      </p:sp>
    </p:spTree>
    <p:extLst>
      <p:ext uri="{BB962C8B-B14F-4D97-AF65-F5344CB8AC3E}">
        <p14:creationId xmlns:p14="http://schemas.microsoft.com/office/powerpoint/2010/main" val="2368702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15413-2F22-4C9B-8708-F011F5EA3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996" y="97665"/>
            <a:ext cx="11186161" cy="684214"/>
          </a:xfrm>
        </p:spPr>
        <p:txBody>
          <a:bodyPr>
            <a:normAutofit fontScale="90000"/>
          </a:bodyPr>
          <a:lstStyle/>
          <a:p>
            <a:r>
              <a:rPr lang="en-US" dirty="0"/>
              <a:t>Proposed Updates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6BC64E9-7B89-4F95-97A9-3DE34F6398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7911824"/>
              </p:ext>
            </p:extLst>
          </p:nvPr>
        </p:nvGraphicFramePr>
        <p:xfrm>
          <a:off x="145775" y="755374"/>
          <a:ext cx="11820938" cy="5796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608">
                  <a:extLst>
                    <a:ext uri="{9D8B030D-6E8A-4147-A177-3AD203B41FA5}">
                      <a16:colId xmlns:a16="http://schemas.microsoft.com/office/drawing/2014/main" val="2673332355"/>
                    </a:ext>
                  </a:extLst>
                </a:gridCol>
                <a:gridCol w="4214191">
                  <a:extLst>
                    <a:ext uri="{9D8B030D-6E8A-4147-A177-3AD203B41FA5}">
                      <a16:colId xmlns:a16="http://schemas.microsoft.com/office/drawing/2014/main" val="3063157404"/>
                    </a:ext>
                  </a:extLst>
                </a:gridCol>
                <a:gridCol w="2040835">
                  <a:extLst>
                    <a:ext uri="{9D8B030D-6E8A-4147-A177-3AD203B41FA5}">
                      <a16:colId xmlns:a16="http://schemas.microsoft.com/office/drawing/2014/main" val="1283355051"/>
                    </a:ext>
                  </a:extLst>
                </a:gridCol>
                <a:gridCol w="4903304">
                  <a:extLst>
                    <a:ext uri="{9D8B030D-6E8A-4147-A177-3AD203B41FA5}">
                      <a16:colId xmlns:a16="http://schemas.microsoft.com/office/drawing/2014/main" val="215801741"/>
                    </a:ext>
                  </a:extLst>
                </a:gridCol>
              </a:tblGrid>
              <a:tr h="34455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Subject of 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1758079"/>
                  </a:ext>
                </a:extLst>
              </a:tr>
              <a:tr h="10845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ERCOT emergency public safety communications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Timing/Status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400" dirty="0"/>
                        <a:t>Updated timing to “Awaiting Commission Direction”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dirty="0"/>
                        <a:t>Updated status to “Awaiting Commission Project”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4175367"/>
                  </a:ext>
                </a:extLst>
              </a:tr>
              <a:tr h="82378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Increased coordination through TERC and GEWG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Timing/Status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400" dirty="0"/>
                        <a:t>Updated timing to “Awaiting Commission Direction”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dirty="0"/>
                        <a:t>Updated status to “Awaiting Commission Project”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972626"/>
                  </a:ext>
                </a:extLst>
              </a:tr>
              <a:tr h="37700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ERCOT website display improvement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  Updated status to “Completed”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0620620"/>
                  </a:ext>
                </a:extLst>
              </a:tr>
              <a:tr h="37700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ERCOT listserv issues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  Updated status to “Completed”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6827547"/>
                  </a:ext>
                </a:extLst>
              </a:tr>
              <a:tr h="45258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Review ERCOT’s governance structure and identify potential process improvements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Timing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  Updated timing to “Outside the Stakeholder Purview”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257546"/>
                  </a:ext>
                </a:extLst>
              </a:tr>
              <a:tr h="8170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Review units that were unavailable or did not bid into market during event.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Timing/Status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400" dirty="0"/>
                        <a:t>Updated timing to “Awaiting Commission Direction”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dirty="0"/>
                        <a:t>Updated status to “Awaiting Commission Project”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529684"/>
                  </a:ext>
                </a:extLst>
              </a:tr>
              <a:tr h="8156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Winter Weatherization Preparations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Timing/Status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400" dirty="0"/>
                        <a:t>Updated timing to “Awaiting Commission Direction”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dirty="0"/>
                        <a:t>Updated status to “Awaiting Commission Project”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299799"/>
                  </a:ext>
                </a:extLst>
              </a:tr>
              <a:tr h="5887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Overall Assessment of storm response and Root Cause Analysis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Timing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  Updated timing to “Outside the Stakeholder Purview”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92726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7142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15413-2F22-4C9B-8708-F011F5EA3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996" y="97665"/>
            <a:ext cx="11186161" cy="684214"/>
          </a:xfrm>
        </p:spPr>
        <p:txBody>
          <a:bodyPr>
            <a:normAutofit fontScale="90000"/>
          </a:bodyPr>
          <a:lstStyle/>
          <a:p>
            <a:r>
              <a:rPr lang="en-US" dirty="0"/>
              <a:t>Proposed Updates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6BC64E9-7B89-4F95-97A9-3DE34F6398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7609783"/>
              </p:ext>
            </p:extLst>
          </p:nvPr>
        </p:nvGraphicFramePr>
        <p:xfrm>
          <a:off x="145775" y="755374"/>
          <a:ext cx="11820938" cy="5339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608">
                  <a:extLst>
                    <a:ext uri="{9D8B030D-6E8A-4147-A177-3AD203B41FA5}">
                      <a16:colId xmlns:a16="http://schemas.microsoft.com/office/drawing/2014/main" val="2673332355"/>
                    </a:ext>
                  </a:extLst>
                </a:gridCol>
                <a:gridCol w="4214191">
                  <a:extLst>
                    <a:ext uri="{9D8B030D-6E8A-4147-A177-3AD203B41FA5}">
                      <a16:colId xmlns:a16="http://schemas.microsoft.com/office/drawing/2014/main" val="3063157404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283355051"/>
                    </a:ext>
                  </a:extLst>
                </a:gridCol>
                <a:gridCol w="5115339">
                  <a:extLst>
                    <a:ext uri="{9D8B030D-6E8A-4147-A177-3AD203B41FA5}">
                      <a16:colId xmlns:a16="http://schemas.microsoft.com/office/drawing/2014/main" val="215801741"/>
                    </a:ext>
                  </a:extLst>
                </a:gridCol>
              </a:tblGrid>
              <a:tr h="34455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Subject of 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j-lt"/>
                        </a:rPr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1758079"/>
                  </a:ext>
                </a:extLst>
              </a:tr>
              <a:tr h="6891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DSP circuits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Timing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+mj-lt"/>
                        </a:rPr>
                        <a:t>1.  Updated timing to “Outside the Stakeholder </a:t>
                      </a:r>
                      <a:r>
                        <a:rPr lang="en-US" sz="1400">
                          <a:latin typeface="+mj-lt"/>
                        </a:rPr>
                        <a:t>Purview”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4175367"/>
                  </a:ext>
                </a:extLst>
              </a:tr>
              <a:tr h="53008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Critical infrastructure participation in demand response programs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400" dirty="0">
                          <a:latin typeface="+mj-lt"/>
                        </a:rPr>
                        <a:t>Updated status to “In-progress”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9972626"/>
                  </a:ext>
                </a:extLst>
              </a:tr>
              <a:tr h="37700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Residential Products tied to wholesale market prices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Timing/Status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400" dirty="0">
                          <a:latin typeface="+mj-lt"/>
                        </a:rPr>
                        <a:t>Updated timing to “Awaiting Commission Direction”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dirty="0">
                          <a:latin typeface="+mj-lt"/>
                        </a:rPr>
                        <a:t>Updated status to “Awaiting Commission Project”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0620620"/>
                  </a:ext>
                </a:extLst>
              </a:tr>
              <a:tr h="37700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Formal coordination between electricity, water, and natural gas regulators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Timing/Status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400" dirty="0">
                          <a:latin typeface="+mj-lt"/>
                        </a:rPr>
                        <a:t>Updated timing to “Awaiting Commission Direction”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dirty="0">
                          <a:latin typeface="+mj-lt"/>
                        </a:rPr>
                        <a:t>Updated status to “Awaiting Commission Project”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6827547"/>
                  </a:ext>
                </a:extLst>
              </a:tr>
              <a:tr h="45258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 settlements and market uplift processes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Timing/Owner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400" dirty="0">
                          <a:latin typeface="+mj-lt"/>
                        </a:rPr>
                        <a:t>Updated timing to “Near-Term Stakeholder Item”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dirty="0">
                          <a:latin typeface="+mj-lt"/>
                        </a:rPr>
                        <a:t>Updated owner to “WMS”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9257546"/>
                  </a:ext>
                </a:extLst>
              </a:tr>
              <a:tr h="8170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Statewide communication before and during emergency event.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Timing/Status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400" dirty="0">
                          <a:latin typeface="+mj-lt"/>
                        </a:rPr>
                        <a:t>Updated timing to “Awaiting Commission Direction”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dirty="0">
                          <a:latin typeface="+mj-lt"/>
                        </a:rPr>
                        <a:t>Updated status to “Awaiting Commission Project”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8529684"/>
                  </a:ext>
                </a:extLst>
              </a:tr>
              <a:tr h="8156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 governance structure, communications and emergency response plan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Timing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j-lt"/>
                        </a:rPr>
                        <a:t>1.  Updated timing to “Outside the Stakeholder Purview”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7299799"/>
                  </a:ext>
                </a:extLst>
              </a:tr>
              <a:tr h="5887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Set reliability requirement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Timing/Status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400" dirty="0">
                          <a:latin typeface="+mj-lt"/>
                        </a:rPr>
                        <a:t>Updated timing to “Awaiting Commission Direction”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dirty="0">
                          <a:latin typeface="+mj-lt"/>
                        </a:rPr>
                        <a:t>Updated status to “Awaiting Commission Project”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92726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8487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15413-2F22-4C9B-8708-F011F5EA3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996" y="97665"/>
            <a:ext cx="11186161" cy="684214"/>
          </a:xfrm>
        </p:spPr>
        <p:txBody>
          <a:bodyPr>
            <a:normAutofit fontScale="90000"/>
          </a:bodyPr>
          <a:lstStyle/>
          <a:p>
            <a:r>
              <a:rPr lang="en-US" dirty="0"/>
              <a:t>Proposed Updates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6BC64E9-7B89-4F95-97A9-3DE34F6398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6103317"/>
              </p:ext>
            </p:extLst>
          </p:nvPr>
        </p:nvGraphicFramePr>
        <p:xfrm>
          <a:off x="145775" y="755374"/>
          <a:ext cx="11820938" cy="2081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608">
                  <a:extLst>
                    <a:ext uri="{9D8B030D-6E8A-4147-A177-3AD203B41FA5}">
                      <a16:colId xmlns:a16="http://schemas.microsoft.com/office/drawing/2014/main" val="2673332355"/>
                    </a:ext>
                  </a:extLst>
                </a:gridCol>
                <a:gridCol w="4214191">
                  <a:extLst>
                    <a:ext uri="{9D8B030D-6E8A-4147-A177-3AD203B41FA5}">
                      <a16:colId xmlns:a16="http://schemas.microsoft.com/office/drawing/2014/main" val="3063157404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283355051"/>
                    </a:ext>
                  </a:extLst>
                </a:gridCol>
                <a:gridCol w="5115339">
                  <a:extLst>
                    <a:ext uri="{9D8B030D-6E8A-4147-A177-3AD203B41FA5}">
                      <a16:colId xmlns:a16="http://schemas.microsoft.com/office/drawing/2014/main" val="215801741"/>
                    </a:ext>
                  </a:extLst>
                </a:gridCol>
              </a:tblGrid>
              <a:tr h="34455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Subject of 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j-lt"/>
                        </a:rPr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1758079"/>
                  </a:ext>
                </a:extLst>
              </a:tr>
              <a:tr h="6891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Assessment and root cause analysis of the event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Timing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  Updated timing to “Outside the Stakeholder Purview”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4175367"/>
                  </a:ext>
                </a:extLst>
              </a:tr>
              <a:tr h="53008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Benchmark with other North American RTOs and ISOs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Timing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  Updated timing to “Outside the Stakeholder Purview”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972626"/>
                  </a:ext>
                </a:extLst>
              </a:tr>
              <a:tr h="37700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Accounting for Intermittent nature of renewable resources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Timing/Status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400" dirty="0"/>
                        <a:t>Updated timing to “Awaiting Commission Direction”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dirty="0"/>
                        <a:t>Updated status to “Awaiting Commission Project”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0620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7173561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535</Words>
  <Application>Microsoft Office PowerPoint</Application>
  <PresentationFormat>Widescreen</PresentationFormat>
  <Paragraphs>109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Meiryo</vt:lpstr>
      <vt:lpstr>Arial</vt:lpstr>
      <vt:lpstr>Corbel</vt:lpstr>
      <vt:lpstr>SketchLinesVTI</vt:lpstr>
      <vt:lpstr>ECL Orphaned Item Updates</vt:lpstr>
      <vt:lpstr>Orphaned Items</vt:lpstr>
      <vt:lpstr>Proposed Updates</vt:lpstr>
      <vt:lpstr>Proposed Updates</vt:lpstr>
      <vt:lpstr>Proposed Updates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ECL Orphaned Item Updates</dc:title>
  <dc:creator>Clif Lange</dc:creator>
  <cp:lastModifiedBy>A. Boren</cp:lastModifiedBy>
  <cp:revision>11</cp:revision>
  <dcterms:created xsi:type="dcterms:W3CDTF">2021-08-23T16:05:42Z</dcterms:created>
  <dcterms:modified xsi:type="dcterms:W3CDTF">2021-08-25T19:41:33Z</dcterms:modified>
</cp:coreProperties>
</file>