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67" r:id="rId7"/>
    <p:sldId id="272" r:id="rId8"/>
    <p:sldId id="279" r:id="rId9"/>
    <p:sldId id="280" r:id="rId10"/>
    <p:sldId id="281" r:id="rId11"/>
    <p:sldId id="282"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gbee, Nathan" initials="BN" lastIdx="7" clrIdx="0">
    <p:extLst>
      <p:ext uri="{19B8F6BF-5375-455C-9EA6-DF929625EA0E}">
        <p15:presenceInfo xmlns:p15="http://schemas.microsoft.com/office/powerpoint/2012/main" userId="S-1-5-21-639947351-343809578-3807592339-280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2" d="100"/>
          <a:sy n="122" d="100"/>
        </p:scale>
        <p:origin x="114" y="354"/>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8/24/2021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8/24/2021</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4135657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1401352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Footer Placeholder 4"/>
          <p:cNvSpPr>
            <a:spLocks noGrp="1"/>
          </p:cNvSpPr>
          <p:nvPr>
            <p:ph type="ftr" sz="quarter" idx="11"/>
          </p:nvPr>
        </p:nvSpPr>
        <p:spPr>
          <a:xfrm>
            <a:off x="3657600" y="6553200"/>
            <a:ext cx="5384800" cy="228600"/>
          </a:xfrm>
        </p:spPr>
        <p:txBody>
          <a:bodyPr/>
          <a:lstStyle/>
          <a:p>
            <a:r>
              <a:rPr lang="en-US" dirty="0"/>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ercot.com/mktrules/puctDirectives/southernCross/159973#keydoc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0" y="2105561"/>
            <a:ext cx="5646034" cy="2677656"/>
          </a:xfrm>
          <a:prstGeom prst="rect">
            <a:avLst/>
          </a:prstGeom>
          <a:noFill/>
        </p:spPr>
        <p:txBody>
          <a:bodyPr wrap="square" rtlCol="0">
            <a:spAutoFit/>
          </a:bodyPr>
          <a:lstStyle/>
          <a:p>
            <a:r>
              <a:rPr lang="en-US" sz="2000" b="1" dirty="0">
                <a:solidFill>
                  <a:schemeClr val="tx2"/>
                </a:solidFill>
              </a:rPr>
              <a:t>PUC Project 46304 Directive 8 - Voltage Support Service </a:t>
            </a:r>
          </a:p>
          <a:p>
            <a:endParaRPr lang="en-US" sz="2000" b="1" dirty="0">
              <a:solidFill>
                <a:schemeClr val="tx2"/>
              </a:solidFill>
            </a:endParaRPr>
          </a:p>
          <a:p>
            <a:endParaRPr lang="en-US" dirty="0">
              <a:solidFill>
                <a:schemeClr val="tx2"/>
              </a:solidFill>
            </a:endParaRPr>
          </a:p>
          <a:p>
            <a:endParaRPr lang="en-US" dirty="0">
              <a:solidFill>
                <a:schemeClr val="tx2"/>
              </a:solidFill>
            </a:endParaRPr>
          </a:p>
          <a:p>
            <a:r>
              <a:rPr lang="en-US" dirty="0">
                <a:solidFill>
                  <a:schemeClr val="tx2"/>
                </a:solidFill>
              </a:rPr>
              <a:t>Jeff </a:t>
            </a:r>
            <a:r>
              <a:rPr lang="en-US" dirty="0" err="1">
                <a:solidFill>
                  <a:schemeClr val="tx2"/>
                </a:solidFill>
              </a:rPr>
              <a:t>Billo</a:t>
            </a:r>
            <a:endParaRPr lang="en-US" dirty="0">
              <a:solidFill>
                <a:schemeClr val="tx2"/>
              </a:solidFill>
            </a:endParaRPr>
          </a:p>
          <a:p>
            <a:r>
              <a:rPr lang="en-US" dirty="0">
                <a:solidFill>
                  <a:schemeClr val="tx2"/>
                </a:solidFill>
              </a:rPr>
              <a:t>Transmission Planning</a:t>
            </a:r>
          </a:p>
          <a:p>
            <a:endParaRPr lang="en-US" dirty="0">
              <a:solidFill>
                <a:schemeClr val="tx2"/>
              </a:solidFill>
            </a:endParaRP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5" name="Title 4"/>
          <p:cNvSpPr>
            <a:spLocks noGrp="1"/>
          </p:cNvSpPr>
          <p:nvPr>
            <p:ph type="title"/>
          </p:nvPr>
        </p:nvSpPr>
        <p:spPr/>
        <p:txBody>
          <a:bodyPr/>
          <a:lstStyle/>
          <a:p>
            <a:r>
              <a:rPr lang="en-US" dirty="0"/>
              <a:t>PUC Project 46304 Order, Directive 8</a:t>
            </a:r>
          </a:p>
        </p:txBody>
      </p:sp>
      <p:sp>
        <p:nvSpPr>
          <p:cNvPr id="6" name="Content Placeholder 5"/>
          <p:cNvSpPr>
            <a:spLocks noGrp="1"/>
          </p:cNvSpPr>
          <p:nvPr>
            <p:ph idx="1"/>
          </p:nvPr>
        </p:nvSpPr>
        <p:spPr/>
        <p:txBody>
          <a:bodyPr/>
          <a:lstStyle/>
          <a:p>
            <a:pPr marL="0" indent="0">
              <a:buNone/>
            </a:pPr>
            <a:r>
              <a:rPr lang="en-US" sz="2200" dirty="0"/>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p>
            <a:pPr marL="0" indent="0">
              <a:buNone/>
            </a:pPr>
            <a:endParaRPr lang="en-US" sz="2200" dirty="0"/>
          </a:p>
          <a:p>
            <a:r>
              <a:rPr lang="en-US" sz="2200" dirty="0"/>
              <a:t>Primary Frequency Response component resolved by ERCOT Board in August 2018.</a:t>
            </a:r>
          </a:p>
          <a:p>
            <a:r>
              <a:rPr lang="en-US" sz="2200" dirty="0"/>
              <a:t>Voltage Support Service component of directive essentially requires determination as to whether Southern Cross Transmission LLC (SCT) should be required to provide some quantity of reactive power capability to facilitate imports and exports over that DC Tie.</a:t>
            </a:r>
          </a:p>
          <a:p>
            <a:r>
              <a:rPr lang="en-US" sz="2200" dirty="0"/>
              <a:t>This question should be considered in context of policy for other potential new DC Ties.</a:t>
            </a:r>
          </a:p>
          <a:p>
            <a:r>
              <a:rPr lang="en-US" sz="2200" dirty="0"/>
              <a:t>Because question involves equity and market design considerations, ERCOT is seeking stakeholder input on the determination. </a:t>
            </a:r>
          </a:p>
        </p:txBody>
      </p:sp>
    </p:spTree>
    <p:extLst>
      <p:ext uri="{BB962C8B-B14F-4D97-AF65-F5344CB8AC3E}">
        <p14:creationId xmlns:p14="http://schemas.microsoft.com/office/powerpoint/2010/main" val="3190927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Southern Cross Transmission – Planning Study</a:t>
            </a:r>
          </a:p>
        </p:txBody>
      </p:sp>
      <p:sp>
        <p:nvSpPr>
          <p:cNvPr id="3" name="Content Placeholder 2"/>
          <p:cNvSpPr>
            <a:spLocks noGrp="1"/>
          </p:cNvSpPr>
          <p:nvPr>
            <p:ph idx="1"/>
          </p:nvPr>
        </p:nvSpPr>
        <p:spPr>
          <a:xfrm>
            <a:off x="406400" y="990601"/>
            <a:ext cx="11684000" cy="4648199"/>
          </a:xfrm>
        </p:spPr>
        <p:txBody>
          <a:bodyPr/>
          <a:lstStyle/>
          <a:p>
            <a:r>
              <a:rPr lang="en-US" dirty="0"/>
              <a:t>Southern Cross DC Tie equipment is not currently planned to have any reactive capability to support ERCOT system voltage.</a:t>
            </a:r>
          </a:p>
          <a:p>
            <a:r>
              <a:rPr lang="en-US" dirty="0"/>
              <a:t>Southern Cross DC Tie imports and exports at any level will cause reactive losses on the ERCOT system.</a:t>
            </a:r>
          </a:p>
          <a:p>
            <a:r>
              <a:rPr lang="en-US" dirty="0"/>
              <a:t>Study conditions and results:</a:t>
            </a:r>
          </a:p>
          <a:p>
            <a:pPr lvl="1"/>
            <a:r>
              <a:rPr lang="en-US" dirty="0"/>
              <a:t>Summer peak imports: thermal limits will be reached before voltage limits</a:t>
            </a:r>
          </a:p>
          <a:p>
            <a:pPr lvl="1"/>
            <a:r>
              <a:rPr lang="en-US" dirty="0"/>
              <a:t>High wind/low load exports: the ERCOT system has enough margin to support up to 1,289 MW of export before voltage limits are reached.  Additional voltage support is needed to export at higher levels.</a:t>
            </a:r>
          </a:p>
          <a:p>
            <a:r>
              <a:rPr lang="en-US" dirty="0"/>
              <a:t>Report link: </a:t>
            </a:r>
            <a:r>
              <a:rPr lang="en-US" dirty="0">
                <a:hlinkClick r:id="rId3"/>
              </a:rPr>
              <a:t>http://www.ercot.com/mktrules/puctDirectives/southernCross/159973#keydocs</a:t>
            </a:r>
            <a:endParaRPr lang="en-US" dirty="0"/>
          </a:p>
          <a:p>
            <a:endParaRPr lang="en-US"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470815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Southern Cross Transmission – Planning Study Results</a:t>
            </a:r>
          </a:p>
        </p:txBody>
      </p:sp>
      <p:sp>
        <p:nvSpPr>
          <p:cNvPr id="3" name="Content Placeholder 2"/>
          <p:cNvSpPr>
            <a:spLocks noGrp="1"/>
          </p:cNvSpPr>
          <p:nvPr>
            <p:ph idx="1"/>
          </p:nvPr>
        </p:nvSpPr>
        <p:spPr>
          <a:xfrm>
            <a:off x="406400" y="990601"/>
            <a:ext cx="6708073" cy="1142999"/>
          </a:xfrm>
        </p:spPr>
        <p:txBody>
          <a:bodyPr/>
          <a:lstStyle/>
          <a:p>
            <a:r>
              <a:rPr lang="en-US" sz="2500" dirty="0"/>
              <a:t>The Planning study illustrated differences in the upgrades that would be needed to achieve full export capability with and without SCT providing 0.95 power factor reactive capability.</a:t>
            </a:r>
          </a:p>
          <a:p>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pic>
        <p:nvPicPr>
          <p:cNvPr id="5" name="Picture 4"/>
          <p:cNvPicPr>
            <a:picLocks noChangeAspect="1"/>
          </p:cNvPicPr>
          <p:nvPr/>
        </p:nvPicPr>
        <p:blipFill>
          <a:blip r:embed="rId3"/>
          <a:stretch>
            <a:fillRect/>
          </a:stretch>
        </p:blipFill>
        <p:spPr>
          <a:xfrm>
            <a:off x="7114473" y="954197"/>
            <a:ext cx="4972879" cy="5294203"/>
          </a:xfrm>
          <a:prstGeom prst="rect">
            <a:avLst/>
          </a:prstGeom>
        </p:spPr>
      </p:pic>
      <p:pic>
        <p:nvPicPr>
          <p:cNvPr id="7" name="Picture 6"/>
          <p:cNvPicPr>
            <a:picLocks noChangeAspect="1"/>
          </p:cNvPicPr>
          <p:nvPr/>
        </p:nvPicPr>
        <p:blipFill>
          <a:blip r:embed="rId4"/>
          <a:stretch>
            <a:fillRect/>
          </a:stretch>
        </p:blipFill>
        <p:spPr>
          <a:xfrm>
            <a:off x="508000" y="3030853"/>
            <a:ext cx="6581558" cy="3446147"/>
          </a:xfrm>
          <a:prstGeom prst="rect">
            <a:avLst/>
          </a:prstGeom>
        </p:spPr>
      </p:pic>
    </p:spTree>
    <p:extLst>
      <p:ext uri="{BB962C8B-B14F-4D97-AF65-F5344CB8AC3E}">
        <p14:creationId xmlns:p14="http://schemas.microsoft.com/office/powerpoint/2010/main" val="2658692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Considerations</a:t>
            </a:r>
          </a:p>
        </p:txBody>
      </p:sp>
      <p:sp>
        <p:nvSpPr>
          <p:cNvPr id="3" name="Content Placeholder 2"/>
          <p:cNvSpPr>
            <a:spLocks noGrp="1"/>
          </p:cNvSpPr>
          <p:nvPr>
            <p:ph idx="1"/>
          </p:nvPr>
        </p:nvSpPr>
        <p:spPr/>
        <p:txBody>
          <a:bodyPr/>
          <a:lstStyle/>
          <a:p>
            <a:r>
              <a:rPr lang="en-US" sz="2000" dirty="0"/>
              <a:t>Generation Resources are required to provide reactive capability in accordance with Protocol Section 3.15 (typically +/- 0.95 power factor).</a:t>
            </a:r>
          </a:p>
          <a:p>
            <a:pPr lvl="1"/>
            <a:r>
              <a:rPr lang="en-US" sz="2000" dirty="0"/>
              <a:t>Though future system needs are unknown, the Generation Resource’s obligation remains the same for the life of the asset.</a:t>
            </a:r>
          </a:p>
          <a:p>
            <a:r>
              <a:rPr lang="en-US" sz="2000" dirty="0"/>
              <a:t>Like power injections from Generation Resources, DC Tie flows require reactive support.</a:t>
            </a:r>
          </a:p>
          <a:p>
            <a:r>
              <a:rPr lang="en-US" sz="2000" dirty="0"/>
              <a:t>Directive 6 involves identifying needed transmission upgrades for Southern Cross.  As shown in the Planning study, the decision of whether or not new DC ties should be required to provide voltage support will have an impact on what transmission is necessary to allow for assumed Southern Cross flows.  Thus, Directive 6 resolution must follow Directive 8.</a:t>
            </a:r>
          </a:p>
          <a:p>
            <a:r>
              <a:rPr lang="en-US" sz="2000" dirty="0"/>
              <a:t>PGRR077, DC Tie Planning Assumptions, which was approved by the ERCOT Board in October 2020, is indirectly related to this discussion because it codifies that planners should assume DC Tie flows can be curtailed when DC Tie flows cause reliability criteria violations.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2796071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ERCOT’s proposal</a:t>
            </a:r>
          </a:p>
        </p:txBody>
      </p:sp>
      <p:sp>
        <p:nvSpPr>
          <p:cNvPr id="3" name="Content Placeholder 2"/>
          <p:cNvSpPr>
            <a:spLocks noGrp="1"/>
          </p:cNvSpPr>
          <p:nvPr>
            <p:ph idx="1"/>
          </p:nvPr>
        </p:nvSpPr>
        <p:spPr/>
        <p:txBody>
          <a:bodyPr/>
          <a:lstStyle/>
          <a:p>
            <a:r>
              <a:rPr lang="en-US" dirty="0"/>
              <a:t>Any DC Tie facility that has an initial energization date after January 1, 2021, and any DC Tie facility that is replaced after that date, shall have at least 0.95 power factor leading/lagging reactive power capability.  </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3388337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ROS</a:t>
            </a:r>
          </a:p>
        </p:txBody>
      </p:sp>
      <p:sp>
        <p:nvSpPr>
          <p:cNvPr id="3" name="Content Placeholder 2"/>
          <p:cNvSpPr>
            <a:spLocks noGrp="1"/>
          </p:cNvSpPr>
          <p:nvPr>
            <p:ph idx="1"/>
          </p:nvPr>
        </p:nvSpPr>
        <p:spPr/>
        <p:txBody>
          <a:bodyPr/>
          <a:lstStyle/>
          <a:p>
            <a:r>
              <a:rPr lang="en-US" dirty="0"/>
              <a:t>ERCOT respectfully requests ROS endorse the proposal:</a:t>
            </a:r>
          </a:p>
          <a:p>
            <a:pPr marL="457200" lvl="1" indent="0">
              <a:buNone/>
            </a:pPr>
            <a:r>
              <a:rPr lang="en-US" i="1" dirty="0"/>
              <a:t>Any DC Tie facility that has an initial energization date after January 1, 2021, and any DC Tie facility that is replaced after that date, shall have at least 0.95 power factor leading/lagging reactive power capability.</a:t>
            </a:r>
          </a:p>
          <a:p>
            <a:endParaRPr lang="en-US" dirty="0"/>
          </a:p>
          <a:p>
            <a:r>
              <a:rPr lang="en-US" dirty="0"/>
              <a:t>Next Step: ERCOT will present this recommendation to TAC.</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268038749"/>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11313</TotalTime>
  <Words>622</Words>
  <Application>Microsoft Office PowerPoint</Application>
  <PresentationFormat>Widescreen</PresentationFormat>
  <Paragraphs>44</Paragraphs>
  <Slides>7</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1_Custom Design</vt:lpstr>
      <vt:lpstr>Office Theme</vt:lpstr>
      <vt:lpstr>PowerPoint Presentation</vt:lpstr>
      <vt:lpstr>PUC Project 46304 Order, Directive 8</vt:lpstr>
      <vt:lpstr>Southern Cross Transmission – Planning Study</vt:lpstr>
      <vt:lpstr>Southern Cross Transmission – Planning Study Results</vt:lpstr>
      <vt:lpstr>Policy Considerations</vt:lpstr>
      <vt:lpstr>ERCOT’s proposal</vt:lpstr>
      <vt:lpstr>ROS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139</cp:revision>
  <cp:lastPrinted>2016-01-21T20:53:15Z</cp:lastPrinted>
  <dcterms:created xsi:type="dcterms:W3CDTF">2016-01-21T15:20:31Z</dcterms:created>
  <dcterms:modified xsi:type="dcterms:W3CDTF">2021-08-24T15:51:38Z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