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27"/>
  </p:notesMasterIdLst>
  <p:sldIdLst>
    <p:sldId id="337" r:id="rId3"/>
    <p:sldId id="343" r:id="rId4"/>
    <p:sldId id="350" r:id="rId5"/>
    <p:sldId id="365" r:id="rId6"/>
    <p:sldId id="361" r:id="rId7"/>
    <p:sldId id="344" r:id="rId8"/>
    <p:sldId id="345" r:id="rId9"/>
    <p:sldId id="346" r:id="rId10"/>
    <p:sldId id="363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47" r:id="rId21"/>
    <p:sldId id="341" r:id="rId22"/>
    <p:sldId id="364" r:id="rId23"/>
    <p:sldId id="362" r:id="rId24"/>
    <p:sldId id="348" r:id="rId25"/>
    <p:sldId id="339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" y="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7B475-3BE3-414E-A6EB-8AE659AB8F0F}" type="datetimeFigureOut">
              <a:rPr lang="en-US" smtClean="0"/>
              <a:t>8/23/2021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64BA7-6396-4826-96FE-AE5EA16349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14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0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683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cs typeface="Book Antiqu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j-lt"/>
                <a:cs typeface="Book Antiqu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6561139"/>
            <a:ext cx="609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527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114300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  <a:latin typeface="+mj-lt"/>
                <a:cs typeface="Book Antiqu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00201"/>
            <a:ext cx="11379200" cy="4319832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+mj-lt"/>
                <a:cs typeface="Book Antiqua"/>
              </a:defRPr>
            </a:lvl1pPr>
            <a:lvl2pPr>
              <a:defRPr sz="2000">
                <a:latin typeface="+mj-lt"/>
                <a:cs typeface="Book Antiqua"/>
              </a:defRPr>
            </a:lvl2pPr>
            <a:lvl3pPr>
              <a:defRPr sz="1900">
                <a:latin typeface="+mj-lt"/>
                <a:cs typeface="Book Antiqua"/>
              </a:defRPr>
            </a:lvl3pPr>
            <a:lvl4pPr>
              <a:defRPr sz="1800">
                <a:latin typeface="+mj-lt"/>
                <a:cs typeface="Book Antiqua"/>
              </a:defRPr>
            </a:lvl4pPr>
            <a:lvl5pPr>
              <a:defRPr sz="1800">
                <a:latin typeface="+mj-lt"/>
                <a:cs typeface="Book Antiqu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6561139"/>
            <a:ext cx="609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58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876800" y="0"/>
            <a:ext cx="73152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85" y="2876278"/>
            <a:ext cx="3810115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9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553200"/>
            <a:ext cx="538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561138"/>
            <a:ext cx="7112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1600" y="6477000"/>
            <a:ext cx="79248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926080" y="6477001"/>
            <a:ext cx="9144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600" y="6248400"/>
            <a:ext cx="1575824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2901" y="6553201"/>
            <a:ext cx="206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5B6770"/>
                </a:solidFill>
              </a:rPr>
              <a:t>ERCOT Public</a:t>
            </a:r>
          </a:p>
        </p:txBody>
      </p:sp>
    </p:spTree>
    <p:extLst>
      <p:ext uri="{BB962C8B-B14F-4D97-AF65-F5344CB8AC3E}">
        <p14:creationId xmlns:p14="http://schemas.microsoft.com/office/powerpoint/2010/main" val="11386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ercot.com/services/rq/integration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a.ercot.com/rioo-rs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RIOO-HELP@ercot.com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RIOO-HELP@ercot.com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7306" y="1256639"/>
            <a:ext cx="51125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5B6770"/>
                </a:solidFill>
                <a:cs typeface="Arial" panose="020B0604020202020204" pitchFamily="34" charset="0"/>
              </a:rPr>
              <a:t>Resource Integration &amp; On-going Operations -  Resources Services</a:t>
            </a:r>
          </a:p>
          <a:p>
            <a:r>
              <a:rPr lang="en-US" sz="2000" b="1" dirty="0">
                <a:solidFill>
                  <a:srgbClr val="5B6770"/>
                </a:solidFill>
                <a:cs typeface="Arial" panose="020B0604020202020204" pitchFamily="34" charset="0"/>
              </a:rPr>
              <a:t>(RIOO-RS) </a:t>
            </a:r>
          </a:p>
          <a:p>
            <a:endParaRPr lang="en-US" sz="2000" b="1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sz="2000" b="1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5B6770"/>
                </a:solidFill>
                <a:cs typeface="Arial" panose="020B0604020202020204" pitchFamily="34" charset="0"/>
              </a:rPr>
              <a:t>Project Update</a:t>
            </a:r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5B6770"/>
                </a:solidFill>
                <a:cs typeface="Arial" panose="020B0604020202020204" pitchFamily="34" charset="0"/>
              </a:rPr>
              <a:t>24 August 2021</a:t>
            </a:r>
          </a:p>
        </p:txBody>
      </p:sp>
    </p:spTree>
    <p:extLst>
      <p:ext uri="{BB962C8B-B14F-4D97-AF65-F5344CB8AC3E}">
        <p14:creationId xmlns:p14="http://schemas.microsoft.com/office/powerpoint/2010/main" val="739317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715413"/>
          </a:xfrm>
        </p:spPr>
        <p:txBody>
          <a:bodyPr/>
          <a:lstStyle/>
          <a:p>
            <a:r>
              <a:rPr lang="en-US" dirty="0"/>
              <a:t>RIOO- IS Dashboard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731520"/>
            <a:ext cx="11379200" cy="5303520"/>
          </a:xfrm>
        </p:spPr>
        <p:txBody>
          <a:bodyPr/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Users\msiebold\AppData\Local\Temp\SNAGHTML1382c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847726"/>
            <a:ext cx="11379200" cy="564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607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715413"/>
          </a:xfrm>
        </p:spPr>
        <p:txBody>
          <a:bodyPr/>
          <a:lstStyle/>
          <a:p>
            <a:r>
              <a:rPr lang="en-US" dirty="0"/>
              <a:t>RIOO- IS Create Set Project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731520"/>
            <a:ext cx="11379200" cy="5303520"/>
          </a:xfrm>
        </p:spPr>
        <p:txBody>
          <a:bodyPr/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83" y="731520"/>
            <a:ext cx="7218847" cy="570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59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715413"/>
          </a:xfrm>
        </p:spPr>
        <p:txBody>
          <a:bodyPr/>
          <a:lstStyle/>
          <a:p>
            <a:r>
              <a:rPr lang="en-US" dirty="0"/>
              <a:t>RIOO- IS  - Existing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731520"/>
            <a:ext cx="11379200" cy="5303520"/>
          </a:xfrm>
        </p:spPr>
        <p:txBody>
          <a:bodyPr/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840423"/>
            <a:ext cx="10228571" cy="50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91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715413"/>
          </a:xfrm>
        </p:spPr>
        <p:txBody>
          <a:bodyPr/>
          <a:lstStyle/>
          <a:p>
            <a:r>
              <a:rPr lang="en-US" dirty="0"/>
              <a:t>RIOO- IS  - Existing Flow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731520"/>
            <a:ext cx="11379200" cy="5303520"/>
          </a:xfrm>
        </p:spPr>
        <p:txBody>
          <a:bodyPr/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166" y="731520"/>
            <a:ext cx="5474601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38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715413"/>
          </a:xfrm>
        </p:spPr>
        <p:txBody>
          <a:bodyPr/>
          <a:lstStyle/>
          <a:p>
            <a:r>
              <a:rPr lang="en-US" dirty="0"/>
              <a:t>RIOO- IS  - Section List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731520"/>
            <a:ext cx="11379200" cy="5303520"/>
          </a:xfrm>
        </p:spPr>
        <p:txBody>
          <a:bodyPr/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322" y="773229"/>
            <a:ext cx="7581535" cy="526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61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715413"/>
          </a:xfrm>
        </p:spPr>
        <p:txBody>
          <a:bodyPr/>
          <a:lstStyle/>
          <a:p>
            <a:r>
              <a:rPr lang="en-US" dirty="0"/>
              <a:t>RIOO- IS  - Substation Details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731520"/>
            <a:ext cx="11379200" cy="5303520"/>
          </a:xfrm>
        </p:spPr>
        <p:txBody>
          <a:bodyPr/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813" y="850232"/>
            <a:ext cx="8641491" cy="475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96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715413"/>
          </a:xfrm>
        </p:spPr>
        <p:txBody>
          <a:bodyPr/>
          <a:lstStyle/>
          <a:p>
            <a:r>
              <a:rPr lang="en-US" dirty="0"/>
              <a:t>RIOO- IS  - Substation -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731520"/>
            <a:ext cx="11379200" cy="5303520"/>
          </a:xfrm>
        </p:spPr>
        <p:txBody>
          <a:bodyPr/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791" y="731520"/>
            <a:ext cx="6725464" cy="542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64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715413"/>
          </a:xfrm>
        </p:spPr>
        <p:txBody>
          <a:bodyPr/>
          <a:lstStyle/>
          <a:p>
            <a:r>
              <a:rPr lang="en-US" dirty="0"/>
              <a:t>RIOO- IS  - Substation – Form with Phase Key Displayed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731520"/>
            <a:ext cx="11379200" cy="5303520"/>
          </a:xfrm>
        </p:spPr>
        <p:txBody>
          <a:bodyPr/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512" y="699535"/>
            <a:ext cx="6151835" cy="536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96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715413"/>
          </a:xfrm>
        </p:spPr>
        <p:txBody>
          <a:bodyPr/>
          <a:lstStyle/>
          <a:p>
            <a:r>
              <a:rPr lang="en-US" dirty="0"/>
              <a:t>RIOO- IS  - Substation Details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731520"/>
            <a:ext cx="11379200" cy="5303520"/>
          </a:xfrm>
        </p:spPr>
        <p:txBody>
          <a:bodyPr/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54" y="867879"/>
            <a:ext cx="9328484" cy="480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80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System updates will continue</a:t>
            </a:r>
          </a:p>
          <a:p>
            <a:pPr lvl="1"/>
            <a:r>
              <a:rPr lang="en-US" dirty="0"/>
              <a:t>Usually Friday 10 am deployments</a:t>
            </a:r>
          </a:p>
          <a:p>
            <a:pPr lvl="1"/>
            <a:endParaRPr lang="en-US" dirty="0"/>
          </a:p>
          <a:p>
            <a:r>
              <a:rPr lang="en-US" dirty="0"/>
              <a:t>Need TSP  input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532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251920"/>
            <a:ext cx="8458200" cy="521022"/>
          </a:xfrm>
        </p:spPr>
        <p:txBody>
          <a:bodyPr/>
          <a:lstStyle/>
          <a:p>
            <a:r>
              <a:rPr lang="en-US" dirty="0"/>
              <a:t>RIOO- RS is live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918245"/>
            <a:ext cx="10928350" cy="53285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All updates required to be submitted in RIOO-RS starting 11/13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RARFs for updates to Resource Registration data will no longer be accepted.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Exceptions may be granted in certain cases.</a:t>
            </a:r>
            <a:br>
              <a:rPr lang="en-US" dirty="0"/>
            </a:br>
            <a:r>
              <a:rPr lang="en-US" sz="1600" dirty="0"/>
              <a:t> 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New Resources, SODGs, or Load Resources will continue to use the RARF spreadsheet and submit as a Service Request through the MIS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The RIOO Create phase effort has been initiated – this will allow new generators to submit their data via the on-line application</a:t>
            </a:r>
            <a:br>
              <a:rPr lang="en-US" dirty="0"/>
            </a:br>
            <a:endParaRPr lang="en-US" dirty="0"/>
          </a:p>
          <a:p>
            <a:pPr marL="457200" lvl="1" indent="0">
              <a:buNone/>
            </a:pPr>
            <a:endParaRPr lang="en-US" sz="1400" dirty="0"/>
          </a:p>
          <a:p>
            <a:pPr>
              <a:spcBef>
                <a:spcPts val="600"/>
              </a:spcBef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321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7628" y="1844824"/>
            <a:ext cx="6400800" cy="2880320"/>
          </a:xfrm>
        </p:spPr>
        <p:txBody>
          <a:bodyPr/>
          <a:lstStyle/>
          <a:p>
            <a:r>
              <a:rPr lang="en-US" sz="4800" b="1" dirty="0">
                <a:solidFill>
                  <a:schemeClr val="tx2"/>
                </a:solidFill>
              </a:rPr>
              <a:t>Discussion </a:t>
            </a:r>
          </a:p>
          <a:p>
            <a:r>
              <a:rPr lang="en-US" sz="4800" b="1" dirty="0">
                <a:solidFill>
                  <a:schemeClr val="tx2"/>
                </a:solidFill>
              </a:rPr>
              <a:t>or</a:t>
            </a:r>
          </a:p>
          <a:p>
            <a:r>
              <a:rPr lang="en-US" sz="4800" b="1" dirty="0">
                <a:solidFill>
                  <a:schemeClr val="tx2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19508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7628" y="1844824"/>
            <a:ext cx="6400800" cy="2880320"/>
          </a:xfrm>
        </p:spPr>
        <p:txBody>
          <a:bodyPr/>
          <a:lstStyle/>
          <a:p>
            <a:endParaRPr lang="en-US" sz="4800" b="1" dirty="0">
              <a:solidFill>
                <a:schemeClr val="tx2"/>
              </a:solidFill>
            </a:endParaRPr>
          </a:p>
          <a:p>
            <a:r>
              <a:rPr lang="en-US" sz="4800" b="1" dirty="0">
                <a:solidFill>
                  <a:schemeClr val="tx2"/>
                </a:solidFill>
              </a:rPr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1766430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251920"/>
            <a:ext cx="8458200" cy="521022"/>
          </a:xfrm>
        </p:spPr>
        <p:txBody>
          <a:bodyPr/>
          <a:lstStyle/>
          <a:p>
            <a:r>
              <a:rPr lang="en-US" dirty="0"/>
              <a:t>RIOO-IS and RIOO-RS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918245"/>
            <a:ext cx="10928350" cy="53285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RIOO-IS – Interconnection Services  (sa.ercot.com/</a:t>
            </a:r>
            <a:r>
              <a:rPr lang="en-US" sz="2000" dirty="0" err="1"/>
              <a:t>ginr</a:t>
            </a:r>
            <a:r>
              <a:rPr lang="en-US" sz="2000" dirty="0"/>
              <a:t>/)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Allows users to start the interconnection process.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Access – email / password and MFA</a:t>
            </a:r>
          </a:p>
          <a:p>
            <a:pPr lvl="2">
              <a:spcBef>
                <a:spcPts val="600"/>
              </a:spcBef>
            </a:pPr>
            <a:r>
              <a:rPr lang="en-US" sz="1800" dirty="0"/>
              <a:t>Interconnecting Entities (IEs) must self-register</a:t>
            </a:r>
            <a:br>
              <a:rPr lang="en-US" sz="1700" dirty="0"/>
            </a:br>
            <a:endParaRPr lang="en-US" sz="1700" dirty="0"/>
          </a:p>
          <a:p>
            <a:pPr>
              <a:spcBef>
                <a:spcPts val="600"/>
              </a:spcBef>
            </a:pPr>
            <a:r>
              <a:rPr lang="en-US" sz="2000" dirty="0"/>
              <a:t>RIOO-RS – Resource Service  (sa.ercot.com/</a:t>
            </a:r>
            <a:r>
              <a:rPr lang="en-US" sz="2000" dirty="0" err="1"/>
              <a:t>rioo-rs</a:t>
            </a:r>
            <a:r>
              <a:rPr lang="en-US" sz="2000" dirty="0"/>
              <a:t>/)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Allows REs to update data for generators that are already interconnected to the ERCOT grid.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Access - email / password and MFA  (NOT a digital certificate)</a:t>
            </a:r>
          </a:p>
          <a:p>
            <a:pPr lvl="2">
              <a:spcBef>
                <a:spcPts val="600"/>
              </a:spcBef>
            </a:pPr>
            <a:r>
              <a:rPr lang="en-US" sz="1800" dirty="0"/>
              <a:t>REs – Role from USA: </a:t>
            </a:r>
            <a:r>
              <a:rPr lang="en-US" sz="1800" b="1" dirty="0" err="1"/>
              <a:t>RIOO_M_Operator</a:t>
            </a:r>
            <a:r>
              <a:rPr lang="en-US" sz="1800" dirty="0"/>
              <a:t> </a:t>
            </a:r>
            <a:br>
              <a:rPr lang="en-US" dirty="0"/>
            </a:br>
            <a:endParaRPr lang="en-US" dirty="0"/>
          </a:p>
          <a:p>
            <a:pPr marL="0" indent="0">
              <a:spcBef>
                <a:spcPts val="600"/>
              </a:spcBef>
              <a:buNone/>
            </a:pPr>
            <a:br>
              <a:rPr lang="en-US" dirty="0"/>
            </a:br>
            <a:endParaRPr lang="en-US" dirty="0"/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  <a:p>
            <a:pPr marL="457200" lvl="1" indent="0">
              <a:spcBef>
                <a:spcPts val="600"/>
              </a:spcBef>
              <a:buNone/>
            </a:pPr>
            <a:endParaRPr lang="en-US" dirty="0"/>
          </a:p>
          <a:p>
            <a:pPr marL="457200" lvl="1" indent="0">
              <a:spcBef>
                <a:spcPts val="600"/>
              </a:spcBef>
              <a:buNone/>
            </a:pPr>
            <a:endParaRPr lang="en-US" dirty="0"/>
          </a:p>
          <a:p>
            <a:pPr marL="457200" lvl="1" indent="0">
              <a:spcBef>
                <a:spcPts val="600"/>
              </a:spcBef>
              <a:buNone/>
            </a:pPr>
            <a:br>
              <a:rPr lang="en-US" dirty="0"/>
            </a:br>
            <a:endParaRPr lang="en-US" dirty="0"/>
          </a:p>
          <a:p>
            <a:pPr marL="457200" lvl="1" indent="0">
              <a:spcBef>
                <a:spcPts val="600"/>
              </a:spcBef>
              <a:buNone/>
            </a:pPr>
            <a:br>
              <a:rPr lang="en-US" dirty="0"/>
            </a:br>
            <a:endParaRPr lang="en-US" dirty="0"/>
          </a:p>
          <a:p>
            <a:pPr marL="457200" lvl="1" indent="0">
              <a:buNone/>
            </a:pPr>
            <a:endParaRPr lang="en-US" sz="1400" dirty="0"/>
          </a:p>
          <a:p>
            <a:pPr>
              <a:spcBef>
                <a:spcPts val="600"/>
              </a:spcBef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93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77953"/>
          </a:xfrm>
        </p:spPr>
        <p:txBody>
          <a:bodyPr/>
          <a:lstStyle/>
          <a:p>
            <a:r>
              <a:rPr lang="en-US" dirty="0"/>
              <a:t>RIOO- RS is live – how do I get access?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821634"/>
            <a:ext cx="11379200" cy="5393635"/>
          </a:xfrm>
        </p:spPr>
        <p:txBody>
          <a:bodyPr/>
          <a:lstStyle/>
          <a:p>
            <a:r>
              <a:rPr lang="en-US" dirty="0"/>
              <a:t>The RIOO-RS sign-up reference is available here:  </a:t>
            </a:r>
            <a:r>
              <a:rPr lang="en-US" dirty="0">
                <a:hlinkClick r:id="rId2"/>
              </a:rPr>
              <a:t>http://www.ercot.com/services/rq/integration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4158" t="6488"/>
          <a:stretch/>
        </p:blipFill>
        <p:spPr bwMode="auto">
          <a:xfrm>
            <a:off x="702366" y="1815548"/>
            <a:ext cx="10058400" cy="43997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ight Arrow 6"/>
          <p:cNvSpPr/>
          <p:nvPr/>
        </p:nvSpPr>
        <p:spPr>
          <a:xfrm rot="9748504">
            <a:off x="5049282" y="5125920"/>
            <a:ext cx="1364566" cy="422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04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311" y="243682"/>
            <a:ext cx="8458200" cy="521022"/>
          </a:xfrm>
        </p:spPr>
        <p:txBody>
          <a:bodyPr/>
          <a:lstStyle/>
          <a:p>
            <a:r>
              <a:rPr lang="en-US" dirty="0"/>
              <a:t>How to get access -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311" y="764704"/>
            <a:ext cx="9737601" cy="5472608"/>
          </a:xfrm>
        </p:spPr>
        <p:txBody>
          <a:bodyPr>
            <a:noAutofit/>
          </a:bodyPr>
          <a:lstStyle/>
          <a:p>
            <a:r>
              <a:rPr lang="en-US" sz="1800" dirty="0"/>
              <a:t>The user:</a:t>
            </a:r>
          </a:p>
          <a:p>
            <a:pPr lvl="1"/>
            <a:r>
              <a:rPr lang="en-US" sz="1600" dirty="0"/>
              <a:t>Gets the role “</a:t>
            </a:r>
            <a:r>
              <a:rPr lang="en-US" sz="1600" b="1" dirty="0">
                <a:solidFill>
                  <a:srgbClr val="FF0000"/>
                </a:solidFill>
              </a:rPr>
              <a:t>RIOORS_M_OPERATOR</a:t>
            </a:r>
            <a:r>
              <a:rPr lang="en-US" sz="1600" dirty="0"/>
              <a:t>” from his/her USA</a:t>
            </a:r>
          </a:p>
          <a:p>
            <a:pPr lvl="1"/>
            <a:r>
              <a:rPr lang="en-US" sz="1600" dirty="0"/>
              <a:t>Gets an email</a:t>
            </a:r>
          </a:p>
          <a:p>
            <a:pPr lvl="2"/>
            <a:r>
              <a:rPr lang="en-US" sz="1600" dirty="0"/>
              <a:t>Clicks on “Verify my account” button</a:t>
            </a:r>
          </a:p>
          <a:p>
            <a:pPr lvl="1"/>
            <a:r>
              <a:rPr lang="en-US" sz="1600" dirty="0"/>
              <a:t>Types in URL for the system</a:t>
            </a:r>
          </a:p>
          <a:p>
            <a:pPr lvl="2"/>
            <a:r>
              <a:rPr lang="en-US" sz="1600" dirty="0"/>
              <a:t>Clicks “Don’t remember your password” button</a:t>
            </a:r>
          </a:p>
          <a:p>
            <a:pPr lvl="1"/>
            <a:r>
              <a:rPr lang="en-US" sz="1600" dirty="0"/>
              <a:t>Gets a change password email</a:t>
            </a:r>
          </a:p>
          <a:p>
            <a:pPr lvl="2"/>
            <a:r>
              <a:rPr lang="en-US" sz="1600" dirty="0"/>
              <a:t>Clicks on change my password button</a:t>
            </a:r>
          </a:p>
          <a:p>
            <a:pPr lvl="1"/>
            <a:r>
              <a:rPr lang="en-US" sz="1600" dirty="0"/>
              <a:t>Changes his/her password</a:t>
            </a:r>
          </a:p>
          <a:p>
            <a:pPr lvl="1"/>
            <a:r>
              <a:rPr lang="en-US" sz="1600" dirty="0"/>
              <a:t>Types in URL for the system, sign with user-id / password</a:t>
            </a:r>
          </a:p>
          <a:p>
            <a:pPr lvl="1"/>
            <a:r>
              <a:rPr lang="en-US" sz="1600" dirty="0"/>
              <a:t>Setups authentication</a:t>
            </a:r>
          </a:p>
          <a:p>
            <a:pPr lvl="2"/>
            <a:r>
              <a:rPr lang="en-US" sz="1600" dirty="0"/>
              <a:t>Scans code or enter mobile phone for SMS</a:t>
            </a:r>
          </a:p>
          <a:p>
            <a:pPr lvl="2"/>
            <a:r>
              <a:rPr lang="en-US" sz="1600" dirty="0"/>
              <a:t>Saves Recovery code</a:t>
            </a:r>
          </a:p>
          <a:p>
            <a:pPr lvl="2"/>
            <a:r>
              <a:rPr lang="en-US" sz="1600" dirty="0"/>
              <a:t>Confirms authorization method </a:t>
            </a:r>
            <a:br>
              <a:rPr lang="en-US" sz="1600" dirty="0"/>
            </a:br>
            <a:r>
              <a:rPr lang="en-US" sz="1600" dirty="0"/>
              <a:t>(Google Authenticator/ Auth0 guardian/SMS)</a:t>
            </a:r>
          </a:p>
          <a:p>
            <a:pPr lvl="1"/>
            <a:r>
              <a:rPr lang="en-US" sz="1600" dirty="0"/>
              <a:t>Get an email </a:t>
            </a:r>
          </a:p>
          <a:p>
            <a:pPr lvl="1"/>
            <a:r>
              <a:rPr lang="en-US" sz="1600" dirty="0"/>
              <a:t>Click on verify my account button</a:t>
            </a:r>
          </a:p>
          <a:p>
            <a:pPr lvl="1"/>
            <a:r>
              <a:rPr lang="en-US" sz="1600" dirty="0"/>
              <a:t>Access the RIOO-RS, sign with user-id / password</a:t>
            </a:r>
          </a:p>
          <a:p>
            <a:pPr lvl="1">
              <a:spcBef>
                <a:spcPts val="600"/>
              </a:spcBef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619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251920"/>
            <a:ext cx="8458200" cy="521022"/>
          </a:xfrm>
        </p:spPr>
        <p:txBody>
          <a:bodyPr/>
          <a:lstStyle/>
          <a:p>
            <a:r>
              <a:rPr lang="en-US" dirty="0"/>
              <a:t>RIOO- RS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918245"/>
            <a:ext cx="10928350" cy="53285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2/26 Update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JOU ownership changes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Combined Cycle Configuration and Transition add / delete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New CC flag – single point of failure</a:t>
            </a:r>
            <a:br>
              <a:rPr lang="en-US" dirty="0"/>
            </a:br>
            <a:r>
              <a:rPr lang="en-US" sz="1600" dirty="0"/>
              <a:t> 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4/23 Update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View a substation without having to start a Change Request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Export to a CVS file 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This means that users no longer need to initiate a Change Request to see their data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sz="2000" dirty="0"/>
              <a:t>Update planned for September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/>
              <a:t>RIOO-Create  - Next major RIOO release in late 2021 / early 2022</a:t>
            </a:r>
            <a:br>
              <a:rPr lang="en-US" dirty="0"/>
            </a:br>
            <a:endParaRPr lang="en-US" dirty="0"/>
          </a:p>
          <a:p>
            <a:pPr marL="457200" lvl="1" indent="0">
              <a:spcBef>
                <a:spcPts val="600"/>
              </a:spcBef>
              <a:buNone/>
            </a:pPr>
            <a:br>
              <a:rPr lang="en-US" dirty="0"/>
            </a:br>
            <a:endParaRPr lang="en-US" dirty="0"/>
          </a:p>
          <a:p>
            <a:pPr marL="457200" lvl="1" indent="0">
              <a:buNone/>
            </a:pPr>
            <a:endParaRPr lang="en-US" sz="1400" dirty="0"/>
          </a:p>
          <a:p>
            <a:pPr>
              <a:spcBef>
                <a:spcPts val="600"/>
              </a:spcBef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99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251920"/>
            <a:ext cx="8458200" cy="521022"/>
          </a:xfrm>
        </p:spPr>
        <p:txBody>
          <a:bodyPr/>
          <a:lstStyle/>
          <a:p>
            <a:r>
              <a:rPr lang="en-US" dirty="0"/>
              <a:t>RIOO Create Release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918245"/>
            <a:ext cx="10928350" cy="53285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Interconnection Entities (IE) will no longer upload RARFs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IE will provide and update RARF information in RIOO-IS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In-flight INRs information will be pre-loaded into the system using the most recent RARF found in RIOO-IS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September RARF Attestation – Time to ensure correct information is in RIOO-IS</a:t>
            </a:r>
          </a:p>
          <a:p>
            <a:pPr marL="457200" lvl="1" indent="0">
              <a:spcBef>
                <a:spcPts val="600"/>
              </a:spcBef>
              <a:buNone/>
            </a:pPr>
            <a:br>
              <a:rPr lang="en-US" dirty="0"/>
            </a:br>
            <a:r>
              <a:rPr lang="en-US" sz="1600" dirty="0"/>
              <a:t> 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Existing Generator Upgrade, SODGs, or Load Resources will continue to use the RARF spreadsheet and submit as a Service Request through the MIS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sz="2000" dirty="0"/>
              <a:t>TSPs will get RARF information from the Export All file found in INR attachments</a:t>
            </a:r>
            <a:br>
              <a:rPr lang="en-US" dirty="0"/>
            </a:br>
            <a:endParaRPr lang="en-US" dirty="0"/>
          </a:p>
          <a:p>
            <a:pPr marL="457200" lvl="1" indent="0">
              <a:spcBef>
                <a:spcPts val="600"/>
              </a:spcBef>
              <a:buNone/>
            </a:pPr>
            <a:br>
              <a:rPr lang="en-US" dirty="0"/>
            </a:br>
            <a:endParaRPr lang="en-US" dirty="0"/>
          </a:p>
          <a:p>
            <a:pPr marL="457200" lvl="1" indent="0">
              <a:buNone/>
            </a:pPr>
            <a:endParaRPr lang="en-US" sz="1400" dirty="0"/>
          </a:p>
          <a:p>
            <a:pPr>
              <a:spcBef>
                <a:spcPts val="600"/>
              </a:spcBef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31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RIOO-IS to RIOO-RS Transition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277600" y="6527884"/>
            <a:ext cx="812800" cy="296862"/>
          </a:xfrm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2122" y="2014057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IE submits</a:t>
            </a:r>
          </a:p>
        </p:txBody>
      </p:sp>
      <p:sp>
        <p:nvSpPr>
          <p:cNvPr id="6" name="Flowchart: Magnetic Disk 5"/>
          <p:cNvSpPr/>
          <p:nvPr/>
        </p:nvSpPr>
        <p:spPr>
          <a:xfrm>
            <a:off x="4173522" y="1892399"/>
            <a:ext cx="9144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RIOO-IS</a:t>
            </a:r>
          </a:p>
        </p:txBody>
      </p:sp>
      <p:sp>
        <p:nvSpPr>
          <p:cNvPr id="7" name="Flowchart: Magnetic Disk 6"/>
          <p:cNvSpPr/>
          <p:nvPr/>
        </p:nvSpPr>
        <p:spPr>
          <a:xfrm>
            <a:off x="4172736" y="3472981"/>
            <a:ext cx="9144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MIS</a:t>
            </a:r>
          </a:p>
        </p:txBody>
      </p:sp>
      <p:sp>
        <p:nvSpPr>
          <p:cNvPr id="8" name="Flowchart: Magnetic Disk 7"/>
          <p:cNvSpPr/>
          <p:nvPr/>
        </p:nvSpPr>
        <p:spPr>
          <a:xfrm>
            <a:off x="4194731" y="5139007"/>
            <a:ext cx="9144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RIOO-RS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526917" y="202041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RARF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1336" y="3466623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 submits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2526131" y="347298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RARF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1031" y="5208099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 submits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2526131" y="521445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RSCR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122" y="1424237"/>
            <a:ext cx="6395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From Initial RIOO-IS Application to PG 6.9 RARF for QSA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6198" y="2972435"/>
            <a:ext cx="463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For full RARF submittal to establish PLD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1366" y="4674043"/>
            <a:ext cx="604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After PLD, all changes/attachments made in RIOO-RS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8899" y="5792408"/>
            <a:ext cx="4585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If RIOO-RS problems prevent making a CR, provide RARF as a RIOO-RS attachment (NOT via MIS)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0C219B-574A-450F-92DD-791AA9C0A0BB}"/>
              </a:ext>
            </a:extLst>
          </p:cNvPr>
          <p:cNvSpPr txBox="1"/>
          <p:nvPr/>
        </p:nvSpPr>
        <p:spPr>
          <a:xfrm>
            <a:off x="591336" y="991303"/>
            <a:ext cx="11194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……………..…..….... Now ………..………..…....                            ………….. After Create Release …………..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AB3CC4-6D2D-4BC9-8D55-4835CC5A05A0}"/>
              </a:ext>
            </a:extLst>
          </p:cNvPr>
          <p:cNvSpPr txBox="1"/>
          <p:nvPr/>
        </p:nvSpPr>
        <p:spPr>
          <a:xfrm>
            <a:off x="7036272" y="2015455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IE submits</a:t>
            </a:r>
          </a:p>
        </p:txBody>
      </p:sp>
      <p:sp>
        <p:nvSpPr>
          <p:cNvPr id="21" name="Flowchart: Magnetic Disk 20">
            <a:extLst>
              <a:ext uri="{FF2B5EF4-FFF2-40B4-BE49-F238E27FC236}">
                <a16:creationId xmlns:a16="http://schemas.microsoft.com/office/drawing/2014/main" id="{A5F67787-00C1-4682-A9A0-C5F6E9F5FF6D}"/>
              </a:ext>
            </a:extLst>
          </p:cNvPr>
          <p:cNvSpPr/>
          <p:nvPr/>
        </p:nvSpPr>
        <p:spPr>
          <a:xfrm>
            <a:off x="10617672" y="1893797"/>
            <a:ext cx="9144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RIOO-IS</a:t>
            </a:r>
          </a:p>
        </p:txBody>
      </p:sp>
      <p:sp>
        <p:nvSpPr>
          <p:cNvPr id="22" name="Right Arrow 8">
            <a:extLst>
              <a:ext uri="{FF2B5EF4-FFF2-40B4-BE49-F238E27FC236}">
                <a16:creationId xmlns:a16="http://schemas.microsoft.com/office/drawing/2014/main" id="{214103F4-4EBB-47B5-A9B5-C9028655166C}"/>
              </a:ext>
            </a:extLst>
          </p:cNvPr>
          <p:cNvSpPr/>
          <p:nvPr/>
        </p:nvSpPr>
        <p:spPr>
          <a:xfrm>
            <a:off x="8971067" y="202181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240965-81DE-4B96-8397-57A0FC076FBE}"/>
              </a:ext>
            </a:extLst>
          </p:cNvPr>
          <p:cNvSpPr txBox="1"/>
          <p:nvPr/>
        </p:nvSpPr>
        <p:spPr>
          <a:xfrm>
            <a:off x="7037670" y="3476539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 submits</a:t>
            </a:r>
          </a:p>
        </p:txBody>
      </p:sp>
      <p:sp>
        <p:nvSpPr>
          <p:cNvPr id="24" name="Flowchart: Magnetic Disk 23">
            <a:extLst>
              <a:ext uri="{FF2B5EF4-FFF2-40B4-BE49-F238E27FC236}">
                <a16:creationId xmlns:a16="http://schemas.microsoft.com/office/drawing/2014/main" id="{0FFFC188-B4F6-4BDD-93E7-C7FDD90C88E0}"/>
              </a:ext>
            </a:extLst>
          </p:cNvPr>
          <p:cNvSpPr/>
          <p:nvPr/>
        </p:nvSpPr>
        <p:spPr>
          <a:xfrm>
            <a:off x="10619070" y="3354881"/>
            <a:ext cx="9144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RIOO-IS</a:t>
            </a:r>
          </a:p>
        </p:txBody>
      </p:sp>
      <p:sp>
        <p:nvSpPr>
          <p:cNvPr id="25" name="Right Arrow 8">
            <a:extLst>
              <a:ext uri="{FF2B5EF4-FFF2-40B4-BE49-F238E27FC236}">
                <a16:creationId xmlns:a16="http://schemas.microsoft.com/office/drawing/2014/main" id="{711AC474-E6CB-4BBA-A823-7CDC95F60E5F}"/>
              </a:ext>
            </a:extLst>
          </p:cNvPr>
          <p:cNvSpPr/>
          <p:nvPr/>
        </p:nvSpPr>
        <p:spPr>
          <a:xfrm>
            <a:off x="8972465" y="348289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INR</a:t>
            </a:r>
          </a:p>
        </p:txBody>
      </p:sp>
      <p:sp>
        <p:nvSpPr>
          <p:cNvPr id="26" name="Flowchart: Magnetic Disk 25">
            <a:extLst>
              <a:ext uri="{FF2B5EF4-FFF2-40B4-BE49-F238E27FC236}">
                <a16:creationId xmlns:a16="http://schemas.microsoft.com/office/drawing/2014/main" id="{86D73253-E67A-4FAE-8B8A-A6E0029AD220}"/>
              </a:ext>
            </a:extLst>
          </p:cNvPr>
          <p:cNvSpPr/>
          <p:nvPr/>
        </p:nvSpPr>
        <p:spPr>
          <a:xfrm>
            <a:off x="10622103" y="5140405"/>
            <a:ext cx="9144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RIOO-RS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669E00-10E9-4B84-ACAB-626F42DC26F8}"/>
              </a:ext>
            </a:extLst>
          </p:cNvPr>
          <p:cNvSpPr txBox="1"/>
          <p:nvPr/>
        </p:nvSpPr>
        <p:spPr>
          <a:xfrm>
            <a:off x="6968403" y="5209497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 submits</a:t>
            </a:r>
          </a:p>
        </p:txBody>
      </p:sp>
      <p:sp>
        <p:nvSpPr>
          <p:cNvPr id="28" name="Right Arrow 13">
            <a:extLst>
              <a:ext uri="{FF2B5EF4-FFF2-40B4-BE49-F238E27FC236}">
                <a16:creationId xmlns:a16="http://schemas.microsoft.com/office/drawing/2014/main" id="{7E408A36-D8CC-4E57-8969-542DDA24D523}"/>
              </a:ext>
            </a:extLst>
          </p:cNvPr>
          <p:cNvSpPr/>
          <p:nvPr/>
        </p:nvSpPr>
        <p:spPr>
          <a:xfrm>
            <a:off x="8953503" y="521585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RSCR</a:t>
            </a:r>
          </a:p>
        </p:txBody>
      </p:sp>
    </p:spTree>
    <p:extLst>
      <p:ext uri="{BB962C8B-B14F-4D97-AF65-F5344CB8AC3E}">
        <p14:creationId xmlns:p14="http://schemas.microsoft.com/office/powerpoint/2010/main" val="1169603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43682"/>
            <a:ext cx="8458200" cy="521022"/>
          </a:xfrm>
        </p:spPr>
        <p:txBody>
          <a:bodyPr/>
          <a:lstStyle/>
          <a:p>
            <a:r>
              <a:rPr lang="en-US" dirty="0"/>
              <a:t>RIOO- RS is live – now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918245"/>
            <a:ext cx="10928350" cy="53285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What is the link to RIOO-RS?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The link for RIOO-RS is located on ercot.com and is:  </a:t>
            </a:r>
            <a:r>
              <a:rPr lang="en-US" sz="1800" dirty="0">
                <a:hlinkClick r:id="rId2"/>
              </a:rPr>
              <a:t>https://sa.ercot.com/rioo-rs/</a:t>
            </a:r>
            <a:r>
              <a:rPr lang="en-US" sz="1800" dirty="0"/>
              <a:t> </a:t>
            </a:r>
          </a:p>
          <a:p>
            <a:pPr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/>
              <a:t>Does RIOO-RS use a digital certificate?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No.  </a:t>
            </a:r>
            <a:br>
              <a:rPr lang="en-US" sz="1600" dirty="0"/>
            </a:b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2000" dirty="0"/>
              <a:t>What role do I need and how do I get it?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Your company USA should provide the </a:t>
            </a:r>
            <a:r>
              <a:rPr lang="en-US" sz="1800" dirty="0" err="1"/>
              <a:t>RIOO_M_Operator</a:t>
            </a:r>
            <a:r>
              <a:rPr lang="en-US" sz="1800" dirty="0"/>
              <a:t> in order to gain access to RIOO-RS.</a:t>
            </a:r>
            <a:br>
              <a:rPr lang="en-US" sz="1700" dirty="0"/>
            </a:br>
            <a:endParaRPr lang="en-US" sz="1700" dirty="0"/>
          </a:p>
          <a:p>
            <a:pPr marL="457200" lvl="1" indent="0">
              <a:buNone/>
            </a:pPr>
            <a:endParaRPr lang="en-US" sz="1400" dirty="0"/>
          </a:p>
          <a:p>
            <a:pPr>
              <a:spcBef>
                <a:spcPts val="600"/>
              </a:spcBef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694"/>
          <a:stretch/>
        </p:blipFill>
        <p:spPr>
          <a:xfrm>
            <a:off x="289152" y="1732990"/>
            <a:ext cx="11598047" cy="172766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220308" y="3038622"/>
            <a:ext cx="1364566" cy="422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55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43682"/>
            <a:ext cx="8458200" cy="521022"/>
          </a:xfrm>
        </p:spPr>
        <p:txBody>
          <a:bodyPr/>
          <a:lstStyle/>
          <a:p>
            <a:r>
              <a:rPr lang="en-US" dirty="0"/>
              <a:t>RIOO-RS is live – now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794675"/>
            <a:ext cx="10928350" cy="5328592"/>
          </a:xfrm>
        </p:spPr>
        <p:txBody>
          <a:bodyPr>
            <a:noAutofit/>
          </a:bodyPr>
          <a:lstStyle/>
          <a:p>
            <a:r>
              <a:rPr lang="en-US" sz="2000" dirty="0"/>
              <a:t>Why do I have errors on things I did not change?</a:t>
            </a:r>
          </a:p>
          <a:p>
            <a:pPr lvl="1"/>
            <a:r>
              <a:rPr lang="en-US" dirty="0"/>
              <a:t>May have errors on first Change Request in the system </a:t>
            </a:r>
          </a:p>
          <a:p>
            <a:pPr lvl="1"/>
            <a:r>
              <a:rPr lang="en-US" dirty="0"/>
              <a:t>Caused by update validation rules and migrated data</a:t>
            </a:r>
            <a:br>
              <a:rPr lang="en-US" dirty="0"/>
            </a:br>
            <a:endParaRPr lang="en-US" dirty="0"/>
          </a:p>
          <a:p>
            <a:pPr>
              <a:spcBef>
                <a:spcPts val="600"/>
              </a:spcBef>
            </a:pPr>
            <a:r>
              <a:rPr lang="en-US" sz="2000" dirty="0"/>
              <a:t>What do I do if I can’t see my resources?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Check with your USA, ensure </a:t>
            </a:r>
            <a:r>
              <a:rPr lang="en-US" dirty="0" err="1"/>
              <a:t>RIOO_M_Operator</a:t>
            </a:r>
            <a:r>
              <a:rPr lang="en-US" dirty="0"/>
              <a:t> role has been added to desired DUNS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May need to use two emails if have more than 15-20 DUNs numbers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Still can’t see? Send info to </a:t>
            </a:r>
            <a:r>
              <a:rPr lang="en-US" dirty="0">
                <a:hlinkClick r:id="rId2"/>
              </a:rPr>
              <a:t>RIOO-HELP@ercot.com</a:t>
            </a:r>
            <a:endParaRPr lang="en-US" dirty="0"/>
          </a:p>
          <a:p>
            <a:pPr lvl="2">
              <a:spcBef>
                <a:spcPts val="600"/>
              </a:spcBef>
            </a:pPr>
            <a:r>
              <a:rPr lang="en-US" sz="2000" dirty="0"/>
              <a:t>Email used for accessing RIOO-RS</a:t>
            </a:r>
          </a:p>
          <a:p>
            <a:pPr lvl="2">
              <a:spcBef>
                <a:spcPts val="600"/>
              </a:spcBef>
            </a:pPr>
            <a:r>
              <a:rPr lang="en-US" sz="2000" dirty="0"/>
              <a:t>DUNS number of missing resource  </a:t>
            </a:r>
          </a:p>
          <a:p>
            <a:pPr lvl="2">
              <a:spcBef>
                <a:spcPts val="600"/>
              </a:spcBef>
            </a:pPr>
            <a:r>
              <a:rPr lang="en-US" sz="2000" dirty="0"/>
              <a:t>We can also set up a WebEx to trouble-shoot the issue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New generators </a:t>
            </a:r>
            <a:r>
              <a:rPr lang="en-US" u="sng" dirty="0"/>
              <a:t>will not </a:t>
            </a:r>
            <a:r>
              <a:rPr lang="en-US" dirty="0"/>
              <a:t>see their information in RIOO-RS until the model date</a:t>
            </a:r>
            <a:br>
              <a:rPr lang="en-US" dirty="0"/>
            </a:br>
            <a:endParaRPr lang="en-US" sz="1600" dirty="0"/>
          </a:p>
          <a:p>
            <a:pPr>
              <a:spcBef>
                <a:spcPts val="600"/>
              </a:spcBef>
            </a:pPr>
            <a:endParaRPr lang="en-US" dirty="0"/>
          </a:p>
          <a:p>
            <a:pPr marL="457200" lvl="1" indent="0">
              <a:buNone/>
            </a:pPr>
            <a:endParaRPr lang="en-US" sz="1400" dirty="0"/>
          </a:p>
          <a:p>
            <a:pPr>
              <a:spcBef>
                <a:spcPts val="600"/>
              </a:spcBef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50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715413"/>
          </a:xfrm>
        </p:spPr>
        <p:txBody>
          <a:bodyPr/>
          <a:lstStyle/>
          <a:p>
            <a:r>
              <a:rPr lang="en-US" dirty="0"/>
              <a:t>RIOO-RS is live – now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731520"/>
            <a:ext cx="11379200" cy="530352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/>
              <a:t>How do I know if I have access?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This user only has access to RIOO-RS since RIOO-IS is greyed out.</a:t>
            </a:r>
          </a:p>
          <a:p>
            <a:pPr>
              <a:spcBef>
                <a:spcPts val="1200"/>
              </a:spcBef>
            </a:pPr>
            <a:endParaRPr lang="en-US" sz="2000" dirty="0"/>
          </a:p>
          <a:p>
            <a:pPr>
              <a:spcBef>
                <a:spcPts val="1200"/>
              </a:spcBef>
            </a:pPr>
            <a:endParaRPr lang="en-US" sz="2000" dirty="0"/>
          </a:p>
          <a:p>
            <a:pPr>
              <a:spcBef>
                <a:spcPts val="1200"/>
              </a:spcBef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>
              <a:spcBef>
                <a:spcPts val="1200"/>
              </a:spcBef>
            </a:pPr>
            <a:r>
              <a:rPr lang="en-US" sz="2000" dirty="0"/>
              <a:t>I have multiple email addresses, how should my access be set up?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If you intend to use multiple addresses then your USA has to provide the </a:t>
            </a:r>
            <a:r>
              <a:rPr lang="en-US" sz="1800" dirty="0" err="1"/>
              <a:t>RIOO_M_Operator</a:t>
            </a:r>
            <a:r>
              <a:rPr lang="en-US" sz="1800" dirty="0"/>
              <a:t> for each email address in addition to associating the DUNs for each Resource with the email address.  Once this is done, each email account must go through the verification process.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Can Dynamic Model files be submitted via RIOO?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Yes, RIOO has a section that accepts attachments.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07" y="1610432"/>
            <a:ext cx="9206022" cy="14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46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715413"/>
          </a:xfrm>
        </p:spPr>
        <p:txBody>
          <a:bodyPr/>
          <a:lstStyle/>
          <a:p>
            <a:r>
              <a:rPr lang="en-US" dirty="0"/>
              <a:t>RIOO-RS is live – now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731520"/>
            <a:ext cx="11379200" cy="5413248"/>
          </a:xfrm>
        </p:spPr>
        <p:txBody>
          <a:bodyPr/>
          <a:lstStyle/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I have not been able to set up access, what do I do? 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Can’t access the system:  Contact the Help Desk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Questions:  </a:t>
            </a:r>
            <a:r>
              <a:rPr lang="en-US" sz="1800" dirty="0">
                <a:hlinkClick r:id="rId2"/>
              </a:rPr>
              <a:t>RIOO-HELP@ercot.com</a:t>
            </a:r>
            <a:endParaRPr lang="en-US" sz="1800" dirty="0"/>
          </a:p>
          <a:p>
            <a:pPr lvl="1">
              <a:spcBef>
                <a:spcPts val="600"/>
              </a:spcBef>
            </a:pPr>
            <a:r>
              <a:rPr lang="en-US" sz="1800" dirty="0"/>
              <a:t>We can also set up a WebEx to trouble-shoot the issue</a:t>
            </a:r>
          </a:p>
          <a:p>
            <a:pPr lvl="1">
              <a:spcBef>
                <a:spcPts val="600"/>
              </a:spcBef>
            </a:pPr>
            <a:endParaRPr lang="en-US" sz="1800" dirty="0"/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My phone number has changed, what do I do? 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Send an email to </a:t>
            </a:r>
            <a:r>
              <a:rPr lang="en-US" sz="1800" dirty="0">
                <a:hlinkClick r:id="rId2"/>
              </a:rPr>
              <a:t>RIOO-HELP@ercot.com</a:t>
            </a:r>
            <a:r>
              <a:rPr lang="en-US" sz="1800" dirty="0"/>
              <a:t>; let us know your number has changed.  You may also reach out to your account manager.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The Multi-Factor Authentication (MFA) associated with your phone number will need to be re-set.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Once MFA is reset, you will receive an email with an </a:t>
            </a:r>
            <a:r>
              <a:rPr lang="en-US" sz="1800" b="1" dirty="0"/>
              <a:t>ENROLL YOUR DEVICE </a:t>
            </a:r>
            <a:r>
              <a:rPr lang="en-US" sz="1800" dirty="0"/>
              <a:t>button that you click to display the ERCOT Authentication Method page and set up your MFA app and device again.</a:t>
            </a:r>
          </a:p>
          <a:p>
            <a:pPr lvl="1">
              <a:spcBef>
                <a:spcPts val="600"/>
              </a:spcBef>
            </a:pPr>
            <a:endParaRPr lang="en-US" sz="1800" dirty="0"/>
          </a:p>
          <a:p>
            <a:pPr>
              <a:spcBef>
                <a:spcPts val="1200"/>
              </a:spcBef>
            </a:pPr>
            <a:r>
              <a:rPr lang="en-US" sz="2000" dirty="0"/>
              <a:t>I’m getting a weird error?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Please send a screen shot to </a:t>
            </a:r>
            <a:r>
              <a:rPr lang="en-US" sz="1800" dirty="0">
                <a:hlinkClick r:id="rId2"/>
              </a:rPr>
              <a:t>RIOO-HELP@ercot.com</a:t>
            </a:r>
            <a:r>
              <a:rPr lang="en-US" sz="1800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41002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11280</TotalTime>
  <Words>1186</Words>
  <Application>Microsoft Office PowerPoint</Application>
  <PresentationFormat>Widescreen</PresentationFormat>
  <Paragraphs>205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1_Custom Design</vt:lpstr>
      <vt:lpstr>1_Office Theme</vt:lpstr>
      <vt:lpstr>PowerPoint Presentation</vt:lpstr>
      <vt:lpstr>RIOO- RS is live</vt:lpstr>
      <vt:lpstr>RIOO- RS Update</vt:lpstr>
      <vt:lpstr>RIOO Create Release </vt:lpstr>
      <vt:lpstr>RIOO-IS to RIOO-RS Transition </vt:lpstr>
      <vt:lpstr>RIOO- RS is live – now what?</vt:lpstr>
      <vt:lpstr>RIOO-RS is live – now what?</vt:lpstr>
      <vt:lpstr>RIOO-RS is live – now what?</vt:lpstr>
      <vt:lpstr>RIOO-RS is live – now what?</vt:lpstr>
      <vt:lpstr>RIOO- IS Dashboard</vt:lpstr>
      <vt:lpstr>RIOO- IS Create Set Project Type</vt:lpstr>
      <vt:lpstr>RIOO- IS  - Existing Flow</vt:lpstr>
      <vt:lpstr>RIOO- IS  - Existing Flow Review</vt:lpstr>
      <vt:lpstr>RIOO- IS  - Section List </vt:lpstr>
      <vt:lpstr>RIOO- IS  - Substation Details Summary</vt:lpstr>
      <vt:lpstr>RIOO- IS  - Substation - Form</vt:lpstr>
      <vt:lpstr>RIOO- IS  - Substation – Form with Phase Key Displayed</vt:lpstr>
      <vt:lpstr>RIOO- IS  - Substation Details Summary</vt:lpstr>
      <vt:lpstr>Reminders</vt:lpstr>
      <vt:lpstr>PowerPoint Presentation</vt:lpstr>
      <vt:lpstr>PowerPoint Presentation</vt:lpstr>
      <vt:lpstr>RIOO-IS and RIOO-RS</vt:lpstr>
      <vt:lpstr>RIOO- RS is live – how do I get access?</vt:lpstr>
      <vt:lpstr>How to get access - Checklist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RIOO-RS Update</dc:title>
  <dc:creator>Oneal, Dana</dc:creator>
  <cp:lastModifiedBy>Flores, Isabel</cp:lastModifiedBy>
  <cp:revision>202</cp:revision>
  <cp:lastPrinted>2019-09-25T20:49:27Z</cp:lastPrinted>
  <dcterms:created xsi:type="dcterms:W3CDTF">2019-07-23T13:16:52Z</dcterms:created>
  <dcterms:modified xsi:type="dcterms:W3CDTF">2021-08-23T21:56:39Z</dcterms:modified>
</cp:coreProperties>
</file>