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59" r:id="rId7"/>
    <p:sldId id="262" r:id="rId8"/>
    <p:sldId id="264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218739/DSWG_July_29_2021_February_Winter_Event_Analysis_Raish_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Resmi Surendran</a:t>
            </a:r>
          </a:p>
          <a:p>
            <a:pPr algn="r"/>
            <a:r>
              <a:rPr lang="en-US" dirty="0"/>
              <a:t>TAC Meeting – AUGUST 2021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 – August 4</a:t>
            </a:r>
            <a:r>
              <a:rPr lang="en-US" sz="2800" baseline="30000" dirty="0"/>
              <a:t>th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900" b="1" dirty="0"/>
              <a:t>New TAC &amp; PRS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NPRR1082, Emergency Response Service (ERS) Test Exception for Co-located ERS Loads – </a:t>
            </a:r>
            <a:r>
              <a:rPr lang="en-US" sz="1600" b="1" dirty="0"/>
              <a:t>Endorsed with a desktop edit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NPRR1084, Improvements to Reporting of Resource Outages and </a:t>
            </a:r>
            <a:r>
              <a:rPr lang="en-US" sz="1600" dirty="0" err="1"/>
              <a:t>Derates</a:t>
            </a:r>
            <a:r>
              <a:rPr lang="en-US" sz="1600" dirty="0"/>
              <a:t> – </a:t>
            </a:r>
            <a:r>
              <a:rPr lang="en-US" sz="1600" b="1" dirty="0"/>
              <a:t>Tabled, referred to WMWG</a:t>
            </a:r>
          </a:p>
          <a:p>
            <a:pPr marL="0">
              <a:lnSpc>
                <a:spcPct val="110000"/>
              </a:lnSpc>
              <a:buNone/>
            </a:pPr>
            <a:r>
              <a:rPr lang="en-US" sz="1800" b="1" dirty="0"/>
              <a:t>Working Groups Discussions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NPRR981, Day-Ahead Market Price Correction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NPRR1058, Resource Offer Modernization for Real-Time Co-Optimization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NPRR1070, Planning Criteria for GTC Exit Solutions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NPRR1077, Extension of Self-Limiting Facility Concept to Settlement Only Generators (SOGs) and Telemetry Requirements for SOGs (WMS)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OBDRR026, Change Shadow Price Caps to Curves and Remove Shift Factor Threshold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NOGRR215, Limit Use of Remedial Action Schemes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VCMRR031, Clarification Related to Variable Costs in Fuel Adders (RCWG)</a:t>
            </a:r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Winter Storm Items</a:t>
            </a:r>
            <a:r>
              <a:rPr lang="en-US" dirty="0"/>
              <a:t>: working groups continue to address items in the Emergency Conditions issues list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High Forecast Variability Risk Process</a:t>
            </a:r>
            <a:r>
              <a:rPr lang="en-US" dirty="0"/>
              <a:t>: WMS assigned WMWG to evaluate the pricing mechanism under new operational approach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Structural Review:</a:t>
            </a:r>
            <a:r>
              <a:rPr lang="en-US" dirty="0"/>
              <a:t> requested stakeholder feedback on working group structure, scope, process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DG/DER issues – do we need a new working group to manage DG/DER issues in one place</a:t>
            </a:r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Working Group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DSWG</a:t>
            </a:r>
            <a:r>
              <a:rPr lang="en-US" sz="1800" dirty="0"/>
              <a:t> reviewed the </a:t>
            </a:r>
            <a:r>
              <a:rPr lang="en-US" sz="1800" dirty="0">
                <a:hlinkClick r:id="rId2"/>
              </a:rPr>
              <a:t>performance </a:t>
            </a:r>
            <a:r>
              <a:rPr lang="en-US" sz="1800" dirty="0"/>
              <a:t>of Transmission connected ERS loads and Load Resources during winter storm Uri; reviewed issues from SODG RFI responses and will discuss potential recommendations under DER Heavy scenarios in future meetings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WMWG</a:t>
            </a:r>
            <a:r>
              <a:rPr lang="en-US" sz="1800" dirty="0"/>
              <a:t> continued discussion of increased AS procurements, energy pricing impacts, impacts to retailers, how to track the effectiveness of forecast variability determination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MCWG</a:t>
            </a:r>
            <a:r>
              <a:rPr lang="en-US" sz="1800" dirty="0"/>
              <a:t> continued discussion of the default allocation process uplift issues, consideration of dollar based activity approach vs. MW based approach, allocation among different market participant types (load/gen/CRR, public/private, government); continued discussion of default uplift processes in other ISOs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 </a:t>
            </a:r>
            <a:r>
              <a:rPr lang="en-US" sz="1800" b="1" dirty="0"/>
              <a:t>CMWG</a:t>
            </a:r>
            <a:r>
              <a:rPr lang="en-US" sz="1800" dirty="0"/>
              <a:t> continues its discussion of constraint management process during EEA3; reviewed July RUC activity, potential need to RUC units going forward, timing of RUC instructions, and determination of appropriate margins outside of peak operating hours</a:t>
            </a:r>
          </a:p>
        </p:txBody>
      </p:sp>
    </p:spTree>
    <p:extLst>
      <p:ext uri="{BB962C8B-B14F-4D97-AF65-F5344CB8AC3E}">
        <p14:creationId xmlns:p14="http://schemas.microsoft.com/office/powerpoint/2010/main" val="509440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WMS endorsed NPRR1082, Emergency Response Service (ERS) Test Exception for Co-located ERS Loads with a minor desktop edit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WMS requests that TAC continue to table NPRR1084, Improvements to Reporting of Resource Outages and </a:t>
            </a:r>
            <a:r>
              <a:rPr lang="en-US" sz="2600" dirty="0" err="1">
                <a:solidFill>
                  <a:schemeClr val="tx1"/>
                </a:solidFill>
              </a:rPr>
              <a:t>Derates</a:t>
            </a:r>
            <a:r>
              <a:rPr lang="en-US" sz="2600" dirty="0">
                <a:solidFill>
                  <a:schemeClr val="tx1"/>
                </a:solidFill>
              </a:rPr>
              <a:t> for further review at WMWG</a:t>
            </a:r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– September 1</a:t>
            </a:r>
            <a:r>
              <a:rPr lang="en-US" baseline="30000" dirty="0"/>
              <a:t>st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9730CC-A266-4BA8-9C1E-8492A0A26614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60b3afc9-a72a-4286-a1f6-3c61aad5d6c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7994</TotalTime>
  <Words>460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</vt:lpstr>
      <vt:lpstr>Wingdings</vt:lpstr>
      <vt:lpstr>Retrospect</vt:lpstr>
      <vt:lpstr>WMS Report</vt:lpstr>
      <vt:lpstr>Overview</vt:lpstr>
      <vt:lpstr>Revision Requests</vt:lpstr>
      <vt:lpstr>WMS Discussions </vt:lpstr>
      <vt:lpstr>Working Group Discussions </vt:lpstr>
      <vt:lpstr>WMS Actions </vt:lpstr>
      <vt:lpstr>Next Meeting – September 1st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Surendran, Resmi SENA-STX/A/7</cp:lastModifiedBy>
  <cp:revision>84</cp:revision>
  <dcterms:created xsi:type="dcterms:W3CDTF">2021-01-14T19:13:08Z</dcterms:created>
  <dcterms:modified xsi:type="dcterms:W3CDTF">2021-08-24T16:37:29Z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