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6"/>
  </p:notesMasterIdLst>
  <p:handoutMasterIdLst>
    <p:handoutMasterId r:id="rId17"/>
  </p:handoutMasterIdLst>
  <p:sldIdLst>
    <p:sldId id="270" r:id="rId4"/>
    <p:sldId id="635" r:id="rId5"/>
    <p:sldId id="636" r:id="rId6"/>
    <p:sldId id="621" r:id="rId7"/>
    <p:sldId id="622" r:id="rId8"/>
    <p:sldId id="624" r:id="rId9"/>
    <p:sldId id="623" r:id="rId10"/>
    <p:sldId id="630" r:id="rId11"/>
    <p:sldId id="633" r:id="rId12"/>
    <p:sldId id="634" r:id="rId13"/>
    <p:sldId id="638" r:id="rId14"/>
    <p:sldId id="63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3019" autoAdjust="0"/>
  </p:normalViewPr>
  <p:slideViewPr>
    <p:cSldViewPr snapToGrid="0">
      <p:cViewPr varScale="1">
        <p:scale>
          <a:sx n="54" d="100"/>
          <a:sy n="54" d="100"/>
        </p:scale>
        <p:origin x="846" y="7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8/19/2021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8/19/2021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521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about/weather/forecastvariabilit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Performance of Net Load Forecast Variability Assessment</a:t>
            </a:r>
          </a:p>
        </p:txBody>
      </p:sp>
      <p:sp>
        <p:nvSpPr>
          <p:cNvPr id="3" name="Text Placeholder 2"/>
          <p:cNvSpPr>
            <a:spLocks noGrp="1"/>
          </p:cNvSpPr>
          <p:nvPr>
            <p:ph type="body" sz="quarter" idx="3"/>
          </p:nvPr>
        </p:nvSpPr>
        <p:spPr>
          <a:xfrm>
            <a:off x="3597878" y="4027932"/>
            <a:ext cx="4465283" cy="649224"/>
          </a:xfrm>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627A-104D-4E07-A4FC-8C2523461D04}"/>
              </a:ext>
            </a:extLst>
          </p:cNvPr>
          <p:cNvSpPr>
            <a:spLocks noGrp="1"/>
          </p:cNvSpPr>
          <p:nvPr>
            <p:ph type="title"/>
          </p:nvPr>
        </p:nvSpPr>
        <p:spPr/>
        <p:txBody>
          <a:bodyPr/>
          <a:lstStyle/>
          <a:p>
            <a:r>
              <a:rPr lang="en-US" dirty="0"/>
              <a:t>August 14, 2021</a:t>
            </a:r>
          </a:p>
        </p:txBody>
      </p:sp>
      <p:sp>
        <p:nvSpPr>
          <p:cNvPr id="4" name="Slide Number Placeholder 3">
            <a:extLst>
              <a:ext uri="{FF2B5EF4-FFF2-40B4-BE49-F238E27FC236}">
                <a16:creationId xmlns:a16="http://schemas.microsoft.com/office/drawing/2014/main" id="{34796C06-E152-45D3-966D-25A967AE6FD4}"/>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TextBox 5">
            <a:extLst>
              <a:ext uri="{FF2B5EF4-FFF2-40B4-BE49-F238E27FC236}">
                <a16:creationId xmlns:a16="http://schemas.microsoft.com/office/drawing/2014/main" id="{664CF444-3060-40BB-9788-FF2C79F66FFC}"/>
              </a:ext>
            </a:extLst>
          </p:cNvPr>
          <p:cNvSpPr txBox="1"/>
          <p:nvPr/>
        </p:nvSpPr>
        <p:spPr>
          <a:xfrm>
            <a:off x="2340864" y="6460429"/>
            <a:ext cx="6498336" cy="307777"/>
          </a:xfrm>
          <a:prstGeom prst="rect">
            <a:avLst/>
          </a:prstGeom>
          <a:noFill/>
        </p:spPr>
        <p:txBody>
          <a:bodyPr wrap="square" rtlCol="0">
            <a:spAutoFit/>
          </a:bodyPr>
          <a:lstStyle/>
          <a:p>
            <a:r>
              <a:rPr lang="en-US" sz="1400" dirty="0">
                <a:latin typeface="Calibri" panose="020F0502020204030204" pitchFamily="34" charset="0"/>
                <a:ea typeface="SimSun" panose="02010600030101010101" pitchFamily="2" charset="-122"/>
              </a:rPr>
              <a:t>Note that the graph above focuses on the forecast performance for HE17 on Aug 14.</a:t>
            </a:r>
          </a:p>
        </p:txBody>
      </p:sp>
      <p:pic>
        <p:nvPicPr>
          <p:cNvPr id="3" name="Picture 2">
            <a:extLst>
              <a:ext uri="{FF2B5EF4-FFF2-40B4-BE49-F238E27FC236}">
                <a16:creationId xmlns:a16="http://schemas.microsoft.com/office/drawing/2014/main" id="{D74D1955-CB80-436E-B753-506705BEFF9B}"/>
              </a:ext>
            </a:extLst>
          </p:cNvPr>
          <p:cNvPicPr>
            <a:picLocks noChangeAspect="1"/>
          </p:cNvPicPr>
          <p:nvPr/>
        </p:nvPicPr>
        <p:blipFill>
          <a:blip r:embed="rId2"/>
          <a:stretch>
            <a:fillRect/>
          </a:stretch>
        </p:blipFill>
        <p:spPr>
          <a:xfrm>
            <a:off x="381000" y="1444413"/>
            <a:ext cx="7895881" cy="4239211"/>
          </a:xfrm>
          <a:prstGeom prst="rect">
            <a:avLst/>
          </a:prstGeom>
        </p:spPr>
      </p:pic>
    </p:spTree>
    <p:extLst>
      <p:ext uri="{BB962C8B-B14F-4D97-AF65-F5344CB8AC3E}">
        <p14:creationId xmlns:p14="http://schemas.microsoft.com/office/powerpoint/2010/main" val="1393739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409D7-95EA-4033-9018-B1337EA12A2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FB18A2DD-8BC2-4E10-8F41-79B92147C5FF}"/>
              </a:ext>
            </a:extLst>
          </p:cNvPr>
          <p:cNvSpPr>
            <a:spLocks noGrp="1"/>
          </p:cNvSpPr>
          <p:nvPr>
            <p:ph idx="1"/>
          </p:nvPr>
        </p:nvSpPr>
        <p:spPr/>
        <p:txBody>
          <a:bodyPr/>
          <a:lstStyle/>
          <a:p>
            <a:r>
              <a:rPr lang="en-US" dirty="0"/>
              <a:t>The weather in Texas could be very volatile, making it difficulty to produce a precise load and/or IRR forecast and to quantify their uncertainties.</a:t>
            </a:r>
          </a:p>
          <a:p>
            <a:r>
              <a:rPr lang="en-US" dirty="0"/>
              <a:t>Forecast variability assessment helps ERCOT to plan for the grid operations ahead of time and to mitigate the reliability risk foreseen</a:t>
            </a:r>
          </a:p>
          <a:p>
            <a:pPr lvl="1"/>
            <a:r>
              <a:rPr lang="en-US" dirty="0"/>
              <a:t>ERCOT can manage the reliability more efficiently by procuring different amount of Non-Spin reserve for non-high and high forecast variability days.</a:t>
            </a:r>
          </a:p>
          <a:p>
            <a:endParaRPr lang="en-US" dirty="0"/>
          </a:p>
        </p:txBody>
      </p:sp>
      <p:sp>
        <p:nvSpPr>
          <p:cNvPr id="4" name="Slide Number Placeholder 3">
            <a:extLst>
              <a:ext uri="{FF2B5EF4-FFF2-40B4-BE49-F238E27FC236}">
                <a16:creationId xmlns:a16="http://schemas.microsoft.com/office/drawing/2014/main" id="{3817E272-1D04-432D-B72B-DA5AF724C0C4}"/>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050410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720A91-34F9-4FCA-81E2-0933E6346A03}"/>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Content Placeholder 4">
            <a:extLst>
              <a:ext uri="{FF2B5EF4-FFF2-40B4-BE49-F238E27FC236}">
                <a16:creationId xmlns:a16="http://schemas.microsoft.com/office/drawing/2014/main" id="{2BC8038E-6BF3-4927-8128-1F3F08591B2B}"/>
              </a:ext>
            </a:extLst>
          </p:cNvPr>
          <p:cNvSpPr>
            <a:spLocks noGrp="1"/>
          </p:cNvSpPr>
          <p:nvPr>
            <p:ph idx="16"/>
          </p:nvPr>
        </p:nvSpPr>
        <p:spPr/>
        <p:txBody>
          <a:bodyPr/>
          <a:lstStyle/>
          <a:p>
            <a:r>
              <a:rPr lang="en-US" dirty="0"/>
              <a:t>Questions?</a:t>
            </a:r>
          </a:p>
        </p:txBody>
      </p:sp>
    </p:spTree>
    <p:extLst>
      <p:ext uri="{BB962C8B-B14F-4D97-AF65-F5344CB8AC3E}">
        <p14:creationId xmlns:p14="http://schemas.microsoft.com/office/powerpoint/2010/main" val="835106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Forecast Variability Considerations</a:t>
            </a:r>
          </a:p>
        </p:txBody>
      </p:sp>
      <p:sp>
        <p:nvSpPr>
          <p:cNvPr id="3" name="Content Placeholder 2"/>
          <p:cNvSpPr>
            <a:spLocks noGrp="1"/>
          </p:cNvSpPr>
          <p:nvPr>
            <p:ph idx="1"/>
          </p:nvPr>
        </p:nvSpPr>
        <p:spPr/>
        <p:txBody>
          <a:bodyPr/>
          <a:lstStyle/>
          <a:p>
            <a:r>
              <a:rPr lang="en-US" sz="1800" dirty="0"/>
              <a:t>Factors that ERCOT will consider when assessing whether or not a day has the potential for having high variability in the forecast include, but are not limited to:</a:t>
            </a:r>
          </a:p>
          <a:p>
            <a:pPr lvl="1"/>
            <a:r>
              <a:rPr lang="en-US" sz="1600" dirty="0"/>
              <a:t>Timing of a weather front, that if accelerated or delayed, could impact the load, wind, and/or solar forecasts,</a:t>
            </a:r>
          </a:p>
          <a:p>
            <a:pPr lvl="1"/>
            <a:r>
              <a:rPr lang="en-US" sz="1600" dirty="0"/>
              <a:t>Variation of temperatures in weather forecasts and ERCOT is not selecting the most conservative (hottest/coldest) for the load forecast,</a:t>
            </a:r>
          </a:p>
          <a:p>
            <a:pPr lvl="1"/>
            <a:r>
              <a:rPr lang="en-US" sz="1600" dirty="0"/>
              <a:t>ERCOT believes that the temperature forecasts from ERCOT’s weather vendors are not hot or cold enough,</a:t>
            </a:r>
          </a:p>
          <a:p>
            <a:pPr lvl="1"/>
            <a:r>
              <a:rPr lang="en-US" sz="1600" dirty="0"/>
              <a:t>Rain is forecast over a significant portion of ERCOT load, but ERCOT believes there is a chance the rain doesn’t happen,</a:t>
            </a:r>
          </a:p>
          <a:p>
            <a:pPr lvl="1"/>
            <a:r>
              <a:rPr lang="en-US" sz="1600" dirty="0"/>
              <a:t>There is a significant variation between the wind forecasts ERCOT receives from different models,</a:t>
            </a:r>
          </a:p>
          <a:p>
            <a:pPr lvl="1"/>
            <a:r>
              <a:rPr lang="en-US" sz="1600" dirty="0"/>
              <a:t>There is a significant variation between the 50</a:t>
            </a:r>
            <a:r>
              <a:rPr lang="en-US" sz="1600" baseline="30000" dirty="0"/>
              <a:t>th</a:t>
            </a:r>
            <a:r>
              <a:rPr lang="en-US" sz="1600" dirty="0"/>
              <a:t> percentile (STWPF) and 80</a:t>
            </a:r>
            <a:r>
              <a:rPr lang="en-US" sz="1600" baseline="30000" dirty="0"/>
              <a:t>th</a:t>
            </a:r>
            <a:r>
              <a:rPr lang="en-US" sz="1600" dirty="0"/>
              <a:t> percentile (WGRPP) wind forecasts,</a:t>
            </a:r>
          </a:p>
          <a:p>
            <a:pPr lvl="1"/>
            <a:r>
              <a:rPr lang="en-US" sz="1600" dirty="0"/>
              <a:t>The forecast for areas with high amounts of solar resources shows clear skies, but ERCOT believes there is a chance for cloudy conditions, and</a:t>
            </a:r>
          </a:p>
          <a:p>
            <a:pPr lvl="1"/>
            <a:r>
              <a:rPr lang="en-US" sz="1600" dirty="0"/>
              <a:t>There is a potential for extreme weather conditions such as snow, icing, dust storm, hail, or an eclipse.</a:t>
            </a:r>
          </a:p>
          <a:p>
            <a:pPr lvl="1"/>
            <a:endParaRPr lang="en-US" sz="1600" dirty="0"/>
          </a:p>
          <a:p>
            <a:pPr lvl="1"/>
            <a:endParaRPr lang="en-US" sz="1600" dirty="0"/>
          </a:p>
          <a:p>
            <a:pPr lvl="1"/>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334827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79563-8253-4792-B2AD-DBDA3BC496BE}"/>
              </a:ext>
            </a:extLst>
          </p:cNvPr>
          <p:cNvSpPr>
            <a:spLocks noGrp="1"/>
          </p:cNvSpPr>
          <p:nvPr>
            <p:ph type="title"/>
          </p:nvPr>
        </p:nvSpPr>
        <p:spPr/>
        <p:txBody>
          <a:bodyPr/>
          <a:lstStyle/>
          <a:p>
            <a:r>
              <a:rPr lang="en-US" sz="2800" dirty="0"/>
              <a:t>Updates to Forecast Variability Assessment</a:t>
            </a:r>
          </a:p>
        </p:txBody>
      </p:sp>
      <p:sp>
        <p:nvSpPr>
          <p:cNvPr id="3" name="Content Placeholder 2">
            <a:extLst>
              <a:ext uri="{FF2B5EF4-FFF2-40B4-BE49-F238E27FC236}">
                <a16:creationId xmlns:a16="http://schemas.microsoft.com/office/drawing/2014/main" id="{CD7E6ABC-7C67-4DFE-B9E7-2D52DBEC373D}"/>
              </a:ext>
            </a:extLst>
          </p:cNvPr>
          <p:cNvSpPr>
            <a:spLocks noGrp="1"/>
          </p:cNvSpPr>
          <p:nvPr>
            <p:ph idx="1"/>
          </p:nvPr>
        </p:nvSpPr>
        <p:spPr/>
        <p:txBody>
          <a:bodyPr/>
          <a:lstStyle/>
          <a:p>
            <a:r>
              <a:rPr lang="en-US" dirty="0"/>
              <a:t>The assessment is posted at</a:t>
            </a:r>
          </a:p>
          <a:p>
            <a:pPr marL="300038" lvl="1" indent="0">
              <a:buNone/>
            </a:pPr>
            <a:r>
              <a:rPr lang="en-US" dirty="0">
                <a:hlinkClick r:id="rId2"/>
              </a:rPr>
              <a:t>http://www.ercot.com/about/weather/forecastvariability</a:t>
            </a:r>
            <a:endParaRPr lang="en-US" dirty="0"/>
          </a:p>
          <a:p>
            <a:pPr lvl="1"/>
            <a:r>
              <a:rPr lang="en-US" dirty="0">
                <a:latin typeface="Calibri" panose="020F0502020204030204" pitchFamily="34" charset="0"/>
                <a:ea typeface="SimSun" panose="02010600030101010101" pitchFamily="2" charset="-122"/>
              </a:rPr>
              <a:t>Note that as of</a:t>
            </a:r>
            <a:r>
              <a:rPr lang="en-US" dirty="0">
                <a:effectLst/>
                <a:latin typeface="Calibri" panose="020F0502020204030204" pitchFamily="34" charset="0"/>
                <a:ea typeface="SimSun" panose="02010600030101010101" pitchFamily="2" charset="-122"/>
              </a:rPr>
              <a:t> August 1, 2021, recognizing that the sole purpose of this assessment is to aid in determining if additional Non-Spin quantities are needed for Current-Day + 3, ERCOT has updated its approach to limit the net load variability assessment for Current-</a:t>
            </a:r>
            <a:r>
              <a:rPr lang="en-US" dirty="0">
                <a:latin typeface="Calibri" panose="020F0502020204030204" pitchFamily="34" charset="0"/>
                <a:ea typeface="SimSun" panose="02010600030101010101" pitchFamily="2" charset="-122"/>
              </a:rPr>
              <a:t>D</a:t>
            </a:r>
            <a:r>
              <a:rPr lang="en-US" dirty="0">
                <a:effectLst/>
                <a:latin typeface="Calibri" panose="020F0502020204030204" pitchFamily="34" charset="0"/>
                <a:ea typeface="SimSun" panose="02010600030101010101" pitchFamily="2" charset="-122"/>
              </a:rPr>
              <a:t>ay+3 only. The Forecast Variability Assessment will continue to be updated 7 days per week.</a:t>
            </a:r>
          </a:p>
          <a:p>
            <a:pPr lvl="1"/>
            <a:endParaRPr lang="en-US" dirty="0">
              <a:latin typeface="Calibri" panose="020F0502020204030204" pitchFamily="34" charset="0"/>
              <a:ea typeface="SimSun" panose="02010600030101010101" pitchFamily="2" charset="-122"/>
            </a:endParaRPr>
          </a:p>
          <a:p>
            <a:r>
              <a:rPr lang="en-US" dirty="0">
                <a:latin typeface="Calibri" panose="020F0502020204030204" pitchFamily="34" charset="0"/>
                <a:ea typeface="SimSun" panose="02010600030101010101" pitchFamily="2" charset="-122"/>
              </a:rPr>
              <a:t>This assessment focuses on the gauging the risk of net load </a:t>
            </a:r>
            <a:r>
              <a:rPr lang="en-US" dirty="0" err="1">
                <a:latin typeface="Calibri" panose="020F0502020204030204" pitchFamily="34" charset="0"/>
                <a:ea typeface="SimSun" panose="02010600030101010101" pitchFamily="2" charset="-122"/>
              </a:rPr>
              <a:t>underforecast</a:t>
            </a:r>
            <a:r>
              <a:rPr lang="en-US" dirty="0">
                <a:latin typeface="Calibri" panose="020F0502020204030204" pitchFamily="34" charset="0"/>
                <a:ea typeface="SimSun" panose="02010600030101010101" pitchFamily="2" charset="-122"/>
              </a:rPr>
              <a:t> errors during the Operating Day.  On days that are identified as having a higher potential of weather forecast uncertainty that may result in having a higher net load that being forecasted, ERCOT may increase Non-Spin quantities further by up to 1000 MW. </a:t>
            </a:r>
          </a:p>
          <a:p>
            <a:pPr lvl="1"/>
            <a:r>
              <a:rPr lang="en-US" dirty="0">
                <a:latin typeface="Calibri" panose="020F0502020204030204" pitchFamily="34" charset="0"/>
                <a:ea typeface="SimSun" panose="02010600030101010101" pitchFamily="2" charset="-122"/>
              </a:rPr>
              <a:t>So far, ERCOT has tagged Jul 12, Jul 28, Jul 29, Aug 1, Aug 2 and Aug 14 as day with high risk for net load variability.</a:t>
            </a:r>
          </a:p>
          <a:p>
            <a:pPr lvl="1"/>
            <a:r>
              <a:rPr lang="en-US" dirty="0">
                <a:latin typeface="Calibri" panose="020F0502020204030204" pitchFamily="34" charset="0"/>
                <a:ea typeface="SimSun" panose="02010600030101010101" pitchFamily="2" charset="-122"/>
              </a:rPr>
              <a:t>ERCOT increased Non-Spin requirements further by 1000 MW on Jul 29, Aug 1, Aug 2 and Aug 14</a:t>
            </a:r>
          </a:p>
          <a:p>
            <a:endParaRPr lang="en-US" dirty="0">
              <a:effectLst/>
              <a:latin typeface="Calibri" panose="020F0502020204030204" pitchFamily="34" charset="0"/>
              <a:ea typeface="SimSun" panose="02010600030101010101" pitchFamily="2" charset="-122"/>
            </a:endParaRPr>
          </a:p>
          <a:p>
            <a:endParaRPr lang="en-US" dirty="0">
              <a:latin typeface="Calibri" panose="020F0502020204030204" pitchFamily="34" charset="0"/>
              <a:ea typeface="SimSun" panose="02010600030101010101" pitchFamily="2" charset="-122"/>
            </a:endParaRPr>
          </a:p>
          <a:p>
            <a:endParaRPr lang="en-US" sz="1800" dirty="0">
              <a:effectLst/>
              <a:latin typeface="Calibri" panose="020F0502020204030204" pitchFamily="34" charset="0"/>
              <a:ea typeface="SimSun" panose="02010600030101010101" pitchFamily="2" charset="-122"/>
            </a:endParaRPr>
          </a:p>
          <a:p>
            <a:endParaRPr lang="en-US" dirty="0">
              <a:latin typeface="Calibri" panose="020F0502020204030204" pitchFamily="34" charset="0"/>
              <a:ea typeface="SimSun" panose="02010600030101010101" pitchFamily="2" charset="-122"/>
            </a:endParaRPr>
          </a:p>
        </p:txBody>
      </p:sp>
      <p:sp>
        <p:nvSpPr>
          <p:cNvPr id="4" name="Slide Number Placeholder 3">
            <a:extLst>
              <a:ext uri="{FF2B5EF4-FFF2-40B4-BE49-F238E27FC236}">
                <a16:creationId xmlns:a16="http://schemas.microsoft.com/office/drawing/2014/main" id="{96CCF7EC-E26E-47E9-B6F1-F6BD030A90B2}"/>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15915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5C966-06BC-4D07-90BC-4D287E447321}"/>
              </a:ext>
            </a:extLst>
          </p:cNvPr>
          <p:cNvSpPr>
            <a:spLocks noGrp="1"/>
          </p:cNvSpPr>
          <p:nvPr>
            <p:ph type="title"/>
          </p:nvPr>
        </p:nvSpPr>
        <p:spPr/>
        <p:txBody>
          <a:bodyPr/>
          <a:lstStyle/>
          <a:p>
            <a:r>
              <a:rPr lang="en-US" sz="2800" dirty="0"/>
              <a:t>July 12, 2021 (assessment day July 9, 2021)</a:t>
            </a:r>
          </a:p>
        </p:txBody>
      </p:sp>
      <p:sp>
        <p:nvSpPr>
          <p:cNvPr id="3" name="Content Placeholder 2">
            <a:extLst>
              <a:ext uri="{FF2B5EF4-FFF2-40B4-BE49-F238E27FC236}">
                <a16:creationId xmlns:a16="http://schemas.microsoft.com/office/drawing/2014/main" id="{FF03D142-B977-409B-839B-94BFA0EA044C}"/>
              </a:ext>
            </a:extLst>
          </p:cNvPr>
          <p:cNvSpPr>
            <a:spLocks noGrp="1"/>
          </p:cNvSpPr>
          <p:nvPr>
            <p:ph idx="1"/>
          </p:nvPr>
        </p:nvSpPr>
        <p:spPr/>
        <p:txBody>
          <a:bodyPr/>
          <a:lstStyle/>
          <a:p>
            <a:pPr>
              <a:spcBef>
                <a:spcPts val="0"/>
              </a:spcBef>
            </a:pPr>
            <a:r>
              <a:rPr lang="en-US" sz="1600" dirty="0">
                <a:latin typeface="Calibri" panose="020F0502020204030204" pitchFamily="34" charset="0"/>
                <a:ea typeface="SimSun" panose="02010600030101010101" pitchFamily="2" charset="-122"/>
              </a:rPr>
              <a:t>The week of Jul 12, 2021 presents a weather pattern much more typical of July.</a:t>
            </a:r>
          </a:p>
          <a:p>
            <a:pPr>
              <a:spcBef>
                <a:spcPts val="0"/>
              </a:spcBef>
            </a:pPr>
            <a:r>
              <a:rPr lang="en-US" sz="1600" dirty="0">
                <a:latin typeface="Calibri" panose="020F0502020204030204" pitchFamily="34" charset="0"/>
                <a:ea typeface="SimSun" panose="02010600030101010101" pitchFamily="2" charset="-122"/>
              </a:rPr>
              <a:t> </a:t>
            </a:r>
            <a:r>
              <a:rPr lang="en-US" sz="1600" u="sng" dirty="0">
                <a:latin typeface="Calibri" panose="020F0502020204030204" pitchFamily="34" charset="0"/>
                <a:ea typeface="SimSun" panose="02010600030101010101" pitchFamily="2" charset="-122"/>
              </a:rPr>
              <a:t>Most days the week of Jul 12, 2021 show potential for the temperatures to come in two to four degrees hotter than the current forecast. </a:t>
            </a:r>
          </a:p>
          <a:p>
            <a:pPr>
              <a:spcBef>
                <a:spcPts val="0"/>
              </a:spcBef>
            </a:pPr>
            <a:r>
              <a:rPr lang="en-US" sz="1600" dirty="0">
                <a:latin typeface="Calibri" panose="020F0502020204030204" pitchFamily="34" charset="0"/>
                <a:ea typeface="SimSun" panose="02010600030101010101" pitchFamily="2" charset="-122"/>
              </a:rPr>
              <a:t>Also, there’s a couple days next week </a:t>
            </a:r>
            <a:r>
              <a:rPr lang="en-US" sz="1600" u="sng" dirty="0">
                <a:latin typeface="Calibri" panose="020F0502020204030204" pitchFamily="34" charset="0"/>
                <a:ea typeface="SimSun" panose="02010600030101010101" pitchFamily="2" charset="-122"/>
              </a:rPr>
              <a:t>when the wind has potential to come in significantly lower than forecast – July 12 and July 13 in particular</a:t>
            </a:r>
            <a:r>
              <a:rPr lang="en-US" sz="1600" dirty="0">
                <a:latin typeface="Calibri" panose="020F0502020204030204" pitchFamily="34" charset="0"/>
                <a:ea typeface="SimSun" panose="02010600030101010101" pitchFamily="2" charset="-122"/>
              </a:rPr>
              <a:t>. </a:t>
            </a:r>
          </a:p>
        </p:txBody>
      </p:sp>
      <p:sp>
        <p:nvSpPr>
          <p:cNvPr id="4" name="Slide Number Placeholder 3">
            <a:extLst>
              <a:ext uri="{FF2B5EF4-FFF2-40B4-BE49-F238E27FC236}">
                <a16:creationId xmlns:a16="http://schemas.microsoft.com/office/drawing/2014/main" id="{995385AA-96B3-4AE0-B2D3-CC8F4CBC01D3}"/>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TextBox 4">
            <a:extLst>
              <a:ext uri="{FF2B5EF4-FFF2-40B4-BE49-F238E27FC236}">
                <a16:creationId xmlns:a16="http://schemas.microsoft.com/office/drawing/2014/main" id="{0E1AB4E2-0109-494C-A031-E6819716FA62}"/>
              </a:ext>
            </a:extLst>
          </p:cNvPr>
          <p:cNvSpPr txBox="1"/>
          <p:nvPr/>
        </p:nvSpPr>
        <p:spPr>
          <a:xfrm>
            <a:off x="2340864" y="6460429"/>
            <a:ext cx="6498336" cy="307777"/>
          </a:xfrm>
          <a:prstGeom prst="rect">
            <a:avLst/>
          </a:prstGeom>
          <a:noFill/>
        </p:spPr>
        <p:txBody>
          <a:bodyPr wrap="square" rtlCol="0">
            <a:spAutoFit/>
          </a:bodyPr>
          <a:lstStyle/>
          <a:p>
            <a:r>
              <a:rPr lang="en-US" sz="1400" dirty="0">
                <a:latin typeface="Calibri" panose="020F0502020204030204" pitchFamily="34" charset="0"/>
                <a:ea typeface="SimSun" panose="02010600030101010101" pitchFamily="2" charset="-122"/>
              </a:rPr>
              <a:t>Note that the graph above focuses on the forecast performance for HE17 on Jul 12.</a:t>
            </a:r>
          </a:p>
        </p:txBody>
      </p:sp>
      <p:pic>
        <p:nvPicPr>
          <p:cNvPr id="7" name="Picture 6">
            <a:extLst>
              <a:ext uri="{FF2B5EF4-FFF2-40B4-BE49-F238E27FC236}">
                <a16:creationId xmlns:a16="http://schemas.microsoft.com/office/drawing/2014/main" id="{D71C4FD6-2816-44E4-A6ED-0D7FF4570299}"/>
              </a:ext>
            </a:extLst>
          </p:cNvPr>
          <p:cNvPicPr>
            <a:picLocks noChangeAspect="1"/>
          </p:cNvPicPr>
          <p:nvPr/>
        </p:nvPicPr>
        <p:blipFill>
          <a:blip r:embed="rId2"/>
          <a:stretch>
            <a:fillRect/>
          </a:stretch>
        </p:blipFill>
        <p:spPr>
          <a:xfrm>
            <a:off x="1142703" y="2331136"/>
            <a:ext cx="6858594" cy="3682303"/>
          </a:xfrm>
          <a:prstGeom prst="rect">
            <a:avLst/>
          </a:prstGeom>
        </p:spPr>
      </p:pic>
    </p:spTree>
    <p:extLst>
      <p:ext uri="{BB962C8B-B14F-4D97-AF65-F5344CB8AC3E}">
        <p14:creationId xmlns:p14="http://schemas.microsoft.com/office/powerpoint/2010/main" val="3531555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F690E-4879-4B5F-B15F-DCA6D092287D}"/>
              </a:ext>
            </a:extLst>
          </p:cNvPr>
          <p:cNvSpPr>
            <a:spLocks noGrp="1"/>
          </p:cNvSpPr>
          <p:nvPr>
            <p:ph type="title"/>
          </p:nvPr>
        </p:nvSpPr>
        <p:spPr/>
        <p:txBody>
          <a:bodyPr/>
          <a:lstStyle/>
          <a:p>
            <a:r>
              <a:rPr lang="en-US" sz="1800" dirty="0"/>
              <a:t>July 28 - July 29, 2021 (Assessment day July 25, July 26, respectively)</a:t>
            </a:r>
          </a:p>
        </p:txBody>
      </p:sp>
      <p:sp>
        <p:nvSpPr>
          <p:cNvPr id="3" name="Content Placeholder 2">
            <a:extLst>
              <a:ext uri="{FF2B5EF4-FFF2-40B4-BE49-F238E27FC236}">
                <a16:creationId xmlns:a16="http://schemas.microsoft.com/office/drawing/2014/main" id="{56F77DC1-8023-4801-9511-FD101D369342}"/>
              </a:ext>
            </a:extLst>
          </p:cNvPr>
          <p:cNvSpPr>
            <a:spLocks noGrp="1"/>
          </p:cNvSpPr>
          <p:nvPr>
            <p:ph idx="1"/>
          </p:nvPr>
        </p:nvSpPr>
        <p:spPr/>
        <p:txBody>
          <a:bodyPr/>
          <a:lstStyle/>
          <a:p>
            <a:r>
              <a:rPr lang="en-US" sz="1600" dirty="0">
                <a:effectLst/>
                <a:latin typeface="Calibri" panose="020F0502020204030204" pitchFamily="34" charset="0"/>
                <a:ea typeface="SimSun" panose="02010600030101010101" pitchFamily="2" charset="-122"/>
              </a:rPr>
              <a:t>July 28, 2021 and July 29, 2021 show the highest potential variability from the current forecast. The forecasts are relying in cloud and rain impacts on temperatures – especially July 28. Then slow to rebound hotter on July 29. </a:t>
            </a:r>
            <a:r>
              <a:rPr lang="en-US" sz="1600" u="sng" dirty="0">
                <a:effectLst/>
                <a:latin typeface="Calibri" panose="020F0502020204030204" pitchFamily="34" charset="0"/>
                <a:ea typeface="SimSun" panose="02010600030101010101" pitchFamily="2" charset="-122"/>
              </a:rPr>
              <a:t>The other concern is rain and clouds could be more prevalent in West Texas during this time frame, resulting in lower wind and solar generation than is currently forecast. </a:t>
            </a:r>
            <a:r>
              <a:rPr lang="en-US" sz="1600" dirty="0">
                <a:effectLst/>
                <a:latin typeface="Calibri" panose="020F0502020204030204" pitchFamily="34" charset="0"/>
                <a:ea typeface="SimSun" panose="02010600030101010101" pitchFamily="2" charset="-122"/>
              </a:rPr>
              <a:t>While not a high probability, there is a high potential variability during </a:t>
            </a:r>
            <a:r>
              <a:rPr lang="en-US" sz="1600" dirty="0">
                <a:latin typeface="Calibri" panose="020F0502020204030204" pitchFamily="34" charset="0"/>
                <a:ea typeface="SimSun" panose="02010600030101010101" pitchFamily="2" charset="-122"/>
              </a:rPr>
              <a:t>July 28 </a:t>
            </a:r>
            <a:r>
              <a:rPr lang="en-US" sz="1600" dirty="0">
                <a:effectLst/>
                <a:latin typeface="Calibri" panose="020F0502020204030204" pitchFamily="34" charset="0"/>
                <a:ea typeface="SimSun" panose="02010600030101010101" pitchFamily="2" charset="-122"/>
              </a:rPr>
              <a:t>into July 29 time frame.</a:t>
            </a:r>
          </a:p>
          <a:p>
            <a:r>
              <a:rPr lang="en-US" sz="1600" dirty="0">
                <a:latin typeface="Calibri" panose="020F0502020204030204" pitchFamily="34" charset="0"/>
                <a:ea typeface="SimSun" panose="02010600030101010101" pitchFamily="2" charset="-122"/>
              </a:rPr>
              <a:t>Additional Non-Spin was procured for July 29.</a:t>
            </a:r>
            <a:endParaRPr lang="en-US" sz="1600" dirty="0">
              <a:effectLst/>
              <a:latin typeface="Calibri" panose="020F0502020204030204" pitchFamily="34" charset="0"/>
              <a:ea typeface="SimSun" panose="02010600030101010101" pitchFamily="2" charset="-122"/>
            </a:endParaRPr>
          </a:p>
          <a:p>
            <a:endParaRPr lang="en-US" dirty="0"/>
          </a:p>
        </p:txBody>
      </p:sp>
      <p:sp>
        <p:nvSpPr>
          <p:cNvPr id="4" name="Slide Number Placeholder 3">
            <a:extLst>
              <a:ext uri="{FF2B5EF4-FFF2-40B4-BE49-F238E27FC236}">
                <a16:creationId xmlns:a16="http://schemas.microsoft.com/office/drawing/2014/main" id="{24B85CF4-43F7-46BA-A448-B3D565266816}"/>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TextBox 5">
            <a:extLst>
              <a:ext uri="{FF2B5EF4-FFF2-40B4-BE49-F238E27FC236}">
                <a16:creationId xmlns:a16="http://schemas.microsoft.com/office/drawing/2014/main" id="{332941FB-73A5-478E-BE80-358B82F15A92}"/>
              </a:ext>
            </a:extLst>
          </p:cNvPr>
          <p:cNvSpPr txBox="1"/>
          <p:nvPr/>
        </p:nvSpPr>
        <p:spPr>
          <a:xfrm>
            <a:off x="2340864" y="6460429"/>
            <a:ext cx="6498336" cy="307777"/>
          </a:xfrm>
          <a:prstGeom prst="rect">
            <a:avLst/>
          </a:prstGeom>
          <a:noFill/>
        </p:spPr>
        <p:txBody>
          <a:bodyPr wrap="square" rtlCol="0">
            <a:spAutoFit/>
          </a:bodyPr>
          <a:lstStyle/>
          <a:p>
            <a:r>
              <a:rPr lang="en-US" sz="1400" dirty="0">
                <a:latin typeface="Calibri" panose="020F0502020204030204" pitchFamily="34" charset="0"/>
                <a:ea typeface="SimSun" panose="02010600030101010101" pitchFamily="2" charset="-122"/>
              </a:rPr>
              <a:t>Note that the graph above focuses on the forecast performance for HE17 on Jul 29.</a:t>
            </a:r>
          </a:p>
        </p:txBody>
      </p:sp>
      <p:pic>
        <p:nvPicPr>
          <p:cNvPr id="7" name="Picture 6">
            <a:extLst>
              <a:ext uri="{FF2B5EF4-FFF2-40B4-BE49-F238E27FC236}">
                <a16:creationId xmlns:a16="http://schemas.microsoft.com/office/drawing/2014/main" id="{D8A72705-2117-4C76-BDCD-56C7ADB2228D}"/>
              </a:ext>
            </a:extLst>
          </p:cNvPr>
          <p:cNvPicPr>
            <a:picLocks noChangeAspect="1"/>
          </p:cNvPicPr>
          <p:nvPr/>
        </p:nvPicPr>
        <p:blipFill>
          <a:blip r:embed="rId2"/>
          <a:stretch>
            <a:fillRect/>
          </a:stretch>
        </p:blipFill>
        <p:spPr>
          <a:xfrm>
            <a:off x="1180803" y="2778126"/>
            <a:ext cx="6858594" cy="3682303"/>
          </a:xfrm>
          <a:prstGeom prst="rect">
            <a:avLst/>
          </a:prstGeom>
        </p:spPr>
      </p:pic>
    </p:spTree>
    <p:extLst>
      <p:ext uri="{BB962C8B-B14F-4D97-AF65-F5344CB8AC3E}">
        <p14:creationId xmlns:p14="http://schemas.microsoft.com/office/powerpoint/2010/main" val="536394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AFB59-06CD-490D-9431-618A12747C7C}"/>
              </a:ext>
            </a:extLst>
          </p:cNvPr>
          <p:cNvSpPr>
            <a:spLocks noGrp="1"/>
          </p:cNvSpPr>
          <p:nvPr>
            <p:ph type="title"/>
          </p:nvPr>
        </p:nvSpPr>
        <p:spPr/>
        <p:txBody>
          <a:bodyPr/>
          <a:lstStyle/>
          <a:p>
            <a:r>
              <a:rPr lang="en-US" dirty="0"/>
              <a:t>August 1, 2021 (assessment day July 29)</a:t>
            </a:r>
          </a:p>
        </p:txBody>
      </p:sp>
      <p:sp>
        <p:nvSpPr>
          <p:cNvPr id="3" name="Content Placeholder 2">
            <a:extLst>
              <a:ext uri="{FF2B5EF4-FFF2-40B4-BE49-F238E27FC236}">
                <a16:creationId xmlns:a16="http://schemas.microsoft.com/office/drawing/2014/main" id="{496A1BD2-23D7-444C-BD8D-8EDB455C8746}"/>
              </a:ext>
            </a:extLst>
          </p:cNvPr>
          <p:cNvSpPr>
            <a:spLocks noGrp="1"/>
          </p:cNvSpPr>
          <p:nvPr>
            <p:ph idx="1"/>
          </p:nvPr>
        </p:nvSpPr>
        <p:spPr/>
        <p:txBody>
          <a:bodyPr/>
          <a:lstStyle/>
          <a:p>
            <a:r>
              <a:rPr lang="en-US" sz="1600" dirty="0">
                <a:effectLst/>
                <a:latin typeface="Calibri" panose="020F0502020204030204" pitchFamily="34" charset="0"/>
                <a:ea typeface="SimSun" panose="02010600030101010101" pitchFamily="2" charset="-122"/>
              </a:rPr>
              <a:t>August 1, 2021  continues to show the greatest concern over the next seven days. The current load forecast is significantly lower than the level it was forecasted yesterday. </a:t>
            </a:r>
            <a:r>
              <a:rPr lang="en-US" sz="1600" u="sng" dirty="0">
                <a:effectLst/>
                <a:latin typeface="Calibri" panose="020F0502020204030204" pitchFamily="34" charset="0"/>
                <a:ea typeface="SimSun" panose="02010600030101010101" pitchFamily="2" charset="-122"/>
              </a:rPr>
              <a:t>There’s still potential temperatures come in just as hot as suggested with yesterday’s update. Also, it’s very likely rain and clouds will ramp up in West Texas by late-afternoon Sunday. This poses a significant risk to both wind and solar coming in below forecast. </a:t>
            </a:r>
            <a:endParaRPr lang="en-US" sz="1600" dirty="0">
              <a:effectLst/>
              <a:latin typeface="Calibri" panose="020F0502020204030204" pitchFamily="34" charset="0"/>
              <a:ea typeface="SimSun" panose="02010600030101010101" pitchFamily="2" charset="-122"/>
            </a:endParaRPr>
          </a:p>
          <a:p>
            <a:r>
              <a:rPr lang="en-US" sz="1600" dirty="0">
                <a:latin typeface="Calibri" panose="020F0502020204030204" pitchFamily="34" charset="0"/>
                <a:ea typeface="SimSun" panose="02010600030101010101" pitchFamily="2" charset="-122"/>
              </a:rPr>
              <a:t>Additional Non-Spin was procured for August 1.</a:t>
            </a:r>
          </a:p>
          <a:p>
            <a:endParaRPr lang="en-US" dirty="0"/>
          </a:p>
        </p:txBody>
      </p:sp>
      <p:sp>
        <p:nvSpPr>
          <p:cNvPr id="4" name="Slide Number Placeholder 3">
            <a:extLst>
              <a:ext uri="{FF2B5EF4-FFF2-40B4-BE49-F238E27FC236}">
                <a16:creationId xmlns:a16="http://schemas.microsoft.com/office/drawing/2014/main" id="{660F240B-CE41-4EF4-9A12-2EB42F96AF74}"/>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extBox 5">
            <a:extLst>
              <a:ext uri="{FF2B5EF4-FFF2-40B4-BE49-F238E27FC236}">
                <a16:creationId xmlns:a16="http://schemas.microsoft.com/office/drawing/2014/main" id="{F254194F-C5D9-4CAF-ACDC-A2E12794DB84}"/>
              </a:ext>
            </a:extLst>
          </p:cNvPr>
          <p:cNvSpPr txBox="1"/>
          <p:nvPr/>
        </p:nvSpPr>
        <p:spPr>
          <a:xfrm>
            <a:off x="2340864" y="6460429"/>
            <a:ext cx="6498336" cy="307777"/>
          </a:xfrm>
          <a:prstGeom prst="rect">
            <a:avLst/>
          </a:prstGeom>
          <a:noFill/>
        </p:spPr>
        <p:txBody>
          <a:bodyPr wrap="square" rtlCol="0">
            <a:spAutoFit/>
          </a:bodyPr>
          <a:lstStyle/>
          <a:p>
            <a:r>
              <a:rPr lang="en-US" sz="1400" dirty="0">
                <a:latin typeface="Calibri" panose="020F0502020204030204" pitchFamily="34" charset="0"/>
                <a:ea typeface="SimSun" panose="02010600030101010101" pitchFamily="2" charset="-122"/>
              </a:rPr>
              <a:t>Note that the graph above focuses on the forecast performance for HE17 on Jul 29.</a:t>
            </a:r>
          </a:p>
        </p:txBody>
      </p:sp>
      <p:pic>
        <p:nvPicPr>
          <p:cNvPr id="7" name="Picture 6">
            <a:extLst>
              <a:ext uri="{FF2B5EF4-FFF2-40B4-BE49-F238E27FC236}">
                <a16:creationId xmlns:a16="http://schemas.microsoft.com/office/drawing/2014/main" id="{714ECC50-7863-4D7F-B4A4-025C3550A51B}"/>
              </a:ext>
            </a:extLst>
          </p:cNvPr>
          <p:cNvPicPr>
            <a:picLocks noChangeAspect="1"/>
          </p:cNvPicPr>
          <p:nvPr/>
        </p:nvPicPr>
        <p:blipFill>
          <a:blip r:embed="rId2"/>
          <a:stretch>
            <a:fillRect/>
          </a:stretch>
        </p:blipFill>
        <p:spPr>
          <a:xfrm>
            <a:off x="1142703" y="2507928"/>
            <a:ext cx="6858594" cy="3682303"/>
          </a:xfrm>
          <a:prstGeom prst="rect">
            <a:avLst/>
          </a:prstGeom>
        </p:spPr>
      </p:pic>
    </p:spTree>
    <p:extLst>
      <p:ext uri="{BB962C8B-B14F-4D97-AF65-F5344CB8AC3E}">
        <p14:creationId xmlns:p14="http://schemas.microsoft.com/office/powerpoint/2010/main" val="2626694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67F3B-6212-43BE-A46E-CA2D02B66FF1}"/>
              </a:ext>
            </a:extLst>
          </p:cNvPr>
          <p:cNvSpPr>
            <a:spLocks noGrp="1"/>
          </p:cNvSpPr>
          <p:nvPr>
            <p:ph type="title"/>
          </p:nvPr>
        </p:nvSpPr>
        <p:spPr/>
        <p:txBody>
          <a:bodyPr/>
          <a:lstStyle/>
          <a:p>
            <a:r>
              <a:rPr lang="en-US" dirty="0"/>
              <a:t>August 2, 2021 (assessment day July 30)</a:t>
            </a:r>
          </a:p>
        </p:txBody>
      </p:sp>
      <p:sp>
        <p:nvSpPr>
          <p:cNvPr id="3" name="Content Placeholder 2">
            <a:extLst>
              <a:ext uri="{FF2B5EF4-FFF2-40B4-BE49-F238E27FC236}">
                <a16:creationId xmlns:a16="http://schemas.microsoft.com/office/drawing/2014/main" id="{0CBC5471-E50B-48E3-B9DF-5CAA84EC7E7D}"/>
              </a:ext>
            </a:extLst>
          </p:cNvPr>
          <p:cNvSpPr>
            <a:spLocks noGrp="1"/>
          </p:cNvSpPr>
          <p:nvPr>
            <p:ph idx="1"/>
          </p:nvPr>
        </p:nvSpPr>
        <p:spPr/>
        <p:txBody>
          <a:bodyPr/>
          <a:lstStyle/>
          <a:p>
            <a:pPr>
              <a:spcBef>
                <a:spcPts val="0"/>
              </a:spcBef>
            </a:pPr>
            <a:r>
              <a:rPr lang="en-US" sz="1800" dirty="0">
                <a:effectLst/>
                <a:latin typeface="Calibri" panose="020F0502020204030204" pitchFamily="34" charset="0"/>
                <a:ea typeface="SimSun" panose="02010600030101010101" pitchFamily="2" charset="-122"/>
              </a:rPr>
              <a:t>On Monday morning (August 2, 2021), showers and thunderstorms are expected over much of West Texas and portions of North Texas. That area of precipitation is likely to continue over West Texas throughout the day, but with more focus on the southern half Monday afternoon into evening. There’s less certainty with the precipitation east of West Texas, as the activity is likely to be more scattered. Dallas-Fort Worth has its highest rain chance in the morning, then possibly dry by afternoon. As that area of precipitation shifts southward, it may become increasingly scattered. </a:t>
            </a:r>
            <a:r>
              <a:rPr lang="en-US" sz="1800" u="sng" dirty="0">
                <a:effectLst/>
                <a:latin typeface="Calibri" panose="020F0502020204030204" pitchFamily="34" charset="0"/>
                <a:ea typeface="SimSun" panose="02010600030101010101" pitchFamily="2" charset="-122"/>
              </a:rPr>
              <a:t>Austin, San Antonio, and Houston will all have rain chances on Monday, but there’s currently not enough evidence to rely on rain for the load forecast input. With minimal rain, temperatures would top out in the mid-to-upper-90s for the large cities on Monday. Among the large cities, Dallas-Fort Worth has the relatively greater chance of coming in a degree or two hotter than forecast. </a:t>
            </a:r>
          </a:p>
          <a:p>
            <a:pPr marL="0" marR="0" indent="0">
              <a:spcBef>
                <a:spcPts val="0"/>
              </a:spcBef>
              <a:spcAft>
                <a:spcPts val="0"/>
              </a:spcAft>
              <a:buNone/>
            </a:pPr>
            <a:endParaRPr lang="en-US" sz="1800" dirty="0">
              <a:effectLst/>
              <a:latin typeface="Calibri" panose="020F0502020204030204" pitchFamily="34" charset="0"/>
              <a:ea typeface="SimSun" panose="02010600030101010101" pitchFamily="2" charset="-122"/>
            </a:endParaRPr>
          </a:p>
          <a:p>
            <a:pPr>
              <a:spcBef>
                <a:spcPts val="0"/>
              </a:spcBef>
            </a:pPr>
            <a:r>
              <a:rPr lang="en-US" sz="1800" u="sng" dirty="0">
                <a:effectLst/>
                <a:latin typeface="Calibri" panose="020F0502020204030204" pitchFamily="34" charset="0"/>
                <a:ea typeface="SimSun" panose="02010600030101010101" pitchFamily="2" charset="-122"/>
              </a:rPr>
              <a:t>Again, it’s much more likely West Texas will see rain and cloud impacts Monday afternoon leading up to peak. This creates a high variability potential for both wind and solar on Monday. </a:t>
            </a:r>
          </a:p>
          <a:p>
            <a:endParaRPr lang="en-US" dirty="0"/>
          </a:p>
          <a:p>
            <a:r>
              <a:rPr lang="en-US" sz="1800" dirty="0">
                <a:latin typeface="Calibri" panose="020F0502020204030204" pitchFamily="34" charset="0"/>
                <a:ea typeface="SimSun" panose="02010600030101010101" pitchFamily="2" charset="-122"/>
              </a:rPr>
              <a:t>Additional Non-Spin was procured for August 2.</a:t>
            </a:r>
          </a:p>
        </p:txBody>
      </p:sp>
      <p:sp>
        <p:nvSpPr>
          <p:cNvPr id="4" name="Slide Number Placeholder 3">
            <a:extLst>
              <a:ext uri="{FF2B5EF4-FFF2-40B4-BE49-F238E27FC236}">
                <a16:creationId xmlns:a16="http://schemas.microsoft.com/office/drawing/2014/main" id="{3A2D6EBD-0683-48D8-8394-DE0FF19FFFFC}"/>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24512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0F659-754A-4492-8CEF-FD000C029A31}"/>
              </a:ext>
            </a:extLst>
          </p:cNvPr>
          <p:cNvSpPr>
            <a:spLocks noGrp="1"/>
          </p:cNvSpPr>
          <p:nvPr>
            <p:ph type="title"/>
          </p:nvPr>
        </p:nvSpPr>
        <p:spPr/>
        <p:txBody>
          <a:bodyPr/>
          <a:lstStyle/>
          <a:p>
            <a:r>
              <a:rPr lang="en-US" dirty="0"/>
              <a:t>August 2, 2021</a:t>
            </a:r>
          </a:p>
        </p:txBody>
      </p:sp>
      <p:sp>
        <p:nvSpPr>
          <p:cNvPr id="4" name="Slide Number Placeholder 3">
            <a:extLst>
              <a:ext uri="{FF2B5EF4-FFF2-40B4-BE49-F238E27FC236}">
                <a16:creationId xmlns:a16="http://schemas.microsoft.com/office/drawing/2014/main" id="{4CA0C575-3F65-405A-B567-499D13B7DA99}"/>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TextBox 4">
            <a:extLst>
              <a:ext uri="{FF2B5EF4-FFF2-40B4-BE49-F238E27FC236}">
                <a16:creationId xmlns:a16="http://schemas.microsoft.com/office/drawing/2014/main" id="{E61B29A8-080E-4483-B6AA-C9EC75C08A8A}"/>
              </a:ext>
            </a:extLst>
          </p:cNvPr>
          <p:cNvSpPr txBox="1"/>
          <p:nvPr/>
        </p:nvSpPr>
        <p:spPr>
          <a:xfrm>
            <a:off x="2340864" y="6460429"/>
            <a:ext cx="6498336" cy="307777"/>
          </a:xfrm>
          <a:prstGeom prst="rect">
            <a:avLst/>
          </a:prstGeom>
          <a:noFill/>
        </p:spPr>
        <p:txBody>
          <a:bodyPr wrap="square" rtlCol="0">
            <a:spAutoFit/>
          </a:bodyPr>
          <a:lstStyle/>
          <a:p>
            <a:r>
              <a:rPr lang="en-US" sz="1400" dirty="0">
                <a:latin typeface="Calibri" panose="020F0502020204030204" pitchFamily="34" charset="0"/>
                <a:ea typeface="SimSun" panose="02010600030101010101" pitchFamily="2" charset="-122"/>
              </a:rPr>
              <a:t>Note that the graph above focuses on the forecast performance for HE17 on Jul 12.</a:t>
            </a:r>
          </a:p>
        </p:txBody>
      </p:sp>
      <p:pic>
        <p:nvPicPr>
          <p:cNvPr id="6" name="Picture 5">
            <a:extLst>
              <a:ext uri="{FF2B5EF4-FFF2-40B4-BE49-F238E27FC236}">
                <a16:creationId xmlns:a16="http://schemas.microsoft.com/office/drawing/2014/main" id="{955B490E-603B-479C-909C-38D75494517E}"/>
              </a:ext>
            </a:extLst>
          </p:cNvPr>
          <p:cNvPicPr>
            <a:picLocks noChangeAspect="1"/>
          </p:cNvPicPr>
          <p:nvPr/>
        </p:nvPicPr>
        <p:blipFill>
          <a:blip r:embed="rId2"/>
          <a:stretch>
            <a:fillRect/>
          </a:stretch>
        </p:blipFill>
        <p:spPr>
          <a:xfrm>
            <a:off x="802044" y="1584799"/>
            <a:ext cx="7655118" cy="4116753"/>
          </a:xfrm>
          <a:prstGeom prst="rect">
            <a:avLst/>
          </a:prstGeom>
        </p:spPr>
      </p:pic>
    </p:spTree>
    <p:extLst>
      <p:ext uri="{BB962C8B-B14F-4D97-AF65-F5344CB8AC3E}">
        <p14:creationId xmlns:p14="http://schemas.microsoft.com/office/powerpoint/2010/main" val="2645541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EE30-B292-4EC3-91EA-57FFD93D0550}"/>
              </a:ext>
            </a:extLst>
          </p:cNvPr>
          <p:cNvSpPr>
            <a:spLocks noGrp="1"/>
          </p:cNvSpPr>
          <p:nvPr>
            <p:ph type="title"/>
          </p:nvPr>
        </p:nvSpPr>
        <p:spPr/>
        <p:txBody>
          <a:bodyPr/>
          <a:lstStyle/>
          <a:p>
            <a:r>
              <a:rPr lang="en-US" sz="2800" dirty="0"/>
              <a:t>August 14, 2021 (assessment day August 11)</a:t>
            </a:r>
          </a:p>
        </p:txBody>
      </p:sp>
      <p:sp>
        <p:nvSpPr>
          <p:cNvPr id="3" name="Content Placeholder 2">
            <a:extLst>
              <a:ext uri="{FF2B5EF4-FFF2-40B4-BE49-F238E27FC236}">
                <a16:creationId xmlns:a16="http://schemas.microsoft.com/office/drawing/2014/main" id="{BA7D37AE-7176-4CBE-9B37-118CF0B58E31}"/>
              </a:ext>
            </a:extLst>
          </p:cNvPr>
          <p:cNvSpPr>
            <a:spLocks noGrp="1"/>
          </p:cNvSpPr>
          <p:nvPr>
            <p:ph idx="1"/>
          </p:nvPr>
        </p:nvSpPr>
        <p:spPr/>
        <p:txBody>
          <a:bodyPr/>
          <a:lstStyle/>
          <a:p>
            <a:pPr>
              <a:spcBef>
                <a:spcPts val="0"/>
              </a:spcBef>
            </a:pPr>
            <a:r>
              <a:rPr lang="en-US" sz="1800" dirty="0">
                <a:effectLst/>
                <a:latin typeface="Calibri" panose="020F0502020204030204" pitchFamily="34" charset="0"/>
                <a:ea typeface="SimSun" panose="02010600030101010101" pitchFamily="2" charset="-122"/>
              </a:rPr>
              <a:t>Saturday will serve </a:t>
            </a:r>
            <a:r>
              <a:rPr lang="en-US" sz="1800" u="sng" dirty="0">
                <a:effectLst/>
                <a:latin typeface="Calibri" panose="020F0502020204030204" pitchFamily="34" charset="0"/>
                <a:ea typeface="SimSun" panose="02010600030101010101" pitchFamily="2" charset="-122"/>
              </a:rPr>
              <a:t>as a transition day </a:t>
            </a:r>
            <a:r>
              <a:rPr lang="en-US" sz="1800" dirty="0">
                <a:effectLst/>
                <a:latin typeface="Calibri" panose="020F0502020204030204" pitchFamily="34" charset="0"/>
                <a:ea typeface="SimSun" panose="02010600030101010101" pitchFamily="2" charset="-122"/>
              </a:rPr>
              <a:t>from what has been a very consistent weather pattern this week to the possibility of rain chances over a larger portion of the state and the temperature impacts that would coincide.</a:t>
            </a:r>
          </a:p>
          <a:p>
            <a:pPr>
              <a:spcBef>
                <a:spcPts val="0"/>
              </a:spcBef>
            </a:pPr>
            <a:endParaRPr lang="en-US" sz="1800" dirty="0">
              <a:effectLst/>
              <a:latin typeface="Calibri" panose="020F0502020204030204" pitchFamily="34" charset="0"/>
              <a:ea typeface="SimSun" panose="02010600030101010101" pitchFamily="2" charset="-122"/>
            </a:endParaRPr>
          </a:p>
          <a:p>
            <a:pPr>
              <a:spcBef>
                <a:spcPts val="0"/>
              </a:spcBef>
            </a:pPr>
            <a:r>
              <a:rPr lang="en-US" sz="1800" dirty="0">
                <a:effectLst/>
                <a:latin typeface="Calibri" panose="020F0502020204030204" pitchFamily="34" charset="0"/>
                <a:ea typeface="SimSun" panose="02010600030101010101" pitchFamily="2" charset="-122"/>
              </a:rPr>
              <a:t>The current Dallas-Fort Worth temperature forecast for Saturday afternoon leading up to peak is in the low-90s. That would be relying on at least thick cloud cover and possibly rain in the area. D/FW has been in the upper-90s all week. </a:t>
            </a:r>
            <a:r>
              <a:rPr lang="en-US" u="sng" dirty="0">
                <a:latin typeface="Calibri" panose="020F0502020204030204" pitchFamily="34" charset="0"/>
                <a:ea typeface="SimSun" panose="02010600030101010101" pitchFamily="2" charset="-122"/>
              </a:rPr>
              <a:t>I</a:t>
            </a:r>
            <a:r>
              <a:rPr lang="en-US" sz="1800" u="sng" dirty="0">
                <a:effectLst/>
                <a:latin typeface="Calibri" panose="020F0502020204030204" pitchFamily="34" charset="0"/>
                <a:ea typeface="SimSun" panose="02010600030101010101" pitchFamily="2" charset="-122"/>
              </a:rPr>
              <a:t>f the timing of clouds and rain chances hold off a few hours, upper-90s on Saturday afternoon cannot be ruled out.</a:t>
            </a:r>
            <a:endParaRPr lang="en-US" sz="1800" dirty="0">
              <a:effectLst/>
              <a:latin typeface="Calibri" panose="020F0502020204030204" pitchFamily="34" charset="0"/>
              <a:ea typeface="SimSun" panose="02010600030101010101" pitchFamily="2" charset="-122"/>
            </a:endParaRPr>
          </a:p>
          <a:p>
            <a:pPr>
              <a:spcBef>
                <a:spcPts val="0"/>
              </a:spcBef>
            </a:pPr>
            <a:endParaRPr lang="en-US" dirty="0">
              <a:latin typeface="Calibri" panose="020F0502020204030204" pitchFamily="34" charset="0"/>
              <a:ea typeface="SimSun" panose="02010600030101010101" pitchFamily="2" charset="-122"/>
            </a:endParaRPr>
          </a:p>
          <a:p>
            <a:pPr>
              <a:spcBef>
                <a:spcPts val="0"/>
              </a:spcBef>
            </a:pPr>
            <a:r>
              <a:rPr lang="en-US" sz="1800" dirty="0">
                <a:effectLst/>
                <a:latin typeface="Calibri" panose="020F0502020204030204" pitchFamily="34" charset="0"/>
                <a:ea typeface="SimSun" panose="02010600030101010101" pitchFamily="2" charset="-122"/>
              </a:rPr>
              <a:t>The </a:t>
            </a:r>
            <a:r>
              <a:rPr lang="en-US" sz="1800" u="sng" dirty="0">
                <a:effectLst/>
                <a:latin typeface="Calibri" panose="020F0502020204030204" pitchFamily="34" charset="0"/>
                <a:ea typeface="SimSun" panose="02010600030101010101" pitchFamily="2" charset="-122"/>
              </a:rPr>
              <a:t>other issue with Saturday is that renewable generation is likely to be quite low. </a:t>
            </a:r>
            <a:r>
              <a:rPr lang="en-US" sz="1800" dirty="0">
                <a:effectLst/>
                <a:latin typeface="Calibri" panose="020F0502020204030204" pitchFamily="34" charset="0"/>
                <a:ea typeface="SimSun" panose="02010600030101010101" pitchFamily="2" charset="-122"/>
              </a:rPr>
              <a:t>Rain, clouds, and cooler temperatures are likely to impact much of West Texas on Saturday (higher chances than away from West Texas). Solar does have potential to come in significantly lower. </a:t>
            </a:r>
          </a:p>
          <a:p>
            <a:pPr>
              <a:spcBef>
                <a:spcPts val="0"/>
              </a:spcBef>
            </a:pPr>
            <a:endParaRPr lang="en-US" sz="1800" dirty="0">
              <a:effectLst/>
              <a:latin typeface="Calibri" panose="020F0502020204030204" pitchFamily="34" charset="0"/>
              <a:ea typeface="SimSun" panose="02010600030101010101" pitchFamily="2" charset="-122"/>
            </a:endParaRPr>
          </a:p>
          <a:p>
            <a:pPr>
              <a:spcBef>
                <a:spcPts val="0"/>
              </a:spcBef>
            </a:pPr>
            <a:r>
              <a:rPr lang="en-US" sz="1800" dirty="0">
                <a:latin typeface="Calibri" panose="020F0502020204030204" pitchFamily="34" charset="0"/>
                <a:ea typeface="SimSun" panose="02010600030101010101" pitchFamily="2" charset="-122"/>
              </a:rPr>
              <a:t>Additional Non-Spin was procured for August 14.</a:t>
            </a:r>
          </a:p>
          <a:p>
            <a:pPr marL="0" marR="0" indent="0">
              <a:spcBef>
                <a:spcPts val="0"/>
              </a:spcBef>
              <a:spcAft>
                <a:spcPts val="0"/>
              </a:spcAft>
              <a:buNone/>
            </a:pPr>
            <a:endParaRPr lang="en-US" sz="1800" dirty="0">
              <a:effectLst/>
              <a:latin typeface="Calibri" panose="020F0502020204030204" pitchFamily="34" charset="0"/>
              <a:ea typeface="SimSun" panose="02010600030101010101" pitchFamily="2" charset="-122"/>
            </a:endParaRPr>
          </a:p>
          <a:p>
            <a:endParaRPr lang="en-US" dirty="0"/>
          </a:p>
        </p:txBody>
      </p:sp>
      <p:sp>
        <p:nvSpPr>
          <p:cNvPr id="4" name="Slide Number Placeholder 3">
            <a:extLst>
              <a:ext uri="{FF2B5EF4-FFF2-40B4-BE49-F238E27FC236}">
                <a16:creationId xmlns:a16="http://schemas.microsoft.com/office/drawing/2014/main" id="{66B9A10E-931C-4C9B-9FF0-12FE77B23CB8}"/>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3575099652"/>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32722</TotalTime>
  <Words>1301</Words>
  <Application>Microsoft Office PowerPoint</Application>
  <PresentationFormat>On-screen Show (4:3)</PresentationFormat>
  <Paragraphs>71</Paragraphs>
  <Slides>12</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Courier New</vt:lpstr>
      <vt:lpstr>Wingdings</vt:lpstr>
      <vt:lpstr>1_Office Theme</vt:lpstr>
      <vt:lpstr>2_Custom Design</vt:lpstr>
      <vt:lpstr>3_Custom Design</vt:lpstr>
      <vt:lpstr>PowerPoint Presentation</vt:lpstr>
      <vt:lpstr>Forecast Variability Considerations</vt:lpstr>
      <vt:lpstr>Updates to Forecast Variability Assessment</vt:lpstr>
      <vt:lpstr>July 12, 2021 (assessment day July 9, 2021)</vt:lpstr>
      <vt:lpstr>July 28 - July 29, 2021 (Assessment day July 25, July 26, respectively)</vt:lpstr>
      <vt:lpstr>August 1, 2021 (assessment day July 29)</vt:lpstr>
      <vt:lpstr>August 2, 2021 (assessment day July 30)</vt:lpstr>
      <vt:lpstr>August 2, 2021</vt:lpstr>
      <vt:lpstr>August 14, 2021 (assessment day August 11)</vt:lpstr>
      <vt:lpstr>August 14, 2021</vt:lpstr>
      <vt:lpstr>Summary</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ERCOT</cp:lastModifiedBy>
  <cp:revision>859</cp:revision>
  <dcterms:created xsi:type="dcterms:W3CDTF">2016-04-16T13:25:21Z</dcterms:created>
  <dcterms:modified xsi:type="dcterms:W3CDTF">2021-08-19T22:16:33Z</dcterms:modified>
</cp:coreProperties>
</file>