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1"/>
  </p:notesMasterIdLst>
  <p:handoutMasterIdLst>
    <p:handoutMasterId r:id="rId12"/>
  </p:handoutMasterIdLst>
  <p:sldIdLst>
    <p:sldId id="260" r:id="rId5"/>
    <p:sldId id="362" r:id="rId6"/>
    <p:sldId id="294" r:id="rId7"/>
    <p:sldId id="345" r:id="rId8"/>
    <p:sldId id="363" r:id="rId9"/>
    <p:sldId id="364"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8/16/2021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8/16/2021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88709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August 2021</a:t>
            </a:r>
          </a:p>
        </p:txBody>
      </p:sp>
    </p:spTree>
    <p:extLst>
      <p:ext uri="{BB962C8B-B14F-4D97-AF65-F5344CB8AC3E}">
        <p14:creationId xmlns:p14="http://schemas.microsoft.com/office/powerpoint/2010/main" val="22140496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643529318"/>
      </p:ext>
    </p:extLst>
  </p:cSld>
  <p:clrMap bg1="lt1" tx1="dk1" bg2="lt2" tx2="dk2" accent1="accent1" accent2="accent2" accent3="accent3" accent4="accent4" accent5="accent5" accent6="accent6" hlink="hlink" folHlink="folHlink"/>
  <p:sldLayoutIdLst>
    <p:sldLayoutId id="2147494278" r:id="rId1"/>
    <p:sldLayoutId id="2147494279"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8: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August 27, 2021</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SCR813, NMMS Jointly-Rated Equipment Coordination Confirmation [ERCOT]</a:t>
            </a:r>
          </a:p>
          <a:p>
            <a:pPr lvl="1"/>
            <a:r>
              <a:rPr lang="en-US" dirty="0"/>
              <a:t>IA: Between $100k and $150k	Priority 2022; Rank 3510</a:t>
            </a:r>
          </a:p>
          <a:p>
            <a:pPr lvl="1"/>
            <a:endParaRPr lang="en-US" dirty="0"/>
          </a:p>
          <a:p>
            <a:r>
              <a:rPr lang="en-US" b="0" dirty="0"/>
              <a:t>SCR814, Point-to-Point (PTP) Obligation Bid Interval Limit [ERCOT]</a:t>
            </a:r>
          </a:p>
          <a:p>
            <a:pPr lvl="1"/>
            <a:r>
              <a:rPr lang="en-US" dirty="0"/>
              <a:t>IA: Between $10k and $25k		Priority 2021; Rank 3350</a:t>
            </a:r>
          </a:p>
          <a:p>
            <a:pPr marL="0" lvl="0" indent="0" eaLnBrk="1">
              <a:spcBef>
                <a:spcPct val="0"/>
              </a:spcBef>
              <a:buNone/>
              <a:defRPr/>
            </a:pPr>
            <a:endParaRPr lang="en-US" sz="1800" b="0" dirty="0">
              <a:solidFill>
                <a:prstClr val="black"/>
              </a:solidFill>
              <a:latin typeface="Arial" panose="020B0604020202020204" pitchFamily="34" charset="0"/>
              <a:cs typeface="Arial" panose="020B0604020202020204" pitchFamily="34" charset="0"/>
            </a:endParaRPr>
          </a:p>
          <a:p>
            <a:pPr marL="0" lvl="0" indent="0">
              <a:buNone/>
            </a:pPr>
            <a:endParaRPr lang="en-US" sz="1600" i="1" dirty="0"/>
          </a:p>
          <a:p>
            <a:pPr marL="0" lvl="0" indent="0">
              <a:buNone/>
            </a:pPr>
            <a:endParaRPr lang="en-US" sz="1600" i="1"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SCR813, NMMS Jointly-Rated Equipment Coordination Confirmation [ERCOT]</a:t>
            </a:r>
            <a:endParaRPr lang="en-US" sz="1800" dirty="0"/>
          </a:p>
        </p:txBody>
      </p:sp>
      <p:sp>
        <p:nvSpPr>
          <p:cNvPr id="14339" name="Rectangle 2"/>
          <p:cNvSpPr>
            <a:spLocks noChangeArrowheads="1"/>
          </p:cNvSpPr>
          <p:nvPr/>
        </p:nvSpPr>
        <p:spPr bwMode="auto">
          <a:xfrm>
            <a:off x="313899" y="633811"/>
            <a:ext cx="848890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2022; Rank 3510</a:t>
            </a:r>
          </a:p>
          <a:p>
            <a:r>
              <a:rPr lang="en-US" b="1" dirty="0"/>
              <a:t>ERCOT Impact Analysis:  </a:t>
            </a:r>
            <a:r>
              <a:rPr lang="en-US" dirty="0"/>
              <a:t>Between $100k and $150k; no impacts to ERCOT staffing; impacts to Network Model Management System (NMMS); no impacts to ERCOT business processes; no impacts to ERCOT grid operations and practices.</a:t>
            </a:r>
          </a:p>
          <a:p>
            <a:r>
              <a:rPr lang="en-US" b="1" dirty="0"/>
              <a:t>Revision Description:  </a:t>
            </a:r>
            <a:r>
              <a:rPr lang="en-US" dirty="0"/>
              <a:t>This SCR modifies the Network Model Management System (NMMS) to highlight change submissions related to jointly-rated equipment.  NMMS will display the jointly-rated equipment to the submitter and list other Entities which have also provided ratings.  The submitter will be asked to confirm that the requested changes have been coordinated with the associated companies.  Additional changes are requested to improve automated email notifications of these model changes.</a:t>
            </a:r>
          </a:p>
          <a:p>
            <a:r>
              <a:rPr lang="en-US" b="1" dirty="0"/>
              <a:t>PRS Decision:  </a:t>
            </a:r>
            <a:r>
              <a:rPr lang="en-US" dirty="0"/>
              <a:t>On 7/15/21, PRS unanimously voted via roll call to recommend approval of SCR813 as submitted.  On 8/12/21, PRS unanimously voted via roll call to endorse and forward to TAC the 7/15/21 PRS Report and Revised Impact Analysis for SCR813 with a recommended priority of 2022 and rank of 3510.</a:t>
            </a:r>
          </a:p>
        </p:txBody>
      </p:sp>
    </p:spTree>
    <p:extLst>
      <p:ext uri="{BB962C8B-B14F-4D97-AF65-F5344CB8AC3E}">
        <p14:creationId xmlns:p14="http://schemas.microsoft.com/office/powerpoint/2010/main" val="1541309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SCR814, Point-to-Point (PTP) Obligation Bid Interval Limit [ERCOT]</a:t>
            </a:r>
            <a:endParaRPr lang="en-US" sz="1800" dirty="0"/>
          </a:p>
        </p:txBody>
      </p:sp>
      <p:sp>
        <p:nvSpPr>
          <p:cNvPr id="14339" name="Rectangle 2"/>
          <p:cNvSpPr>
            <a:spLocks noChangeArrowheads="1"/>
          </p:cNvSpPr>
          <p:nvPr/>
        </p:nvSpPr>
        <p:spPr bwMode="auto">
          <a:xfrm>
            <a:off x="313899" y="633811"/>
            <a:ext cx="848890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3350</a:t>
            </a:r>
          </a:p>
          <a:p>
            <a:r>
              <a:rPr lang="en-US" b="1" dirty="0"/>
              <a:t>ERCOT Impact Analysis:  </a:t>
            </a:r>
            <a:r>
              <a:rPr lang="en-US" dirty="0"/>
              <a:t>Between $10k and $25k; no impacts to ERCOT staffing; impacts to Market Operation Systems; no impacts to ERCOT business processes; no impacts to ERCOT grid operations and practices.</a:t>
            </a:r>
          </a:p>
          <a:p>
            <a:r>
              <a:rPr lang="en-US" b="1" dirty="0"/>
              <a:t>Revision Description:  </a:t>
            </a:r>
            <a:r>
              <a:rPr lang="en-US" dirty="0"/>
              <a:t>This SCR introduces a limit on the total number of Point-to-Point (PTP) Obligation bid intervals that can be submitted into the Day-Ahead Market (DAM) per Counter-Party.</a:t>
            </a:r>
          </a:p>
          <a:p>
            <a:r>
              <a:rPr lang="en-US" b="1" dirty="0"/>
              <a:t>PRS Decision:  </a:t>
            </a:r>
            <a:r>
              <a:rPr lang="en-US" dirty="0"/>
              <a:t>On 7/15/21, PRS voted via roll call to recommend approval of SCR814 as submitted.  There was one abstention from the Independent Generator (Luminant) Market Segment.  On 8/12/21, PRS voted via roll call to endorse and forward to TAC the 7/15/21 PRS Report and Revised Impact Analysis for SCR814 with a recommended priority of 2021 and rank of 3350.  There were six abstentions from the Independent Generator (Luminant, Exelon, Broad Reach Power, Enel Green Power, Calpine, EDP Renewables) Market Segment.</a:t>
            </a:r>
          </a:p>
        </p:txBody>
      </p:sp>
    </p:spTree>
    <p:extLst>
      <p:ext uri="{BB962C8B-B14F-4D97-AF65-F5344CB8AC3E}">
        <p14:creationId xmlns:p14="http://schemas.microsoft.com/office/powerpoint/2010/main" val="1278963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69634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a:ln>
                            <a:noFill/>
                          </a:ln>
                          <a:solidFill>
                            <a:schemeClr val="tx1"/>
                          </a:solidFill>
                          <a:effectLst/>
                          <a:latin typeface="Courier New" pitchFamily="49" charset="0"/>
                          <a:ea typeface="+mn-ea"/>
                          <a:cs typeface="+mn-cs"/>
                        </a:rPr>
                        <a:t>NPRR1060</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NPRR902</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RMGRR164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NPRR1031 </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NPRR867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SCR781</a:t>
                      </a:r>
                      <a:r>
                        <a:rPr kumimoji="0" lang="en-US" sz="1000" b="0" i="0" u="none" strike="noStrike" kern="1200" cap="none" normalizeH="0" baseline="0" dirty="0">
                          <a:ln>
                            <a:noFill/>
                          </a:ln>
                          <a:solidFill>
                            <a:schemeClr val="tx1"/>
                          </a:solidFill>
                          <a:effectLst/>
                          <a:latin typeface="Courier New" pitchFamily="49" charset="0"/>
                          <a:ea typeface="+mn-ea"/>
                          <a:cs typeface="+mn-cs"/>
                        </a:rPr>
                        <a:t>(b)</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DGR/DESR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(See next slide)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SCR781(b) – “Add” capability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939, 941, 945, 962, 965, </a:t>
                      </a:r>
                      <a:r>
                        <a:rPr lang="en-US" sz="900" b="0" strike="noStrike" kern="1200" baseline="0" dirty="0">
                          <a:solidFill>
                            <a:srgbClr val="FF0000"/>
                          </a:solidFill>
                          <a:latin typeface="+mn-lt"/>
                          <a:ea typeface="+mn-ea"/>
                          <a:cs typeface="+mn-cs"/>
                        </a:rPr>
                        <a:t>1004</a:t>
                      </a:r>
                      <a:r>
                        <a:rPr lang="en-US" sz="900" b="0" strike="noStrike" kern="1200" baseline="0" dirty="0">
                          <a:solidFill>
                            <a:schemeClr val="tx1"/>
                          </a:solidFill>
                          <a:latin typeface="+mn-lt"/>
                          <a:ea typeface="+mn-ea"/>
                          <a:cs typeface="+mn-cs"/>
                        </a:rPr>
                        <a:t>, 1006, 1019, 1023, 1030, 1032, 1034, 1040, 1057                  SCRs: 799, 800, 805, 809,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7162800" y="4430524"/>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6024731" y="2911054"/>
            <a:ext cx="1445090" cy="52322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 – Nov.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srgbClr val="FF0000"/>
                </a:solidFill>
                <a:effectLst/>
                <a:uLnTx/>
                <a:uFillTx/>
                <a:latin typeface="Arial" charset="0"/>
                <a:ea typeface="+mn-ea"/>
                <a:cs typeface="+mn-cs"/>
              </a:rPr>
              <a:t>Infrastructure replace</a:t>
            </a:r>
            <a:endParaRPr kumimoji="0" lang="en-US" sz="800" b="0" i="0" u="none" strike="noStrike" kern="0" cap="none" spc="0" normalizeH="0" baseline="0" noProof="0" dirty="0">
              <a:ln>
                <a:noFill/>
              </a:ln>
              <a:solidFill>
                <a:srgbClr val="FF0000"/>
              </a:solidFill>
              <a:effectLst/>
              <a:uLnTx/>
              <a:uFillTx/>
              <a:latin typeface="Arial"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193963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598860" y="3276600"/>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62"/>
          <p:cNvSpPr txBox="1"/>
          <p:nvPr/>
        </p:nvSpPr>
        <p:spPr>
          <a:xfrm>
            <a:off x="5707403" y="1353552"/>
            <a:ext cx="3705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1598861" y="4136293"/>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7" name="TextBox 46"/>
          <p:cNvSpPr txBox="1"/>
          <p:nvPr/>
        </p:nvSpPr>
        <p:spPr>
          <a:xfrm>
            <a:off x="8651670" y="1489843"/>
            <a:ext cx="370549" cy="204671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3" name="TextBox 12"/>
          <p:cNvSpPr txBox="1">
            <a:spLocks noChangeArrowheads="1"/>
          </p:cNvSpPr>
          <p:nvPr/>
        </p:nvSpPr>
        <p:spPr bwMode="auto">
          <a:xfrm>
            <a:off x="6019800" y="3960654"/>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Q4 2021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RARF Add Functionality Go-Live</a:t>
            </a:r>
          </a:p>
        </p:txBody>
      </p:sp>
      <p:sp>
        <p:nvSpPr>
          <p:cNvPr id="71" name="TextBox 12"/>
          <p:cNvSpPr txBox="1">
            <a:spLocks noChangeArrowheads="1"/>
          </p:cNvSpPr>
          <p:nvPr/>
        </p:nvSpPr>
        <p:spPr bwMode="auto">
          <a:xfrm>
            <a:off x="3120170" y="30483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2" name="TextBox 61"/>
          <p:cNvSpPr txBox="1"/>
          <p:nvPr/>
        </p:nvSpPr>
        <p:spPr>
          <a:xfrm>
            <a:off x="4277651" y="13716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9" name="TextBox 12"/>
          <p:cNvSpPr txBox="1">
            <a:spLocks noChangeArrowheads="1"/>
          </p:cNvSpPr>
          <p:nvPr/>
        </p:nvSpPr>
        <p:spPr bwMode="auto">
          <a:xfrm>
            <a:off x="3078412" y="3512757"/>
            <a:ext cx="1490472" cy="338554"/>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New public version of ERCOT.com homepage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4" name="TextBox 73"/>
          <p:cNvSpPr txBox="1"/>
          <p:nvPr/>
        </p:nvSpPr>
        <p:spPr>
          <a:xfrm>
            <a:off x="2819400" y="44146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2" name="TextBox 12"/>
          <p:cNvSpPr txBox="1">
            <a:spLocks noChangeArrowheads="1"/>
          </p:cNvSpPr>
          <p:nvPr/>
        </p:nvSpPr>
        <p:spPr bwMode="auto">
          <a:xfrm>
            <a:off x="3124200" y="396879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5" name="TextBox 12"/>
          <p:cNvSpPr txBox="1">
            <a:spLocks noChangeArrowheads="1"/>
          </p:cNvSpPr>
          <p:nvPr/>
        </p:nvSpPr>
        <p:spPr bwMode="auto">
          <a:xfrm>
            <a:off x="4572000" y="446943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9/10</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6" name="TextBox 12"/>
          <p:cNvSpPr txBox="1">
            <a:spLocks noChangeArrowheads="1"/>
          </p:cNvSpPr>
          <p:nvPr/>
        </p:nvSpPr>
        <p:spPr bwMode="auto">
          <a:xfrm>
            <a:off x="4566239" y="216106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7/14</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77" name="TextBox 76"/>
          <p:cNvSpPr txBox="1"/>
          <p:nvPr/>
        </p:nvSpPr>
        <p:spPr>
          <a:xfrm>
            <a:off x="5715000" y="4768375"/>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78" name="Straight Arrow Connector 77"/>
          <p:cNvCxnSpPr>
            <a:cxnSpLocks/>
          </p:cNvCxnSpPr>
          <p:nvPr/>
        </p:nvCxnSpPr>
        <p:spPr>
          <a:xfrm>
            <a:off x="5036933" y="2022290"/>
            <a:ext cx="31518" cy="3807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0" name="TextBox 12"/>
          <p:cNvSpPr txBox="1">
            <a:spLocks noChangeArrowheads="1"/>
          </p:cNvSpPr>
          <p:nvPr/>
        </p:nvSpPr>
        <p:spPr bwMode="auto">
          <a:xfrm>
            <a:off x="7477701" y="2958952"/>
            <a:ext cx="151389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2022 R1 (Feb.)</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4" name="TextBox 12"/>
          <p:cNvSpPr txBox="1">
            <a:spLocks noChangeArrowheads="1"/>
          </p:cNvSpPr>
          <p:nvPr/>
        </p:nvSpPr>
        <p:spPr bwMode="auto">
          <a:xfrm>
            <a:off x="4572000" y="284051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7/23</a:t>
            </a:r>
          </a:p>
        </p:txBody>
      </p:sp>
      <p:sp>
        <p:nvSpPr>
          <p:cNvPr id="68" name="TextBox 12">
            <a:extLst>
              <a:ext uri="{FF2B5EF4-FFF2-40B4-BE49-F238E27FC236}">
                <a16:creationId xmlns:a16="http://schemas.microsoft.com/office/drawing/2014/main" id="{6A912B95-0CAD-454C-92FB-788C2A8B1120}"/>
              </a:ext>
            </a:extLst>
          </p:cNvPr>
          <p:cNvSpPr txBox="1">
            <a:spLocks noChangeArrowheads="1"/>
          </p:cNvSpPr>
          <p:nvPr/>
        </p:nvSpPr>
        <p:spPr bwMode="auto">
          <a:xfrm>
            <a:off x="4572000" y="3805669"/>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FF0000"/>
                </a:solidFill>
                <a:effectLst/>
                <a:uLnTx/>
                <a:uFillTx/>
                <a:latin typeface="Arial" charset="0"/>
                <a:ea typeface="+mn-ea"/>
                <a:cs typeface="+mn-cs"/>
              </a:rPr>
              <a:t>8/1</a:t>
            </a:r>
          </a:p>
        </p:txBody>
      </p:sp>
      <p:sp>
        <p:nvSpPr>
          <p:cNvPr id="73" name="TextBox 72">
            <a:extLst>
              <a:ext uri="{FF2B5EF4-FFF2-40B4-BE49-F238E27FC236}">
                <a16:creationId xmlns:a16="http://schemas.microsoft.com/office/drawing/2014/main" id="{4FC105D2-86E4-456D-971B-1B0D05DD4531}"/>
              </a:ext>
            </a:extLst>
          </p:cNvPr>
          <p:cNvSpPr txBox="1"/>
          <p:nvPr/>
        </p:nvSpPr>
        <p:spPr>
          <a:xfrm>
            <a:off x="5715000" y="4114800"/>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94510118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9151</TotalTime>
  <Words>909</Words>
  <Application>Microsoft Office PowerPoint</Application>
  <PresentationFormat>On-screen Show (4:3)</PresentationFormat>
  <Paragraphs>289</Paragraphs>
  <Slides>6</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Courier New</vt:lpstr>
      <vt:lpstr>Wingdings</vt:lpstr>
      <vt:lpstr>Custom Design</vt:lpstr>
      <vt:lpstr>Office Theme</vt:lpstr>
      <vt:lpstr>PowerPoint Presentation</vt:lpstr>
      <vt:lpstr>Summary of PRS Update</vt:lpstr>
      <vt:lpstr>Appendix</vt:lpstr>
      <vt:lpstr>SCR813, NMMS Jointly-Rated Equipment Coordination Confirmation [ERCOT]</vt:lpstr>
      <vt:lpstr>SCR814, Point-to-Point (PTP) Obligation Bid Interval Limit [ERCOT]</vt:lpstr>
      <vt:lpstr>2021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553</cp:revision>
  <cp:lastPrinted>2013-01-30T23:16:36Z</cp:lastPrinted>
  <dcterms:created xsi:type="dcterms:W3CDTF">2010-04-12T23:12:02Z</dcterms:created>
  <dcterms:modified xsi:type="dcterms:W3CDTF">2021-08-16T16:15:54Z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