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5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6.xml" ContentType="application/vnd.openxmlformats-officedocument.theme+xml"/>
  <Override PartName="/ppt/slideLayouts/slideLayout32.xml" ContentType="application/vnd.openxmlformats-officedocument.presentationml.slideLayout+xml"/>
  <Override PartName="/ppt/theme/theme7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8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9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10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9" r:id="rId1"/>
    <p:sldMasterId id="2147483659" r:id="rId2"/>
    <p:sldMasterId id="2147483669" r:id="rId3"/>
    <p:sldMasterId id="2147483695" r:id="rId4"/>
    <p:sldMasterId id="2147483705" r:id="rId5"/>
    <p:sldMasterId id="2147483712" r:id="rId6"/>
    <p:sldMasterId id="2147483719" r:id="rId7"/>
    <p:sldMasterId id="2147483721" r:id="rId8"/>
    <p:sldMasterId id="2147483728" r:id="rId9"/>
    <p:sldMasterId id="2147483735" r:id="rId10"/>
    <p:sldMasterId id="2147483742" r:id="rId11"/>
  </p:sldMasterIdLst>
  <p:notesMasterIdLst>
    <p:notesMasterId r:id="rId17"/>
  </p:notesMasterIdLst>
  <p:sldIdLst>
    <p:sldId id="1007" r:id="rId12"/>
    <p:sldId id="1029" r:id="rId13"/>
    <p:sldId id="1030" r:id="rId14"/>
    <p:sldId id="1028" r:id="rId15"/>
    <p:sldId id="1031" r:id="rId16"/>
  </p:sldIdLst>
  <p:sldSz cx="9144000" cy="5143500" type="screen16x9"/>
  <p:notesSz cx="6858000" cy="93138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Untitled Section" id="{3540F3E4-3A56-594D-A98C-62123F4F527F}">
          <p14:sldIdLst>
            <p14:sldId id="1007"/>
            <p14:sldId id="1029"/>
            <p14:sldId id="1030"/>
            <p14:sldId id="1028"/>
            <p14:sldId id="103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clrMode="bw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700"/>
    <a:srgbClr val="8D7CA0"/>
    <a:srgbClr val="C6531F"/>
    <a:srgbClr val="C00000"/>
    <a:srgbClr val="C01338"/>
    <a:srgbClr val="79C82A"/>
    <a:srgbClr val="DE7E7A"/>
    <a:srgbClr val="D61C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56" autoAdjust="0"/>
    <p:restoredTop sz="91020" autoAdjust="0"/>
  </p:normalViewPr>
  <p:slideViewPr>
    <p:cSldViewPr>
      <p:cViewPr varScale="1">
        <p:scale>
          <a:sx n="155" d="100"/>
          <a:sy n="155" d="100"/>
        </p:scale>
        <p:origin x="1056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5" d="100"/>
        <a:sy n="4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10" Type="http://schemas.openxmlformats.org/officeDocument/2006/relationships/slideMaster" Target="slideMasters/slideMaster10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2" tIns="45666" rIns="91332" bIns="45666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ヒラギノ角ゴ Pro W3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2" tIns="45666" rIns="91332" bIns="45666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ヒラギノ角ゴ Pro W3"/>
              </a:defRPr>
            </a:lvl1pPr>
          </a:lstStyle>
          <a:p>
            <a:pPr>
              <a:defRPr/>
            </a:pPr>
            <a:fld id="{F6FD56A5-6355-4B13-B783-7CC5477550B3}" type="datetimeFigureOut">
              <a:rPr lang="en-US"/>
              <a:pPr>
                <a:defRPr/>
              </a:pPr>
              <a:t>8/17/21</a:t>
            </a:fld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7025" y="700088"/>
            <a:ext cx="62039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24085"/>
            <a:ext cx="5486400" cy="419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2" tIns="45666" rIns="91332" bIns="456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6554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2" tIns="45666" rIns="91332" bIns="45666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ヒラギノ角ゴ Pro W3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46554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2" tIns="45666" rIns="91332" bIns="45666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ヒラギノ角ゴ Pro W3"/>
              </a:defRPr>
            </a:lvl1pPr>
          </a:lstStyle>
          <a:p>
            <a:pPr>
              <a:defRPr/>
            </a:pPr>
            <a:fld id="{6E074355-CE0D-4C68-A6CB-C364ED71B3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0979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E074355-CE0D-4C68-A6CB-C364ED71B3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1335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343"/>
            <a:ext cx="7772400" cy="110299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61331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49028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49028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043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641510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75050" y="920884"/>
            <a:ext cx="5111750" cy="40511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20688" y="1601629"/>
            <a:ext cx="3008313" cy="314182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9021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92288" y="3829050"/>
            <a:ext cx="5486400" cy="4257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85800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254817"/>
            <a:ext cx="5486400" cy="6029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67081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26949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1650"/>
            <a:ext cx="8229600" cy="2914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6984999" y="4850606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D496F11-B78F-4D08-ADB0-72D71042ABE2}" type="slidenum">
              <a:rPr lang="en-US" sz="1350" smtClean="0">
                <a:solidFill>
                  <a:srgbClr val="898989"/>
                </a:solidFill>
              </a:rPr>
              <a:pPr algn="r"/>
              <a:t>‹#›</a:t>
            </a:fld>
            <a:endParaRPr lang="en-US" sz="135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2757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7403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49028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49028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6984999" y="4850606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D496F11-B78F-4D08-ADB0-72D71042ABE2}" type="slidenum">
              <a:rPr lang="en-US" sz="1350" smtClean="0">
                <a:solidFill>
                  <a:prstClr val="black">
                    <a:tint val="75000"/>
                  </a:prstClr>
                </a:solidFill>
              </a:rPr>
              <a:pPr algn="r"/>
              <a:t>‹#›</a:t>
            </a:fld>
            <a:endParaRPr lang="en-US" sz="135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4739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641510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75050" y="920884"/>
            <a:ext cx="5111750" cy="40511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20688" y="1601629"/>
            <a:ext cx="3008313" cy="314182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984999" y="4850606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D496F11-B78F-4D08-ADB0-72D71042ABE2}" type="slidenum">
              <a:rPr lang="en-US" sz="1350" smtClean="0">
                <a:solidFill>
                  <a:prstClr val="black">
                    <a:tint val="75000"/>
                  </a:prstClr>
                </a:solidFill>
              </a:rPr>
              <a:pPr algn="r"/>
              <a:t>‹#›</a:t>
            </a:fld>
            <a:endParaRPr lang="en-US" sz="135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0619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92288" y="3829050"/>
            <a:ext cx="5486400" cy="4257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85800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254817"/>
            <a:ext cx="5486400" cy="6029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984999" y="4850606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D496F11-B78F-4D08-ADB0-72D71042ABE2}" type="slidenum">
              <a:rPr lang="en-US" sz="1350" smtClean="0">
                <a:solidFill>
                  <a:prstClr val="black">
                    <a:tint val="75000"/>
                  </a:prstClr>
                </a:solidFill>
              </a:rPr>
              <a:pPr algn="r"/>
              <a:t>‹#›</a:t>
            </a:fld>
            <a:endParaRPr lang="en-US" sz="135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2962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1" y="4767267"/>
            <a:ext cx="1217083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432044" y="4767267"/>
            <a:ext cx="37719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4767267"/>
            <a:ext cx="2057400" cy="273844"/>
          </a:xfrm>
          <a:prstGeom prst="rect">
            <a:avLst/>
          </a:prstGeom>
        </p:spPr>
        <p:txBody>
          <a:bodyPr/>
          <a:lstStyle/>
          <a:p>
            <a:fld id="{02D19AC2-2EC0-473C-BE1E-524627E800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6984999" y="4850606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D496F11-B78F-4D08-ADB0-72D71042ABE2}" type="slidenum">
              <a:rPr lang="en-US" sz="1350" smtClean="0">
                <a:solidFill>
                  <a:prstClr val="black">
                    <a:tint val="75000"/>
                  </a:prstClr>
                </a:solidFill>
              </a:rPr>
              <a:pPr algn="r"/>
              <a:t>‹#›</a:t>
            </a:fld>
            <a:endParaRPr lang="en-US" sz="135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485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8572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7360"/>
            <a:ext cx="8229600" cy="29489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7834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3505214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1650"/>
            <a:ext cx="8229600" cy="2914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6984999" y="4850606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D496F11-B78F-4D08-ADB0-72D71042ABE2}" type="slidenum">
              <a:rPr lang="en-US" sz="1350" smtClean="0">
                <a:solidFill>
                  <a:prstClr val="black">
                    <a:tint val="75000"/>
                  </a:prstClr>
                </a:solidFill>
              </a:rPr>
              <a:pPr algn="r"/>
              <a:t>‹#›</a:t>
            </a:fld>
            <a:endParaRPr lang="en-US" sz="135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6715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10042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49028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49028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6984999" y="4850606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D496F11-B78F-4D08-ADB0-72D71042ABE2}" type="slidenum">
              <a:rPr lang="en-US" sz="1350" smtClean="0">
                <a:solidFill>
                  <a:prstClr val="black">
                    <a:tint val="75000"/>
                  </a:prstClr>
                </a:solidFill>
              </a:rPr>
              <a:pPr algn="r"/>
              <a:t>‹#›</a:t>
            </a:fld>
            <a:endParaRPr lang="en-US" sz="135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6258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641510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75050" y="920884"/>
            <a:ext cx="5111750" cy="40511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20688" y="1601629"/>
            <a:ext cx="3008313" cy="314182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984999" y="4850606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D496F11-B78F-4D08-ADB0-72D71042ABE2}" type="slidenum">
              <a:rPr lang="en-US" sz="1350" smtClean="0">
                <a:solidFill>
                  <a:prstClr val="black">
                    <a:tint val="75000"/>
                  </a:prstClr>
                </a:solidFill>
              </a:rPr>
              <a:pPr algn="r"/>
              <a:t>‹#›</a:t>
            </a:fld>
            <a:endParaRPr lang="en-US" sz="135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0237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92288" y="3829050"/>
            <a:ext cx="5486400" cy="4257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85800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254817"/>
            <a:ext cx="5486400" cy="6029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984999" y="4850606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D496F11-B78F-4D08-ADB0-72D71042ABE2}" type="slidenum">
              <a:rPr lang="en-US" sz="1350" smtClean="0">
                <a:solidFill>
                  <a:prstClr val="black">
                    <a:tint val="75000"/>
                  </a:prstClr>
                </a:solidFill>
              </a:rPr>
              <a:pPr algn="r"/>
              <a:t>‹#›</a:t>
            </a:fld>
            <a:endParaRPr lang="en-US" sz="135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8119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837884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857250"/>
          </a:xfrm>
        </p:spPr>
        <p:txBody>
          <a:bodyPr/>
          <a:lstStyle>
            <a:lvl1pPr>
              <a:defRPr b="1"/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4950"/>
            <a:ext cx="8229600" cy="3181350"/>
          </a:xfrm>
        </p:spPr>
        <p:txBody>
          <a:bodyPr>
            <a:normAutofit/>
          </a:bodyPr>
          <a:lstStyle>
            <a:lvl1pPr marL="342892" indent="-342892">
              <a:buFont typeface="Wingdings" panose="05000000000000000000" pitchFamily="2" charset="2"/>
              <a:buChar char="§"/>
              <a:defRPr sz="1800" baseline="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5109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36393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49028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49028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9465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59884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9" y="641511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75050" y="920884"/>
            <a:ext cx="5111750" cy="40511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20689" y="1601630"/>
            <a:ext cx="3008313" cy="3141821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37454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92288" y="3829051"/>
            <a:ext cx="5486400" cy="4257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85800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254818"/>
            <a:ext cx="5486400" cy="60293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64799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FB155-8A0F-4411-AE98-244F0E3C3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070702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250809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1650"/>
            <a:ext cx="8229600" cy="2914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577645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09323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49028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49028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6984999" y="4850607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D496F11-B78F-4D08-ADB0-72D71042ABE2}" type="slidenum">
              <a:rPr lang="en-US" sz="1350" smtClean="0">
                <a:solidFill>
                  <a:prstClr val="black">
                    <a:tint val="75000"/>
                  </a:prstClr>
                </a:solidFill>
              </a:rPr>
              <a:pPr algn="r"/>
              <a:t>‹#›</a:t>
            </a:fld>
            <a:endParaRPr lang="en-US" sz="135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8666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9" y="641511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75050" y="920884"/>
            <a:ext cx="5111750" cy="40511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20689" y="1601630"/>
            <a:ext cx="3008313" cy="3141821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984999" y="4850607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D496F11-B78F-4D08-ADB0-72D71042ABE2}" type="slidenum">
              <a:rPr lang="en-US" sz="1350" smtClean="0">
                <a:solidFill>
                  <a:prstClr val="black">
                    <a:tint val="75000"/>
                  </a:prstClr>
                </a:solidFill>
              </a:rPr>
              <a:pPr algn="r"/>
              <a:t>‹#›</a:t>
            </a:fld>
            <a:endParaRPr lang="en-US" sz="135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776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92288" y="3829051"/>
            <a:ext cx="5486400" cy="4257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85800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254818"/>
            <a:ext cx="5486400" cy="60293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984999" y="4850607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D496F11-B78F-4D08-ADB0-72D71042ABE2}" type="slidenum">
              <a:rPr lang="en-US" sz="1350" smtClean="0">
                <a:solidFill>
                  <a:prstClr val="black">
                    <a:tint val="75000"/>
                  </a:prstClr>
                </a:solidFill>
              </a:rPr>
              <a:pPr algn="r"/>
              <a:t>‹#›</a:t>
            </a:fld>
            <a:endParaRPr lang="en-US" sz="135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88615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36578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74470"/>
            <a:ext cx="4038600" cy="3017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4470"/>
            <a:ext cx="4038600" cy="3017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675090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1650"/>
            <a:ext cx="8229600" cy="2914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6113377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494597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49028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49028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6984999" y="4850607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D496F11-B78F-4D08-ADB0-72D71042ABE2}" type="slidenum">
              <a:rPr lang="en-US" sz="1350" smtClean="0">
                <a:solidFill>
                  <a:prstClr val="black">
                    <a:tint val="75000"/>
                  </a:prstClr>
                </a:solidFill>
              </a:rPr>
              <a:pPr algn="r"/>
              <a:t>‹#›</a:t>
            </a:fld>
            <a:endParaRPr lang="en-US" sz="135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61740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9" y="641511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75050" y="920884"/>
            <a:ext cx="5111750" cy="40511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20689" y="1601630"/>
            <a:ext cx="3008313" cy="3141821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984999" y="4850607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D496F11-B78F-4D08-ADB0-72D71042ABE2}" type="slidenum">
              <a:rPr lang="en-US" sz="1350" smtClean="0">
                <a:solidFill>
                  <a:prstClr val="black">
                    <a:tint val="75000"/>
                  </a:prstClr>
                </a:solidFill>
              </a:rPr>
              <a:pPr algn="r"/>
              <a:t>‹#›</a:t>
            </a:fld>
            <a:endParaRPr lang="en-US" sz="135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95635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92288" y="3829051"/>
            <a:ext cx="5486400" cy="4257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85800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254818"/>
            <a:ext cx="5486400" cy="60293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984999" y="4850607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D496F11-B78F-4D08-ADB0-72D71042ABE2}" type="slidenum">
              <a:rPr lang="en-US" sz="1350" smtClean="0">
                <a:solidFill>
                  <a:prstClr val="black">
                    <a:tint val="75000"/>
                  </a:prstClr>
                </a:solidFill>
              </a:rPr>
              <a:pPr algn="r"/>
              <a:t>‹#›</a:t>
            </a:fld>
            <a:endParaRPr lang="en-US" sz="135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92404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850669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1650"/>
            <a:ext cx="8229600" cy="2914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9531320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30428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49028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49028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984999" y="4850607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D496F11-B78F-4D08-ADB0-72D71042ABE2}" type="slidenum">
              <a:rPr lang="en-US" sz="1350" smtClean="0">
                <a:solidFill>
                  <a:prstClr val="black">
                    <a:tint val="75000"/>
                  </a:prstClr>
                </a:solidFill>
              </a:rPr>
              <a:pPr algn="r"/>
              <a:t>‹#›</a:t>
            </a:fld>
            <a:endParaRPr lang="en-US" sz="135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2995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9" y="641511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75050" y="920884"/>
            <a:ext cx="5111750" cy="40511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20689" y="1601630"/>
            <a:ext cx="3008313" cy="3141821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lide Number Placeholder 5"/>
          <p:cNvSpPr txBox="1">
            <a:spLocks/>
          </p:cNvSpPr>
          <p:nvPr/>
        </p:nvSpPr>
        <p:spPr>
          <a:xfrm>
            <a:off x="6984999" y="4850607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D496F11-B78F-4D08-ADB0-72D71042ABE2}" type="slidenum">
              <a:rPr lang="en-US" sz="1350" smtClean="0">
                <a:solidFill>
                  <a:prstClr val="black">
                    <a:tint val="75000"/>
                  </a:prstClr>
                </a:solidFill>
              </a:rPr>
              <a:pPr algn="r"/>
              <a:t>‹#›</a:t>
            </a:fld>
            <a:endParaRPr lang="en-US" sz="135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03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688" y="641510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20884"/>
            <a:ext cx="5111750" cy="40511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0688" y="1601629"/>
            <a:ext cx="3008313" cy="314182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696447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92288" y="3829051"/>
            <a:ext cx="5486400" cy="4257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85800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254818"/>
            <a:ext cx="5486400" cy="60293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lide Number Placeholder 5"/>
          <p:cNvSpPr txBox="1">
            <a:spLocks/>
          </p:cNvSpPr>
          <p:nvPr/>
        </p:nvSpPr>
        <p:spPr>
          <a:xfrm>
            <a:off x="6984999" y="4850607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D496F11-B78F-4D08-ADB0-72D71042ABE2}" type="slidenum">
              <a:rPr lang="en-US" sz="1350" smtClean="0">
                <a:solidFill>
                  <a:prstClr val="black">
                    <a:tint val="75000"/>
                  </a:prstClr>
                </a:solidFill>
              </a:rPr>
              <a:pPr algn="r"/>
              <a:t>‹#›</a:t>
            </a:fld>
            <a:endParaRPr lang="en-US" sz="135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07674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8213809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857250"/>
          </a:xfrm>
        </p:spPr>
        <p:txBody>
          <a:bodyPr/>
          <a:lstStyle>
            <a:lvl1pPr>
              <a:defRPr b="1"/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4950"/>
            <a:ext cx="8229600" cy="3181350"/>
          </a:xfrm>
        </p:spPr>
        <p:txBody>
          <a:bodyPr>
            <a:normAutofit/>
          </a:bodyPr>
          <a:lstStyle>
            <a:lvl1pPr marL="342892" indent="-342892">
              <a:buFont typeface="Wingdings" panose="05000000000000000000" pitchFamily="2" charset="2"/>
              <a:buChar char="§"/>
              <a:defRPr sz="1800" baseline="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92758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249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49028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49028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102595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9" y="641511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75050" y="920884"/>
            <a:ext cx="5111750" cy="40511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20689" y="1601630"/>
            <a:ext cx="3008313" cy="3141821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0391851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92288" y="3829051"/>
            <a:ext cx="5486400" cy="4257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85800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254818"/>
            <a:ext cx="5486400" cy="60293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7298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829050"/>
            <a:ext cx="5486400" cy="4257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85800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254817"/>
            <a:ext cx="5486400" cy="6029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6138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69085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77478"/>
            <a:ext cx="82296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1650"/>
            <a:ext cx="8229600" cy="2914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77501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latin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915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47.xml"/><Relationship Id="rId7" Type="http://schemas.openxmlformats.org/officeDocument/2006/relationships/theme" Target="../theme/theme10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53.xml"/><Relationship Id="rId7" Type="http://schemas.openxmlformats.org/officeDocument/2006/relationships/theme" Target="../theme/theme11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5.xml"/><Relationship Id="rId4" Type="http://schemas.openxmlformats.org/officeDocument/2006/relationships/slideLayout" Target="../slideLayouts/slideLayout5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2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8.xml"/><Relationship Id="rId7" Type="http://schemas.openxmlformats.org/officeDocument/2006/relationships/theme" Target="../theme/theme6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5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9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3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5.xml"/><Relationship Id="rId7" Type="http://schemas.openxmlformats.org/officeDocument/2006/relationships/theme" Target="../theme/theme8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41.xml"/><Relationship Id="rId7" Type="http://schemas.openxmlformats.org/officeDocument/2006/relationships/theme" Target="../theme/theme9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5" Type="http://schemas.openxmlformats.org/officeDocument/2006/relationships/slideLayout" Target="../slideLayouts/slideLayout43.xml"/><Relationship Id="rId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95300" y="1200150"/>
            <a:ext cx="7886700" cy="1752600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Autofit/>
          </a:bodyPr>
          <a:lstStyle/>
          <a:p>
            <a:r>
              <a:rPr lang="en-US" dirty="0"/>
              <a:t>Insert your</a:t>
            </a:r>
            <a:br>
              <a:rPr lang="en-US" dirty="0"/>
            </a:br>
            <a:r>
              <a:rPr lang="en-US" dirty="0"/>
              <a:t>headline here</a:t>
            </a:r>
            <a:br>
              <a:rPr lang="en-US" dirty="0"/>
            </a:br>
            <a:r>
              <a:rPr lang="en-US" dirty="0"/>
              <a:t>up to 3 lines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495300" y="3333749"/>
            <a:ext cx="7886700" cy="4572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Insert your subtitle or any additional description text here up to</a:t>
            </a:r>
            <a:br>
              <a:rPr lang="en-US" dirty="0"/>
            </a:br>
            <a:r>
              <a:rPr lang="en-US" dirty="0"/>
              <a:t>two lines of text or you can delete this text box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28650" y="3105150"/>
            <a:ext cx="561975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9"/>
          <p:cNvSpPr txBox="1">
            <a:spLocks/>
          </p:cNvSpPr>
          <p:nvPr userDrawn="1"/>
        </p:nvSpPr>
        <p:spPr>
          <a:xfrm>
            <a:off x="490384" y="4171949"/>
            <a:ext cx="7886700" cy="45720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600" b="0" i="0" kern="120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50000"/>
              </a:lnSpc>
              <a:spcAft>
                <a:spcPts val="0"/>
              </a:spcAft>
            </a:pPr>
            <a:r>
              <a:rPr lang="en-US" sz="1050" b="0" i="0" cap="all" baseline="0" dirty="0">
                <a:latin typeface="Arial Black" charset="0"/>
              </a:rPr>
              <a:t>Presenter or speaker name</a:t>
            </a:r>
          </a:p>
          <a:p>
            <a:pPr fontAlgn="auto">
              <a:lnSpc>
                <a:spcPct val="30000"/>
              </a:lnSpc>
              <a:spcAft>
                <a:spcPts val="0"/>
              </a:spcAft>
            </a:pPr>
            <a:r>
              <a:rPr lang="en-US" sz="1050" dirty="0"/>
              <a:t>Position/Role,</a:t>
            </a:r>
            <a:r>
              <a:rPr lang="en-US" sz="1050" baseline="0" dirty="0"/>
              <a:t> The University of Texas at Austin</a:t>
            </a:r>
            <a:endParaRPr lang="en-US" sz="1050" dirty="0"/>
          </a:p>
        </p:txBody>
      </p:sp>
      <p:sp>
        <p:nvSpPr>
          <p:cNvPr id="16" name="Text Placeholder 9"/>
          <p:cNvSpPr txBox="1">
            <a:spLocks/>
          </p:cNvSpPr>
          <p:nvPr userDrawn="1"/>
        </p:nvSpPr>
        <p:spPr>
          <a:xfrm>
            <a:off x="548640" y="457200"/>
            <a:ext cx="7828444" cy="3892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600" b="0" i="0" kern="120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1200" b="0" i="0" cap="all" baseline="0" dirty="0">
                <a:latin typeface="Arial Black" charset="0"/>
              </a:rPr>
              <a:t>Month 20xx</a:t>
            </a:r>
            <a:endParaRPr lang="en-US" sz="1200" b="0" dirty="0"/>
          </a:p>
        </p:txBody>
      </p:sp>
    </p:spTree>
    <p:extLst>
      <p:ext uri="{BB962C8B-B14F-4D97-AF65-F5344CB8AC3E}">
        <p14:creationId xmlns:p14="http://schemas.microsoft.com/office/powerpoint/2010/main" val="1503322918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ts val="4000"/>
        </a:lnSpc>
        <a:spcBef>
          <a:spcPct val="0"/>
        </a:spcBef>
        <a:buNone/>
        <a:defRPr sz="4800" b="1" i="0" kern="800" cap="all" normalizeH="0" baseline="0">
          <a:solidFill>
            <a:schemeClr val="bg1"/>
          </a:solidFill>
          <a:latin typeface="Arial Black" charset="0"/>
          <a:ea typeface="Arial Black" charset="0"/>
          <a:cs typeface="Arial Black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/>
        <a:buNone/>
        <a:defRPr sz="1400" b="0" i="0" kern="1200" baseline="0">
          <a:solidFill>
            <a:schemeClr val="bg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bg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bg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bg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bg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67543"/>
            <a:ext cx="8229600" cy="3027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"/>
            <a:ext cx="9144000" cy="59035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28B4FA1-C5D4-449B-9DFE-A1B4D9BAC54F}"/>
              </a:ext>
            </a:extLst>
          </p:cNvPr>
          <p:cNvSpPr txBox="1"/>
          <p:nvPr/>
        </p:nvSpPr>
        <p:spPr>
          <a:xfrm>
            <a:off x="391504" y="4754193"/>
            <a:ext cx="8295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b="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Internal- Not for Distribution									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D2006-E6B2-4806-88D3-9D6BA60AF158}"/>
              </a:ext>
            </a:extLst>
          </p:cNvPr>
          <p:cNvSpPr txBox="1">
            <a:spLocks/>
          </p:cNvSpPr>
          <p:nvPr/>
        </p:nvSpPr>
        <p:spPr>
          <a:xfrm>
            <a:off x="6618896" y="4755357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D496F11-B78F-4D08-ADB0-72D71042ABE2}" type="slidenum">
              <a:rPr lang="en-US" sz="9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/>
              <a:t>‹#›</a:t>
            </a:fld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807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</p:sldLayoutIdLst>
  <p:txStyles>
    <p:titleStyle>
      <a:lvl1pPr algn="l" defTabSz="457189" rtl="0" eaLnBrk="1" latinLnBrk="0" hangingPunct="1">
        <a:spcBef>
          <a:spcPct val="0"/>
        </a:spcBef>
        <a:buNone/>
        <a:defRPr sz="2700" b="1" kern="1200">
          <a:solidFill>
            <a:schemeClr val="tx1">
              <a:lumMod val="65000"/>
              <a:lumOff val="35000"/>
            </a:schemeClr>
          </a:solidFill>
          <a:latin typeface=""/>
          <a:ea typeface="+mj-ea"/>
          <a:cs typeface="+mj-cs"/>
        </a:defRPr>
      </a:lvl1pPr>
    </p:titleStyle>
    <p:bodyStyle>
      <a:lvl1pPr marL="342892" indent="-342892" algn="l" defTabSz="457189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31" indent="-285743" algn="l" defTabSz="457189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257278" indent="-342900" algn="l" defTabSz="457189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1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348" indent="-228594" algn="l" defTabSz="457189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9972"/>
            <a:ext cx="8229600" cy="2914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67600" y="4705351"/>
            <a:ext cx="1219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3E5DD7D-5982-4697-A2E7-C555CA9BA59D}" type="slidenum">
              <a:rPr lang="en-US" sz="800" smtClean="0"/>
              <a:t>‹#›</a:t>
            </a:fld>
            <a:endParaRPr lang="en-US" sz="800" dirty="0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0" y="-1981"/>
            <a:ext cx="9144000" cy="59253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457189" rtl="0" eaLnBrk="1" latinLnBrk="0" hangingPunct="1">
              <a:spcBef>
                <a:spcPct val="0"/>
              </a:spcBef>
              <a:buNone/>
              <a:defRPr sz="27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4000">
                <a:solidFill>
                  <a:schemeClr val="bg1"/>
                </a:solidFill>
              </a:rPr>
              <a:t>							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" y="76837"/>
            <a:ext cx="1600200" cy="484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043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</p:sldLayoutIdLst>
  <p:hf hdr="0" ftr="0" dt="0"/>
  <p:txStyles>
    <p:titleStyle>
      <a:lvl1pPr algn="l" defTabSz="457189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"/>
          <a:ea typeface="+mj-ea"/>
          <a:cs typeface="+mj-cs"/>
        </a:defRPr>
      </a:lvl1pPr>
    </p:titleStyle>
    <p:bodyStyle>
      <a:lvl1pPr marL="342892" indent="-342892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31" indent="-285743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972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348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2865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80210"/>
            <a:ext cx="8229600" cy="29489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1823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7" r:id="rId5"/>
    <p:sldLayoutId id="2147483668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>
              <a:lumMod val="85000"/>
              <a:lumOff val="15000"/>
            </a:schemeClr>
          </a:solidFill>
          <a:latin typeface="Arial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>
              <a:lumMod val="85000"/>
              <a:lumOff val="15000"/>
            </a:schemeClr>
          </a:solidFill>
          <a:latin typeface="Arial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85000"/>
              <a:lumOff val="15000"/>
            </a:schemeClr>
          </a:solidFill>
          <a:latin typeface="Arial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Arial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85000"/>
              <a:lumOff val="15000"/>
            </a:schemeClr>
          </a:solidFill>
          <a:latin typeface="Arial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85000"/>
              <a:lumOff val="15000"/>
            </a:schemeClr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9972"/>
            <a:ext cx="8229600" cy="2914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9163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7" r:id="rId5"/>
    <p:sldLayoutId id="2147483678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9972"/>
            <a:ext cx="8229600" cy="2914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43"/>
            <a:ext cx="9144000" cy="590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889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9972"/>
            <a:ext cx="8229600" cy="2914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43"/>
            <a:ext cx="9144000" cy="590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886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9972"/>
            <a:ext cx="8229600" cy="2914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44"/>
            <a:ext cx="9144000" cy="59035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4705351"/>
            <a:ext cx="4419600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825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EI Board Meeting, Oct 2019 - Limited Distribution 			</a:t>
            </a:r>
            <a:endParaRPr lang="en-US" sz="800" dirty="0"/>
          </a:p>
        </p:txBody>
      </p:sp>
      <p:sp>
        <p:nvSpPr>
          <p:cNvPr id="6" name="TextBox 5"/>
          <p:cNvSpPr txBox="1"/>
          <p:nvPr/>
        </p:nvSpPr>
        <p:spPr>
          <a:xfrm>
            <a:off x="7467600" y="4705351"/>
            <a:ext cx="1219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3E5DD7D-5982-4697-A2E7-C555CA9BA59D}" type="slidenum">
              <a:rPr lang="en-US" sz="800" smtClean="0"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794207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</p:sldLayoutIdLst>
  <p:hf hdr="0" ftr="0" dt="0"/>
  <p:txStyles>
    <p:titleStyle>
      <a:lvl1pPr algn="l" defTabSz="457189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"/>
          <a:ea typeface="+mj-ea"/>
          <a:cs typeface="+mj-cs"/>
        </a:defRPr>
      </a:lvl1pPr>
    </p:titleStyle>
    <p:bodyStyle>
      <a:lvl1pPr marL="342892" indent="-342892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31" indent="-285743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972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348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874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67543"/>
            <a:ext cx="8229600" cy="3027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44"/>
            <a:ext cx="9144000" cy="590359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D2006-E6B2-4806-88D3-9D6BA60AF158}"/>
              </a:ext>
            </a:extLst>
          </p:cNvPr>
          <p:cNvSpPr txBox="1">
            <a:spLocks/>
          </p:cNvSpPr>
          <p:nvPr userDrawn="1"/>
        </p:nvSpPr>
        <p:spPr>
          <a:xfrm>
            <a:off x="6618896" y="4755357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D496F11-B78F-4D08-ADB0-72D71042ABE2}" type="slidenum">
              <a:rPr lang="en-US" sz="7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/>
              <a:t>‹#›</a:t>
            </a:fld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363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</p:sldLayoutIdLst>
  <p:hf sldNum="0" hdr="0" ftr="0" dt="0"/>
  <p:txStyles>
    <p:titleStyle>
      <a:lvl1pPr algn="l" defTabSz="457189" rtl="0" eaLnBrk="1" latinLnBrk="0" hangingPunct="1">
        <a:spcBef>
          <a:spcPct val="0"/>
        </a:spcBef>
        <a:buNone/>
        <a:defRPr sz="2700" b="1" kern="1200">
          <a:solidFill>
            <a:schemeClr val="tx1">
              <a:lumMod val="65000"/>
              <a:lumOff val="35000"/>
            </a:schemeClr>
          </a:solidFill>
          <a:latin typeface=""/>
          <a:ea typeface="+mj-ea"/>
          <a:cs typeface="+mj-cs"/>
        </a:defRPr>
      </a:lvl1pPr>
    </p:titleStyle>
    <p:bodyStyle>
      <a:lvl1pPr marL="342892" indent="-342892" algn="l" defTabSz="457189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31" indent="-285743" algn="l" defTabSz="457189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257278" indent="-342900" algn="l" defTabSz="457189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1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348" indent="-228594" algn="l" defTabSz="457189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67543"/>
            <a:ext cx="8229600" cy="3027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44"/>
            <a:ext cx="9144000" cy="59035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28B4FA1-C5D4-449B-9DFE-A1B4D9BAC54F}"/>
              </a:ext>
            </a:extLst>
          </p:cNvPr>
          <p:cNvSpPr txBox="1"/>
          <p:nvPr userDrawn="1"/>
        </p:nvSpPr>
        <p:spPr>
          <a:xfrm>
            <a:off x="457200" y="4754193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For DELL Inc - Limited Distribution 									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D2006-E6B2-4806-88D3-9D6BA60AF158}"/>
              </a:ext>
            </a:extLst>
          </p:cNvPr>
          <p:cNvSpPr txBox="1">
            <a:spLocks/>
          </p:cNvSpPr>
          <p:nvPr userDrawn="1"/>
        </p:nvSpPr>
        <p:spPr>
          <a:xfrm>
            <a:off x="6618896" y="4755357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BD496F11-B78F-4D08-ADB0-72D71042ABE2}" type="slidenum">
              <a:rPr lang="en-US" sz="9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/>
              <a:t>‹#›</a:t>
            </a:fld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616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</p:sldLayoutIdLst>
  <p:hf sldNum="0" hdr="0" ftr="0" dt="0"/>
  <p:txStyles>
    <p:titleStyle>
      <a:lvl1pPr algn="l" defTabSz="457189" rtl="0" eaLnBrk="1" latinLnBrk="0" hangingPunct="1">
        <a:spcBef>
          <a:spcPct val="0"/>
        </a:spcBef>
        <a:buNone/>
        <a:defRPr sz="2700" b="1" kern="1200">
          <a:solidFill>
            <a:schemeClr val="tx1">
              <a:lumMod val="65000"/>
              <a:lumOff val="35000"/>
            </a:schemeClr>
          </a:solidFill>
          <a:latin typeface=""/>
          <a:ea typeface="+mj-ea"/>
          <a:cs typeface="+mj-cs"/>
        </a:defRPr>
      </a:lvl1pPr>
    </p:titleStyle>
    <p:bodyStyle>
      <a:lvl1pPr marL="342892" indent="-342892" algn="l" defTabSz="457189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31" indent="-285743" algn="l" defTabSz="457189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257278" indent="-342900" algn="l" defTabSz="457189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1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348" indent="-228594" algn="l" defTabSz="457189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82B2FFB-B9BC-4E9B-A11F-26E128984AB0}"/>
              </a:ext>
            </a:extLst>
          </p:cNvPr>
          <p:cNvSpPr/>
          <p:nvPr/>
        </p:nvSpPr>
        <p:spPr>
          <a:xfrm>
            <a:off x="0" y="19050"/>
            <a:ext cx="9144000" cy="5143500"/>
          </a:xfrm>
          <a:prstGeom prst="rect">
            <a:avLst/>
          </a:prstGeom>
          <a:solidFill>
            <a:srgbClr val="002060">
              <a:alpha val="30196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prstClr val="white"/>
              </a:solidFill>
              <a:latin typeface="Calibri" panose="020F0502020204030204"/>
            </a:endParaRPr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628651" y="3867150"/>
            <a:ext cx="7288748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9"/>
          <p:cNvSpPr txBox="1">
            <a:spLocks/>
          </p:cNvSpPr>
          <p:nvPr/>
        </p:nvSpPr>
        <p:spPr>
          <a:xfrm>
            <a:off x="548640" y="457200"/>
            <a:ext cx="6233160" cy="3892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600" b="0" i="0" kern="120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8" fontAlgn="auto">
              <a:spcAft>
                <a:spcPts val="0"/>
              </a:spcAft>
              <a:defRPr/>
            </a:pPr>
            <a:r>
              <a:rPr lang="en-US" sz="1200" cap="all" dirty="0">
                <a:solidFill>
                  <a:prstClr val="white"/>
                </a:solidFill>
                <a:latin typeface="Arial Black" charset="0"/>
              </a:rPr>
              <a:t>August 19, 2021</a:t>
            </a:r>
            <a:endParaRPr lang="en-US" sz="1200" dirty="0">
              <a:solidFill>
                <a:prstClr val="white"/>
              </a:solidFill>
            </a:endParaRPr>
          </a:p>
        </p:txBody>
      </p:sp>
      <p:sp>
        <p:nvSpPr>
          <p:cNvPr id="13" name="Title Placeholder 7"/>
          <p:cNvSpPr txBox="1">
            <a:spLocks/>
          </p:cNvSpPr>
          <p:nvPr/>
        </p:nvSpPr>
        <p:spPr>
          <a:xfrm>
            <a:off x="502920" y="2114550"/>
            <a:ext cx="7886700" cy="1752600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4800" b="1" i="0" kern="800" cap="all" normalizeH="0" baseline="0">
                <a:solidFill>
                  <a:schemeClr val="bg1"/>
                </a:solidFill>
                <a:latin typeface="Arial Black" charset="0"/>
                <a:ea typeface="Arial Black" charset="0"/>
                <a:cs typeface="Arial Black" charset="0"/>
              </a:defRPr>
            </a:lvl1pPr>
          </a:lstStyle>
          <a:p>
            <a:pPr defTabSz="914378" fontAlgn="auto">
              <a:spcAft>
                <a:spcPts val="0"/>
              </a:spcAft>
              <a:defRPr/>
            </a:pPr>
            <a:r>
              <a:rPr lang="en-US" sz="3200" dirty="0">
                <a:solidFill>
                  <a:prstClr val="white"/>
                </a:solidFill>
              </a:rPr>
              <a:t>The Timeline and Events of the February 2021 Texas Electric Grid Blackouts</a:t>
            </a:r>
          </a:p>
        </p:txBody>
      </p:sp>
      <p:sp>
        <p:nvSpPr>
          <p:cNvPr id="15" name="Text Placeholder 9"/>
          <p:cNvSpPr txBox="1">
            <a:spLocks/>
          </p:cNvSpPr>
          <p:nvPr/>
        </p:nvSpPr>
        <p:spPr>
          <a:xfrm>
            <a:off x="548640" y="3943349"/>
            <a:ext cx="7886700" cy="4572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400" b="0" i="0" kern="120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8" fontAlgn="auto">
              <a:spcAft>
                <a:spcPts val="0"/>
              </a:spcAft>
              <a:defRPr/>
            </a:pPr>
            <a:r>
              <a:rPr lang="en-US" sz="2100" b="1" dirty="0">
                <a:solidFill>
                  <a:prstClr val="white"/>
                </a:solidFill>
              </a:rPr>
              <a:t>A report coordinated by The Energy Institute</a:t>
            </a:r>
          </a:p>
          <a:p>
            <a:pPr defTabSz="914378" fontAlgn="auto">
              <a:spcAft>
                <a:spcPts val="0"/>
              </a:spcAft>
              <a:defRPr/>
            </a:pPr>
            <a:r>
              <a:rPr lang="en-US" sz="2100" b="1" dirty="0">
                <a:solidFill>
                  <a:prstClr val="white"/>
                </a:solidFill>
              </a:rPr>
              <a:t>Joshua D. Rhodes, PhD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8700" y="492786"/>
            <a:ext cx="1877397" cy="56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971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and scope of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report recounts the factors contributing to disruptions in electricity and natural gas service in Texas during Winter Storm Uri.</a:t>
            </a:r>
          </a:p>
          <a:p>
            <a:endParaRPr lang="en-US" sz="1200" dirty="0"/>
          </a:p>
          <a:p>
            <a:r>
              <a:rPr lang="en-US" dirty="0"/>
              <a:t>The report allowed researchers from the University of Texas to access some confidential information and to make findings public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dirty="0"/>
              <a:t>Our goal was to create a common and authoritative basis of fact to educate the debate over the causes and potential policy/market changes for a reliable energy system.</a:t>
            </a:r>
          </a:p>
          <a:p>
            <a:endParaRPr lang="en-US" sz="1200" dirty="0"/>
          </a:p>
          <a:p>
            <a:r>
              <a:rPr lang="en-US" dirty="0"/>
              <a:t>The report does not make policy recommendations.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062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72901-2843-DD4A-9610-791F8B598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New findings of report included some on DR programs: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784C4-1D44-F849-8DFE-61197943D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We identified critical loads that were part of DR programs</a:t>
            </a:r>
          </a:p>
          <a:p>
            <a:pPr lvl="1"/>
            <a:r>
              <a:rPr lang="en-US" sz="2000" dirty="0"/>
              <a:t>Analysis focused on ERS only</a:t>
            </a:r>
          </a:p>
          <a:p>
            <a:pPr lvl="2"/>
            <a:r>
              <a:rPr lang="en-US" sz="1600" dirty="0"/>
              <a:t>Further focus on generator fuel supply chain</a:t>
            </a:r>
          </a:p>
          <a:p>
            <a:pPr lvl="2"/>
            <a:r>
              <a:rPr lang="en-US" sz="1600" dirty="0"/>
              <a:t>Based on an ESIID analysis </a:t>
            </a:r>
          </a:p>
          <a:p>
            <a:pPr lvl="1"/>
            <a:r>
              <a:rPr lang="en-US" sz="2000" dirty="0"/>
              <a:t>Limitations:</a:t>
            </a:r>
          </a:p>
          <a:p>
            <a:pPr lvl="2"/>
            <a:r>
              <a:rPr lang="en-US" sz="1600" dirty="0"/>
              <a:t>Were not able to directly translate into “MW lost”</a:t>
            </a:r>
          </a:p>
          <a:p>
            <a:pPr lvl="2"/>
            <a:r>
              <a:rPr lang="en-US" sz="1600" dirty="0"/>
              <a:t>Did not analyze use of any co-located backup generation</a:t>
            </a:r>
          </a:p>
          <a:p>
            <a:pPr lvl="2"/>
            <a:r>
              <a:rPr lang="en-US" sz="1600" dirty="0"/>
              <a:t>Did not review number of loads on or changes to critical infrastructure lists past 02/21/2021</a:t>
            </a:r>
          </a:p>
        </p:txBody>
      </p:sp>
    </p:spTree>
    <p:extLst>
      <p:ext uri="{BB962C8B-B14F-4D97-AF65-F5344CB8AC3E}">
        <p14:creationId xmlns:p14="http://schemas.microsoft.com/office/powerpoint/2010/main" val="67989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90550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US" dirty="0"/>
              <a:t>Fuel Supply and Emergency Response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Emergency Response Service:</a:t>
            </a:r>
          </a:p>
          <a:p>
            <a:pPr lvl="1"/>
            <a:r>
              <a:rPr lang="en-US" sz="1800" dirty="0"/>
              <a:t>Customers enrolled in the program reduce their purchases from the grid by </a:t>
            </a:r>
            <a:r>
              <a:rPr lang="en-US" sz="1800" b="1" dirty="0"/>
              <a:t>reducing load </a:t>
            </a:r>
            <a:r>
              <a:rPr lang="en-US" sz="1800" dirty="0"/>
              <a:t>or by starting backup generators.</a:t>
            </a:r>
          </a:p>
          <a:p>
            <a:endParaRPr lang="en-US" dirty="0"/>
          </a:p>
          <a:p>
            <a:r>
              <a:rPr lang="en-US" dirty="0"/>
              <a:t>At least 67 ESIIDs involved in the </a:t>
            </a:r>
            <a:r>
              <a:rPr lang="en-US" b="1" i="1" dirty="0"/>
              <a:t>supply chain of fuel to power plants </a:t>
            </a:r>
            <a:r>
              <a:rPr lang="en-US" dirty="0"/>
              <a:t>were also enrolled in ERS</a:t>
            </a:r>
          </a:p>
          <a:p>
            <a:endParaRPr lang="en-US" dirty="0"/>
          </a:p>
          <a:p>
            <a:r>
              <a:rPr lang="en-US" dirty="0"/>
              <a:t>5 ESIIDs that were part of ERS program (before the winter storm), requested </a:t>
            </a:r>
            <a:r>
              <a:rPr lang="en-US" b="1" dirty="0"/>
              <a:t>critical natural gas infrastructure status </a:t>
            </a:r>
            <a:r>
              <a:rPr lang="en-US" dirty="0"/>
              <a:t>during/after the winter storm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54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A5EB6-1C44-894F-BF1A-81003E407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01675-4D8C-F441-A332-BF5A2F0A6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en-US" sz="2800" b="1" dirty="0"/>
              <a:t>Joshua D. </a:t>
            </a:r>
            <a:r>
              <a:rPr lang="en-US" sz="2800" b="1"/>
              <a:t>Rhodes, PhD</a:t>
            </a:r>
            <a:endParaRPr lang="en-US" sz="2800" b="1" dirty="0"/>
          </a:p>
          <a:p>
            <a:pPr marL="0" indent="0" algn="r">
              <a:buNone/>
            </a:pPr>
            <a:r>
              <a:rPr lang="en-US" sz="2800" b="1" dirty="0"/>
              <a:t>joshdr@utexas.edu</a:t>
            </a:r>
          </a:p>
          <a:p>
            <a:pPr marL="0" indent="0" algn="r">
              <a:buNone/>
            </a:pPr>
            <a:r>
              <a:rPr lang="en-US" sz="2800" b="1" dirty="0"/>
              <a:t>@joshdr83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146388"/>
      </p:ext>
    </p:extLst>
  </p:cSld>
  <p:clrMapOvr>
    <a:masterClrMapping/>
  </p:clrMapOvr>
</p:sld>
</file>

<file path=ppt/theme/theme1.xml><?xml version="1.0" encoding="utf-8"?>
<a:theme xmlns:a="http://schemas.openxmlformats.org/drawingml/2006/main" name="16-9 Cov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6_16-9 White Backgrou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254E3D94-CEE3-426A-9D91-A5C9362D9FEE}" vid="{80DA2C8C-7D8A-4665-B31F-264D8C66CCE8}"/>
    </a:ext>
  </a:extLst>
</a:theme>
</file>

<file path=ppt/theme/theme11.xml><?xml version="1.0" encoding="utf-8"?>
<a:theme xmlns:a="http://schemas.openxmlformats.org/drawingml/2006/main" name="7_16-9 White Backgrou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254E3D94-CEE3-426A-9D91-A5C9362D9FEE}" vid="{80DA2C8C-7D8A-4665-B31F-264D8C66CCE8}"/>
    </a:ext>
  </a:extLst>
</a:theme>
</file>

<file path=ppt/theme/theme1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6-9 Light Backgroun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6-9 White Backgrou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_16-9 White Backgrou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254E3D94-CEE3-426A-9D91-A5C9362D9FEE}" vid="{80DA2C8C-7D8A-4665-B31F-264D8C66CCE8}"/>
    </a:ext>
  </a:extLst>
</a:theme>
</file>

<file path=ppt/theme/theme5.xml><?xml version="1.0" encoding="utf-8"?>
<a:theme xmlns:a="http://schemas.openxmlformats.org/drawingml/2006/main" name="2_16-9 White Backgrou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254E3D94-CEE3-426A-9D91-A5C9362D9FEE}" vid="{80DA2C8C-7D8A-4665-B31F-264D8C66CCE8}"/>
    </a:ext>
  </a:extLst>
</a:theme>
</file>

<file path=ppt/theme/theme6.xml><?xml version="1.0" encoding="utf-8"?>
<a:theme xmlns:a="http://schemas.openxmlformats.org/drawingml/2006/main" name="3_16-9 White Backgrou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254E3D94-CEE3-426A-9D91-A5C9362D9FEE}" vid="{80DA2C8C-7D8A-4665-B31F-264D8C66CCE8}"/>
    </a:ext>
  </a:extLst>
</a:theme>
</file>

<file path=ppt/theme/theme7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4_16-9 White Backgrou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254E3D94-CEE3-426A-9D91-A5C9362D9FEE}" vid="{80DA2C8C-7D8A-4665-B31F-264D8C66CCE8}"/>
    </a:ext>
  </a:extLst>
</a:theme>
</file>

<file path=ppt/theme/theme9.xml><?xml version="1.0" encoding="utf-8"?>
<a:theme xmlns:a="http://schemas.openxmlformats.org/drawingml/2006/main" name="5_16-9 White Backgrou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254E3D94-CEE3-426A-9D91-A5C9362D9FEE}" vid="{80DA2C8C-7D8A-4665-B31F-264D8C66CC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50298</TotalTime>
  <Words>278</Words>
  <Application>Microsoft Macintosh PowerPoint</Application>
  <PresentationFormat>On-screen Show (16:9)</PresentationFormat>
  <Paragraphs>33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5</vt:i4>
      </vt:variant>
    </vt:vector>
  </HeadingPairs>
  <TitlesOfParts>
    <vt:vector size="20" baseType="lpstr">
      <vt:lpstr>Arial</vt:lpstr>
      <vt:lpstr>Arial Black</vt:lpstr>
      <vt:lpstr>Calibri</vt:lpstr>
      <vt:lpstr>Wingdings</vt:lpstr>
      <vt:lpstr>16-9 Cover</vt:lpstr>
      <vt:lpstr>16-9 Light Background</vt:lpstr>
      <vt:lpstr>16-9 White Backgroud</vt:lpstr>
      <vt:lpstr>1_16-9 White Backgroud</vt:lpstr>
      <vt:lpstr>2_16-9 White Backgroud</vt:lpstr>
      <vt:lpstr>3_16-9 White Backgroud</vt:lpstr>
      <vt:lpstr>Custom Design</vt:lpstr>
      <vt:lpstr>4_16-9 White Backgroud</vt:lpstr>
      <vt:lpstr>5_16-9 White Backgroud</vt:lpstr>
      <vt:lpstr>6_16-9 White Backgroud</vt:lpstr>
      <vt:lpstr>7_16-9 White Backgroud</vt:lpstr>
      <vt:lpstr>PowerPoint Presentation</vt:lpstr>
      <vt:lpstr>Goal and scope of report</vt:lpstr>
      <vt:lpstr>New findings of report included some on DR programs:</vt:lpstr>
      <vt:lpstr>Fuel Supply and Emergency Response Service</vt:lpstr>
      <vt:lpstr>Questions?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EI</dc:title>
  <dc:subject/>
  <dc:creator>Manasia, Riffat</dc:creator>
  <cp:keywords/>
  <dc:description/>
  <cp:lastModifiedBy>Rhodes, Joshua D</cp:lastModifiedBy>
  <cp:revision>850</cp:revision>
  <cp:lastPrinted>2019-11-13T11:36:48Z</cp:lastPrinted>
  <dcterms:created xsi:type="dcterms:W3CDTF">2011-06-30T15:04:08Z</dcterms:created>
  <dcterms:modified xsi:type="dcterms:W3CDTF">2021-08-18T16:47:56Z</dcterms:modified>
  <cp:category/>
</cp:coreProperties>
</file>