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70" r:id="rId6"/>
  </p:sldMasterIdLst>
  <p:notesMasterIdLst>
    <p:notesMasterId r:id="rId23"/>
  </p:notesMasterIdLst>
  <p:handoutMasterIdLst>
    <p:handoutMasterId r:id="rId24"/>
  </p:handoutMasterIdLst>
  <p:sldIdLst>
    <p:sldId id="260" r:id="rId7"/>
    <p:sldId id="301" r:id="rId8"/>
    <p:sldId id="312" r:id="rId9"/>
    <p:sldId id="258" r:id="rId10"/>
    <p:sldId id="310" r:id="rId11"/>
    <p:sldId id="313" r:id="rId12"/>
    <p:sldId id="315" r:id="rId13"/>
    <p:sldId id="303" r:id="rId14"/>
    <p:sldId id="314" r:id="rId15"/>
    <p:sldId id="305" r:id="rId16"/>
    <p:sldId id="307" r:id="rId17"/>
    <p:sldId id="311" r:id="rId18"/>
    <p:sldId id="317" r:id="rId19"/>
    <p:sldId id="308" r:id="rId20"/>
    <p:sldId id="309" r:id="rId21"/>
    <p:sldId id="306"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za, Thelma" initials="GT" lastIdx="1" clrIdx="0">
    <p:extLst>
      <p:ext uri="{19B8F6BF-5375-455C-9EA6-DF929625EA0E}">
        <p15:presenceInfo xmlns:p15="http://schemas.microsoft.com/office/powerpoint/2012/main" userId="S::Thelma.Garza@ercot.com::9ae00a2b-664c-4ce8-a0fd-2418b2b87e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68" autoAdjust="0"/>
    <p:restoredTop sz="95450" autoAdjust="0"/>
  </p:normalViewPr>
  <p:slideViewPr>
    <p:cSldViewPr showGuides="1">
      <p:cViewPr varScale="1">
        <p:scale>
          <a:sx n="87" d="100"/>
          <a:sy n="87" d="100"/>
        </p:scale>
        <p:origin x="1380" y="84"/>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99" d="100"/>
          <a:sy n="99" d="100"/>
        </p:scale>
        <p:origin x="352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8/18/2021</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8/18/2021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9DB88F5-6063-4D6F-8146-C37B9F7C828D}" type="slidenum">
              <a:rPr lang="en-US" smtClean="0"/>
              <a:t>5</a:t>
            </a:fld>
            <a:endParaRPr lang="en-US" dirty="0"/>
          </a:p>
        </p:txBody>
      </p:sp>
    </p:spTree>
    <p:extLst>
      <p:ext uri="{BB962C8B-B14F-4D97-AF65-F5344CB8AC3E}">
        <p14:creationId xmlns:p14="http://schemas.microsoft.com/office/powerpoint/2010/main" val="843065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43200" y="6553200"/>
            <a:ext cx="4038600" cy="228600"/>
          </a:xfrm>
          <a:prstGeom prst="rect">
            <a:avLst/>
          </a:prstGeom>
        </p:spPr>
        <p:txBody>
          <a:bodyPr/>
          <a:lstStyle/>
          <a:p>
            <a:r>
              <a:rPr lang="en-US" dirty="0"/>
              <a:t>April 16, 2021 DSWG Meeting</a:t>
            </a:r>
          </a:p>
        </p:txBody>
      </p:sp>
      <p:sp>
        <p:nvSpPr>
          <p:cNvPr id="6" name="Slide Number Placeholder 5"/>
          <p:cNvSpPr>
            <a:spLocks noGrp="1"/>
          </p:cNvSpPr>
          <p:nvPr>
            <p:ph type="sldNum" sz="quarter" idx="12"/>
          </p:nvPr>
        </p:nvSpPr>
        <p:spPr/>
        <p:txBody>
          <a:bodyPr/>
          <a:lstStyle/>
          <a:p>
            <a:fld id="{7FB3448A-0364-401F-8330-A4501FDA5A78}" type="slidenum">
              <a:rPr lang="en-US" smtClean="0"/>
              <a:t>‹#›</a:t>
            </a:fld>
            <a:endParaRPr lang="en-US" dirty="0"/>
          </a:p>
        </p:txBody>
      </p:sp>
    </p:spTree>
    <p:extLst>
      <p:ext uri="{BB962C8B-B14F-4D97-AF65-F5344CB8AC3E}">
        <p14:creationId xmlns:p14="http://schemas.microsoft.com/office/powerpoint/2010/main" val="2459895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43200" y="6553200"/>
            <a:ext cx="4038600" cy="228600"/>
          </a:xfrm>
          <a:prstGeom prst="rect">
            <a:avLst/>
          </a:prstGeom>
        </p:spPr>
        <p:txBody>
          <a:bodyPr/>
          <a:lstStyle/>
          <a:p>
            <a:r>
              <a:rPr lang="en-US" dirty="0"/>
              <a:t>April 16, 2021 DSWG Meeting</a:t>
            </a:r>
          </a:p>
        </p:txBody>
      </p:sp>
      <p:sp>
        <p:nvSpPr>
          <p:cNvPr id="6" name="Slide Number Placeholder 5"/>
          <p:cNvSpPr>
            <a:spLocks noGrp="1"/>
          </p:cNvSpPr>
          <p:nvPr>
            <p:ph type="sldNum" sz="quarter" idx="12"/>
          </p:nvPr>
        </p:nvSpPr>
        <p:spPr/>
        <p:txBody>
          <a:bodyPr/>
          <a:lstStyle/>
          <a:p>
            <a:fld id="{7FB3448A-0364-401F-8330-A4501FDA5A78}" type="slidenum">
              <a:rPr lang="en-US" smtClean="0"/>
              <a:t>‹#›</a:t>
            </a:fld>
            <a:endParaRPr lang="en-US" dirty="0"/>
          </a:p>
        </p:txBody>
      </p:sp>
    </p:spTree>
    <p:extLst>
      <p:ext uri="{BB962C8B-B14F-4D97-AF65-F5344CB8AC3E}">
        <p14:creationId xmlns:p14="http://schemas.microsoft.com/office/powerpoint/2010/main" val="706760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494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445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790084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dirty="0"/>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43200" y="6553200"/>
            <a:ext cx="4038600" cy="228600"/>
          </a:xfrm>
          <a:prstGeom prst="rect">
            <a:avLst/>
          </a:prstGeom>
        </p:spPr>
        <p:txBody>
          <a:bodyPr/>
          <a:lstStyle/>
          <a:p>
            <a:r>
              <a:rPr lang="en-US" dirty="0"/>
              <a:t>April 16, 2021 DSWG Meeting</a:t>
            </a:r>
          </a:p>
        </p:txBody>
      </p:sp>
      <p:sp>
        <p:nvSpPr>
          <p:cNvPr id="6" name="Slide Number Placeholder 5"/>
          <p:cNvSpPr>
            <a:spLocks noGrp="1"/>
          </p:cNvSpPr>
          <p:nvPr>
            <p:ph type="sldNum" sz="quarter" idx="12"/>
          </p:nvPr>
        </p:nvSpPr>
        <p:spPr/>
        <p:txBody>
          <a:bodyPr/>
          <a:lstStyle/>
          <a:p>
            <a:fld id="{7FB3448A-0364-401F-8330-A4501FDA5A78}" type="slidenum">
              <a:rPr lang="en-US" smtClean="0"/>
              <a:t>‹#›</a:t>
            </a:fld>
            <a:endParaRPr lang="en-US" dirty="0"/>
          </a:p>
        </p:txBody>
      </p:sp>
    </p:spTree>
    <p:extLst>
      <p:ext uri="{BB962C8B-B14F-4D97-AF65-F5344CB8AC3E}">
        <p14:creationId xmlns:p14="http://schemas.microsoft.com/office/powerpoint/2010/main" val="1163803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43200" y="6553200"/>
            <a:ext cx="4038600" cy="228600"/>
          </a:xfrm>
          <a:prstGeom prst="rect">
            <a:avLst/>
          </a:prstGeom>
        </p:spPr>
        <p:txBody>
          <a:bodyPr/>
          <a:lstStyle/>
          <a:p>
            <a:r>
              <a:rPr lang="en-US" dirty="0"/>
              <a:t>April 16, 2021 DSWG Meeting</a:t>
            </a:r>
          </a:p>
        </p:txBody>
      </p:sp>
      <p:sp>
        <p:nvSpPr>
          <p:cNvPr id="6" name="Slide Number Placeholder 5"/>
          <p:cNvSpPr>
            <a:spLocks noGrp="1"/>
          </p:cNvSpPr>
          <p:nvPr>
            <p:ph type="sldNum" sz="quarter" idx="12"/>
          </p:nvPr>
        </p:nvSpPr>
        <p:spPr/>
        <p:txBody>
          <a:bodyPr/>
          <a:lstStyle/>
          <a:p>
            <a:fld id="{7FB3448A-0364-401F-8330-A4501FDA5A78}" type="slidenum">
              <a:rPr lang="en-US" smtClean="0"/>
              <a:t>‹#›</a:t>
            </a:fld>
            <a:endParaRPr lang="en-US" dirty="0"/>
          </a:p>
        </p:txBody>
      </p:sp>
    </p:spTree>
    <p:extLst>
      <p:ext uri="{BB962C8B-B14F-4D97-AF65-F5344CB8AC3E}">
        <p14:creationId xmlns:p14="http://schemas.microsoft.com/office/powerpoint/2010/main" val="177025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43200" y="6553200"/>
            <a:ext cx="4038600" cy="228600"/>
          </a:xfrm>
          <a:prstGeom prst="rect">
            <a:avLst/>
          </a:prstGeom>
        </p:spPr>
        <p:txBody>
          <a:bodyPr/>
          <a:lstStyle/>
          <a:p>
            <a:r>
              <a:rPr lang="en-US" dirty="0"/>
              <a:t>April 16, 2021 DSWG Meeting</a:t>
            </a:r>
          </a:p>
        </p:txBody>
      </p:sp>
      <p:sp>
        <p:nvSpPr>
          <p:cNvPr id="6" name="Slide Number Placeholder 5"/>
          <p:cNvSpPr>
            <a:spLocks noGrp="1"/>
          </p:cNvSpPr>
          <p:nvPr>
            <p:ph type="sldNum" sz="quarter" idx="12"/>
          </p:nvPr>
        </p:nvSpPr>
        <p:spPr/>
        <p:txBody>
          <a:bodyPr/>
          <a:lstStyle/>
          <a:p>
            <a:fld id="{7FB3448A-0364-401F-8330-A4501FDA5A78}" type="slidenum">
              <a:rPr lang="en-US" smtClean="0"/>
              <a:t>‹#›</a:t>
            </a:fld>
            <a:endParaRPr lang="en-US" dirty="0"/>
          </a:p>
        </p:txBody>
      </p:sp>
    </p:spTree>
    <p:extLst>
      <p:ext uri="{BB962C8B-B14F-4D97-AF65-F5344CB8AC3E}">
        <p14:creationId xmlns:p14="http://schemas.microsoft.com/office/powerpoint/2010/main" val="2395095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43200" y="6553200"/>
            <a:ext cx="4038600" cy="228600"/>
          </a:xfrm>
          <a:prstGeom prst="rect">
            <a:avLst/>
          </a:prstGeom>
        </p:spPr>
        <p:txBody>
          <a:bodyPr/>
          <a:lstStyle/>
          <a:p>
            <a:r>
              <a:rPr lang="en-US" dirty="0"/>
              <a:t>April 16, 2021 DSWG Meeting</a:t>
            </a:r>
          </a:p>
        </p:txBody>
      </p:sp>
      <p:sp>
        <p:nvSpPr>
          <p:cNvPr id="6" name="Slide Number Placeholder 5"/>
          <p:cNvSpPr>
            <a:spLocks noGrp="1"/>
          </p:cNvSpPr>
          <p:nvPr>
            <p:ph type="sldNum" sz="quarter" idx="12"/>
          </p:nvPr>
        </p:nvSpPr>
        <p:spPr/>
        <p:txBody>
          <a:bodyPr/>
          <a:lstStyle/>
          <a:p>
            <a:fld id="{7FB3448A-0364-401F-8330-A4501FDA5A78}" type="slidenum">
              <a:rPr lang="en-US" smtClean="0"/>
              <a:t>‹#›</a:t>
            </a:fld>
            <a:endParaRPr lang="en-US" dirty="0"/>
          </a:p>
        </p:txBody>
      </p:sp>
    </p:spTree>
    <p:extLst>
      <p:ext uri="{BB962C8B-B14F-4D97-AF65-F5344CB8AC3E}">
        <p14:creationId xmlns:p14="http://schemas.microsoft.com/office/powerpoint/2010/main" val="178189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2743200" y="6553200"/>
            <a:ext cx="4038600" cy="228600"/>
          </a:xfrm>
          <a:prstGeom prst="rect">
            <a:avLst/>
          </a:prstGeom>
        </p:spPr>
        <p:txBody>
          <a:bodyPr/>
          <a:lstStyle/>
          <a:p>
            <a:r>
              <a:rPr lang="en-US" dirty="0"/>
              <a:t>April 16, 2021 DSWG Meeting</a:t>
            </a:r>
          </a:p>
        </p:txBody>
      </p:sp>
      <p:sp>
        <p:nvSpPr>
          <p:cNvPr id="6" name="Slide Number Placeholder 5"/>
          <p:cNvSpPr>
            <a:spLocks noGrp="1"/>
          </p:cNvSpPr>
          <p:nvPr>
            <p:ph type="sldNum" sz="quarter" idx="12"/>
          </p:nvPr>
        </p:nvSpPr>
        <p:spPr/>
        <p:txBody>
          <a:bodyPr/>
          <a:lstStyle/>
          <a:p>
            <a:fld id="{7FB3448A-0364-401F-8330-A4501FDA5A78}" type="slidenum">
              <a:rPr lang="en-US" smtClean="0"/>
              <a:t>‹#›</a:t>
            </a:fld>
            <a:endParaRPr lang="en-US" dirty="0"/>
          </a:p>
        </p:txBody>
      </p:sp>
    </p:spTree>
    <p:extLst>
      <p:ext uri="{BB962C8B-B14F-4D97-AF65-F5344CB8AC3E}">
        <p14:creationId xmlns:p14="http://schemas.microsoft.com/office/powerpoint/2010/main" val="36409946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1"/>
            <a:ext cx="1965393" cy="246221"/>
          </a:xfrm>
          <a:prstGeom prst="rect">
            <a:avLst/>
          </a:prstGeom>
          <a:noFill/>
        </p:spPr>
        <p:txBody>
          <a:bodyPr wrap="square" rtlCol="0">
            <a:spAutoFit/>
          </a:bodyPr>
          <a:lstStyle/>
          <a:p>
            <a:pPr algn="l"/>
            <a:r>
              <a:rPr lang="en-US" sz="1000" dirty="0">
                <a:solidFill>
                  <a:schemeClr val="bg1">
                    <a:lumMod val="65000"/>
                  </a:schemeClr>
                </a:solidFill>
                <a:effectLst/>
                <a:latin typeface="Calibri" panose="020F0502020204030204" pitchFamily="34" charset="0"/>
                <a:ea typeface="Calibri" panose="020F0502020204030204" pitchFamily="34" charset="0"/>
              </a:rPr>
              <a:t>NPRR 1087 Workshop</a:t>
            </a:r>
            <a:endParaRPr lang="en-US" sz="1000" b="1" dirty="0">
              <a:solidFill>
                <a:schemeClr val="bg1">
                  <a:lumMod val="65000"/>
                </a:schemeClr>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63" r:id="rId5"/>
    <p:sldLayoutId id="2147483665" r:id="rId6"/>
    <p:sldLayoutId id="2147483666" r:id="rId7"/>
    <p:sldLayoutId id="2147483667" r:id="rId8"/>
    <p:sldLayoutId id="2147483668" r:id="rId9"/>
    <p:sldLayoutId id="2147483669"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0012" y="2876279"/>
            <a:ext cx="2143190" cy="1105445"/>
          </a:xfrm>
          <a:prstGeom prst="rect">
            <a:avLst/>
          </a:prstGeom>
        </p:spPr>
      </p:pic>
    </p:spTree>
    <p:extLst>
      <p:ext uri="{BB962C8B-B14F-4D97-AF65-F5344CB8AC3E}">
        <p14:creationId xmlns:p14="http://schemas.microsoft.com/office/powerpoint/2010/main" val="146513653"/>
      </p:ext>
    </p:extLst>
  </p:cSld>
  <p:clrMap bg1="lt1" tx1="dk1" bg2="lt2" tx2="dk2" accent1="accent1" accent2="accent2" accent3="accent3" accent4="accent4" accent5="accent5" accent6="accent6" hlink="hlink" folHlink="folHlink"/>
  <p:sldLayoutIdLst>
    <p:sldLayoutId id="2147483671" r:id="rId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7600" y="1936283"/>
            <a:ext cx="5410201" cy="4154984"/>
          </a:xfrm>
          <a:prstGeom prst="rect">
            <a:avLst/>
          </a:prstGeom>
          <a:noFill/>
        </p:spPr>
        <p:txBody>
          <a:bodyPr wrap="square" rtlCol="0">
            <a:spAutoFit/>
          </a:bodyPr>
          <a:lstStyle/>
          <a:p>
            <a:pPr algn="ctr"/>
            <a:r>
              <a:rPr lang="en-US" sz="2000" b="1" dirty="0">
                <a:solidFill>
                  <a:schemeClr val="tx2"/>
                </a:solidFill>
              </a:rPr>
              <a:t>Workshop</a:t>
            </a:r>
          </a:p>
          <a:p>
            <a:endParaRPr lang="en-US" sz="2000" b="1" dirty="0">
              <a:solidFill>
                <a:schemeClr val="tx2"/>
              </a:solidFill>
            </a:endParaRPr>
          </a:p>
          <a:p>
            <a:r>
              <a:rPr lang="en-US" sz="2000" b="1" dirty="0">
                <a:solidFill>
                  <a:schemeClr val="tx2"/>
                </a:solidFill>
              </a:rPr>
              <a:t>NPRR1087 Prohibit Participation of Critical Loads and Generation Resource Support Loads as Load Resources or ERS Resources</a:t>
            </a:r>
          </a:p>
          <a:p>
            <a:endParaRPr lang="en-US" dirty="0">
              <a:solidFill>
                <a:schemeClr val="tx2"/>
              </a:solidFill>
            </a:endParaRPr>
          </a:p>
          <a:p>
            <a:endParaRPr lang="en-US" dirty="0">
              <a:solidFill>
                <a:schemeClr val="tx2"/>
              </a:solidFill>
            </a:endParaRPr>
          </a:p>
          <a:p>
            <a:r>
              <a:rPr lang="en-US" dirty="0">
                <a:solidFill>
                  <a:schemeClr val="tx2"/>
                </a:solidFill>
              </a:rPr>
              <a:t>Sandip Sharma</a:t>
            </a:r>
          </a:p>
          <a:p>
            <a:r>
              <a:rPr lang="en-US" dirty="0">
                <a:solidFill>
                  <a:schemeClr val="tx2"/>
                </a:solidFill>
              </a:rPr>
              <a:t>Mark Patterson</a:t>
            </a:r>
          </a:p>
          <a:p>
            <a:endParaRPr lang="en-US" dirty="0">
              <a:solidFill>
                <a:schemeClr val="tx2"/>
              </a:solidFill>
            </a:endParaRPr>
          </a:p>
          <a:p>
            <a:r>
              <a:rPr lang="en-US" dirty="0">
                <a:solidFill>
                  <a:schemeClr val="tx2"/>
                </a:solidFill>
              </a:rPr>
              <a:t>August 19, 2021 Workshop</a:t>
            </a:r>
          </a:p>
          <a:p>
            <a:endParaRPr lang="en-US" dirty="0">
              <a:solidFill>
                <a:schemeClr val="tx2"/>
              </a:solidFill>
            </a:endParaRPr>
          </a:p>
          <a:p>
            <a:endParaRPr lang="en-US" dirty="0">
              <a:solidFill>
                <a:schemeClr val="tx2"/>
              </a:solidFill>
            </a:endParaRPr>
          </a:p>
        </p:txBody>
      </p:sp>
    </p:spTree>
    <p:extLst>
      <p:ext uri="{BB962C8B-B14F-4D97-AF65-F5344CB8AC3E}">
        <p14:creationId xmlns:p14="http://schemas.microsoft.com/office/powerpoint/2010/main" val="73060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F717-FC71-40D4-800D-03B09DF93FDC}"/>
              </a:ext>
            </a:extLst>
          </p:cNvPr>
          <p:cNvSpPr>
            <a:spLocks noGrp="1"/>
          </p:cNvSpPr>
          <p:nvPr>
            <p:ph type="title"/>
          </p:nvPr>
        </p:nvSpPr>
        <p:spPr/>
        <p:txBody>
          <a:bodyPr/>
          <a:lstStyle/>
          <a:p>
            <a:r>
              <a:rPr lang="en-US" sz="2400" dirty="0"/>
              <a:t>Key Summary of February Event RFI</a:t>
            </a:r>
          </a:p>
        </p:txBody>
      </p:sp>
      <p:sp>
        <p:nvSpPr>
          <p:cNvPr id="3" name="Content Placeholder 2">
            <a:extLst>
              <a:ext uri="{FF2B5EF4-FFF2-40B4-BE49-F238E27FC236}">
                <a16:creationId xmlns:a16="http://schemas.microsoft.com/office/drawing/2014/main" id="{E0183516-8CB9-4BFC-A73D-619611C72160}"/>
              </a:ext>
            </a:extLst>
          </p:cNvPr>
          <p:cNvSpPr>
            <a:spLocks noGrp="1"/>
          </p:cNvSpPr>
          <p:nvPr>
            <p:ph idx="1"/>
          </p:nvPr>
        </p:nvSpPr>
        <p:spPr>
          <a:xfrm>
            <a:off x="304800" y="1371600"/>
            <a:ext cx="8534400" cy="4671221"/>
          </a:xfrm>
        </p:spPr>
        <p:txBody>
          <a:bodyPr/>
          <a:lstStyle/>
          <a:p>
            <a:r>
              <a:rPr lang="en-US" sz="1800" dirty="0"/>
              <a:t>This information is based on responses to the RFIs following the February Event</a:t>
            </a:r>
          </a:p>
          <a:p>
            <a:r>
              <a:rPr lang="en-US" sz="1800" dirty="0"/>
              <a:t>Separate RFIs went out to each of the QSEs representing LRs or ERS Resources</a:t>
            </a:r>
          </a:p>
          <a:p>
            <a:r>
              <a:rPr lang="en-US" sz="1800" dirty="0"/>
              <a:t>RFI asked if any of the resources in their portfolios were in the supply chain for Generation Resources </a:t>
            </a:r>
          </a:p>
          <a:p>
            <a:r>
              <a:rPr lang="en-US" sz="1800" dirty="0"/>
              <a:t>RFI did not ask whether resources were critical loads</a:t>
            </a:r>
          </a:p>
          <a:p>
            <a:pPr lvl="1"/>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5" name="Slide Number Placeholder 4">
            <a:extLst>
              <a:ext uri="{FF2B5EF4-FFF2-40B4-BE49-F238E27FC236}">
                <a16:creationId xmlns:a16="http://schemas.microsoft.com/office/drawing/2014/main" id="{2AE559D1-CD41-45EC-B7DA-48F90209DAF3}"/>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Tree>
    <p:extLst>
      <p:ext uri="{BB962C8B-B14F-4D97-AF65-F5344CB8AC3E}">
        <p14:creationId xmlns:p14="http://schemas.microsoft.com/office/powerpoint/2010/main" val="139128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1A992-A4AB-41F3-89AC-14D2C4D28001}"/>
              </a:ext>
            </a:extLst>
          </p:cNvPr>
          <p:cNvSpPr>
            <a:spLocks noGrp="1"/>
          </p:cNvSpPr>
          <p:nvPr>
            <p:ph type="title"/>
          </p:nvPr>
        </p:nvSpPr>
        <p:spPr/>
        <p:txBody>
          <a:bodyPr/>
          <a:lstStyle/>
          <a:p>
            <a:r>
              <a:rPr lang="en-US" sz="2400" dirty="0"/>
              <a:t>NCLRs – Key Summary of February Event RFI</a:t>
            </a:r>
          </a:p>
        </p:txBody>
      </p:sp>
      <p:sp>
        <p:nvSpPr>
          <p:cNvPr id="3" name="Content Placeholder 2">
            <a:extLst>
              <a:ext uri="{FF2B5EF4-FFF2-40B4-BE49-F238E27FC236}">
                <a16:creationId xmlns:a16="http://schemas.microsoft.com/office/drawing/2014/main" id="{B26AECC3-45BB-40FD-B55D-23B28243C4DA}"/>
              </a:ext>
            </a:extLst>
          </p:cNvPr>
          <p:cNvSpPr>
            <a:spLocks noGrp="1"/>
          </p:cNvSpPr>
          <p:nvPr>
            <p:ph idx="1"/>
          </p:nvPr>
        </p:nvSpPr>
        <p:spPr>
          <a:xfrm>
            <a:off x="285750" y="1447800"/>
            <a:ext cx="8534400" cy="4876800"/>
          </a:xfrm>
        </p:spPr>
        <p:txBody>
          <a:bodyPr/>
          <a:lstStyle/>
          <a:p>
            <a:pPr marL="0" indent="0">
              <a:buNone/>
            </a:pPr>
            <a:r>
              <a:rPr lang="en-US" sz="1800" dirty="0"/>
              <a:t>Based on the LR RFI responses following the Winter event:</a:t>
            </a:r>
          </a:p>
          <a:p>
            <a:pPr lvl="1"/>
            <a:r>
              <a:rPr lang="en-US" sz="1800" dirty="0"/>
              <a:t>Number of LRs in natural gas supply chain: 100</a:t>
            </a:r>
          </a:p>
          <a:p>
            <a:pPr lvl="1"/>
            <a:r>
              <a:rPr lang="en-US" sz="1800" dirty="0"/>
              <a:t>Number of LRs in natural gas supply chain carrying RRS during event: 63</a:t>
            </a:r>
          </a:p>
          <a:p>
            <a:pPr lvl="1"/>
            <a:r>
              <a:rPr lang="en-US" sz="1800" dirty="0"/>
              <a:t>Sum of registered capacity from active LRs: 875 MW</a:t>
            </a:r>
          </a:p>
          <a:p>
            <a:pPr lvl="1"/>
            <a:r>
              <a:rPr lang="en-US" sz="1800" dirty="0"/>
              <a:t>Sum of max RRS responsibility: 206 MW</a:t>
            </a:r>
          </a:p>
          <a:p>
            <a:pPr lvl="1"/>
            <a:endParaRPr lang="en-US" sz="1800" dirty="0"/>
          </a:p>
        </p:txBody>
      </p:sp>
      <p:sp>
        <p:nvSpPr>
          <p:cNvPr id="5" name="Slide Number Placeholder 4">
            <a:extLst>
              <a:ext uri="{FF2B5EF4-FFF2-40B4-BE49-F238E27FC236}">
                <a16:creationId xmlns:a16="http://schemas.microsoft.com/office/drawing/2014/main" id="{47993ED0-4F08-407A-8C66-0129523210D1}"/>
              </a:ext>
            </a:extLst>
          </p:cNvPr>
          <p:cNvSpPr>
            <a:spLocks noGrp="1"/>
          </p:cNvSpPr>
          <p:nvPr>
            <p:ph type="sldNum" sz="quarter" idx="4"/>
          </p:nvPr>
        </p:nvSpPr>
        <p:spPr/>
        <p:txBody>
          <a:bodyPr/>
          <a:lstStyle/>
          <a:p>
            <a:fld id="{1D93BD3E-1E9A-4970-A6F7-E7AC52762E0C}" type="slidenum">
              <a:rPr lang="en-US" smtClean="0"/>
              <a:pPr/>
              <a:t>11</a:t>
            </a:fld>
            <a:endParaRPr lang="en-US" dirty="0"/>
          </a:p>
        </p:txBody>
      </p:sp>
    </p:spTree>
    <p:extLst>
      <p:ext uri="{BB962C8B-B14F-4D97-AF65-F5344CB8AC3E}">
        <p14:creationId xmlns:p14="http://schemas.microsoft.com/office/powerpoint/2010/main" val="4034339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1A992-A4AB-41F3-89AC-14D2C4D28001}"/>
              </a:ext>
            </a:extLst>
          </p:cNvPr>
          <p:cNvSpPr>
            <a:spLocks noGrp="1"/>
          </p:cNvSpPr>
          <p:nvPr>
            <p:ph type="title"/>
          </p:nvPr>
        </p:nvSpPr>
        <p:spPr/>
        <p:txBody>
          <a:bodyPr/>
          <a:lstStyle/>
          <a:p>
            <a:r>
              <a:rPr lang="en-US" sz="2400" dirty="0"/>
              <a:t>ERS – Key Summary of February Event RFI</a:t>
            </a:r>
          </a:p>
        </p:txBody>
      </p:sp>
      <p:sp>
        <p:nvSpPr>
          <p:cNvPr id="3" name="Content Placeholder 2">
            <a:extLst>
              <a:ext uri="{FF2B5EF4-FFF2-40B4-BE49-F238E27FC236}">
                <a16:creationId xmlns:a16="http://schemas.microsoft.com/office/drawing/2014/main" id="{B26AECC3-45BB-40FD-B55D-23B28243C4DA}"/>
              </a:ext>
            </a:extLst>
          </p:cNvPr>
          <p:cNvSpPr>
            <a:spLocks noGrp="1"/>
          </p:cNvSpPr>
          <p:nvPr>
            <p:ph idx="1"/>
          </p:nvPr>
        </p:nvSpPr>
        <p:spPr>
          <a:xfrm>
            <a:off x="304800" y="1371600"/>
            <a:ext cx="8534400" cy="4671221"/>
          </a:xfrm>
        </p:spPr>
        <p:txBody>
          <a:bodyPr/>
          <a:lstStyle/>
          <a:p>
            <a:pPr marL="0" indent="0">
              <a:buNone/>
            </a:pPr>
            <a:r>
              <a:rPr lang="en-US" sz="1800" dirty="0"/>
              <a:t>Based on the ERS RFI responses following the Winter event</a:t>
            </a:r>
          </a:p>
          <a:p>
            <a:pPr lvl="1"/>
            <a:r>
              <a:rPr lang="en-US" sz="1800" dirty="0"/>
              <a:t>Number of ERS Resources in natural gas supply chain</a:t>
            </a:r>
            <a:r>
              <a:rPr lang="en-US" sz="1800" dirty="0">
                <a:solidFill>
                  <a:srgbClr val="FF0000"/>
                </a:solidFill>
              </a:rPr>
              <a:t>: </a:t>
            </a:r>
            <a:r>
              <a:rPr lang="en-US" sz="1800" dirty="0"/>
              <a:t>29</a:t>
            </a:r>
          </a:p>
          <a:p>
            <a:pPr lvl="1"/>
            <a:r>
              <a:rPr lang="en-US" sz="1800" dirty="0"/>
              <a:t>Number of sites</a:t>
            </a:r>
            <a:r>
              <a:rPr lang="en-US" sz="1800" dirty="0">
                <a:solidFill>
                  <a:srgbClr val="FF0000"/>
                </a:solidFill>
              </a:rPr>
              <a:t>:</a:t>
            </a:r>
            <a:r>
              <a:rPr lang="en-US" sz="1800" dirty="0"/>
              <a:t> 78 </a:t>
            </a:r>
          </a:p>
          <a:p>
            <a:pPr lvl="2"/>
            <a:r>
              <a:rPr lang="en-US" sz="1800" dirty="0"/>
              <a:t>1 resource included 27 sites</a:t>
            </a:r>
          </a:p>
          <a:p>
            <a:pPr lvl="1"/>
            <a:r>
              <a:rPr lang="en-US" sz="1800" dirty="0"/>
              <a:t>Total ERS responsibility for all ERS Resources in natural gas supply chain: 55 MW</a:t>
            </a:r>
          </a:p>
          <a:p>
            <a:pPr marL="457200" lvl="1" indent="0">
              <a:buNone/>
            </a:pPr>
            <a:endParaRPr lang="en-US" sz="1600" dirty="0"/>
          </a:p>
        </p:txBody>
      </p:sp>
      <p:sp>
        <p:nvSpPr>
          <p:cNvPr id="5" name="Slide Number Placeholder 4">
            <a:extLst>
              <a:ext uri="{FF2B5EF4-FFF2-40B4-BE49-F238E27FC236}">
                <a16:creationId xmlns:a16="http://schemas.microsoft.com/office/drawing/2014/main" id="{47993ED0-4F08-407A-8C66-0129523210D1}"/>
              </a:ext>
            </a:extLst>
          </p:cNvPr>
          <p:cNvSpPr>
            <a:spLocks noGrp="1"/>
          </p:cNvSpPr>
          <p:nvPr>
            <p:ph type="sldNum" sz="quarter" idx="4"/>
          </p:nvPr>
        </p:nvSpPr>
        <p:spPr/>
        <p:txBody>
          <a:bodyPr/>
          <a:lstStyle/>
          <a:p>
            <a:fld id="{1D93BD3E-1E9A-4970-A6F7-E7AC52762E0C}" type="slidenum">
              <a:rPr lang="en-US" smtClean="0"/>
              <a:pPr/>
              <a:t>12</a:t>
            </a:fld>
            <a:endParaRPr lang="en-US" dirty="0"/>
          </a:p>
        </p:txBody>
      </p:sp>
    </p:spTree>
    <p:extLst>
      <p:ext uri="{BB962C8B-B14F-4D97-AF65-F5344CB8AC3E}">
        <p14:creationId xmlns:p14="http://schemas.microsoft.com/office/powerpoint/2010/main" val="2241010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26E75-C684-4846-A9EA-C64C8D13E531}"/>
              </a:ext>
            </a:extLst>
          </p:cNvPr>
          <p:cNvSpPr>
            <a:spLocks noGrp="1"/>
          </p:cNvSpPr>
          <p:nvPr>
            <p:ph type="title"/>
          </p:nvPr>
        </p:nvSpPr>
        <p:spPr/>
        <p:txBody>
          <a:bodyPr/>
          <a:lstStyle/>
          <a:p>
            <a:r>
              <a:rPr lang="en-US" sz="2400" dirty="0"/>
              <a:t>ERS Generators/Back-up Generators</a:t>
            </a:r>
          </a:p>
        </p:txBody>
      </p:sp>
      <p:sp>
        <p:nvSpPr>
          <p:cNvPr id="3" name="Content Placeholder 2">
            <a:extLst>
              <a:ext uri="{FF2B5EF4-FFF2-40B4-BE49-F238E27FC236}">
                <a16:creationId xmlns:a16="http://schemas.microsoft.com/office/drawing/2014/main" id="{72F0AC4A-796B-4D8D-A6C8-C0E2DF651DE7}"/>
              </a:ext>
            </a:extLst>
          </p:cNvPr>
          <p:cNvSpPr>
            <a:spLocks noGrp="1"/>
          </p:cNvSpPr>
          <p:nvPr>
            <p:ph idx="1"/>
          </p:nvPr>
        </p:nvSpPr>
        <p:spPr>
          <a:xfrm>
            <a:off x="304800" y="1219200"/>
            <a:ext cx="8534400" cy="4823621"/>
          </a:xfrm>
        </p:spPr>
        <p:txBody>
          <a:bodyPr/>
          <a:lstStyle/>
          <a:p>
            <a:r>
              <a:rPr lang="en-US" sz="1800" dirty="0"/>
              <a:t>In days leading up to the event, ERCOT received notice from some ERS Generators and ERS Loads with backup generators that fuel supplies may be an issue</a:t>
            </a:r>
          </a:p>
          <a:p>
            <a:pPr lvl="1"/>
            <a:endParaRPr lang="en-US" sz="1800" dirty="0"/>
          </a:p>
          <a:p>
            <a:r>
              <a:rPr lang="en-US" sz="1800" dirty="0"/>
              <a:t>Post-event RFI responses confirmed there were fuel issues that prevented some from meeting their obligations to ERCOT. </a:t>
            </a:r>
          </a:p>
          <a:p>
            <a:pPr lvl="1"/>
            <a:r>
              <a:rPr lang="en-US" sz="1800" dirty="0"/>
              <a:t>Issues associated with extreme temperatures preventing startup/operations</a:t>
            </a:r>
          </a:p>
          <a:p>
            <a:pPr lvl="1"/>
            <a:r>
              <a:rPr lang="en-US" sz="1800" dirty="0"/>
              <a:t>TDSP outages impacting ability to operate/export</a:t>
            </a:r>
          </a:p>
          <a:p>
            <a:pPr lvl="1"/>
            <a:r>
              <a:rPr lang="en-US" sz="1800" dirty="0"/>
              <a:t>Limited/restricted natural gas service</a:t>
            </a:r>
          </a:p>
          <a:p>
            <a:pPr lvl="1"/>
            <a:r>
              <a:rPr lang="en-US" sz="1800" dirty="0"/>
              <a:t>Fuel re-supply issues (weather related) </a:t>
            </a:r>
          </a:p>
        </p:txBody>
      </p:sp>
      <p:sp>
        <p:nvSpPr>
          <p:cNvPr id="5" name="Slide Number Placeholder 4">
            <a:extLst>
              <a:ext uri="{FF2B5EF4-FFF2-40B4-BE49-F238E27FC236}">
                <a16:creationId xmlns:a16="http://schemas.microsoft.com/office/drawing/2014/main" id="{CD10AACF-2186-4A36-B99A-14072DC660A9}"/>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Tree>
    <p:extLst>
      <p:ext uri="{BB962C8B-B14F-4D97-AF65-F5344CB8AC3E}">
        <p14:creationId xmlns:p14="http://schemas.microsoft.com/office/powerpoint/2010/main" val="196579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ERS Fleet Performance – Generator Only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14</a:t>
            </a:fld>
            <a:endParaRPr lang="en-US" dirty="0"/>
          </a:p>
        </p:txBody>
      </p:sp>
      <p:pic>
        <p:nvPicPr>
          <p:cNvPr id="5" name="Content Placeholder 4"/>
          <p:cNvPicPr>
            <a:picLocks noGrp="1" noChangeAspect="1"/>
          </p:cNvPicPr>
          <p:nvPr>
            <p:ph idx="1"/>
          </p:nvPr>
        </p:nvPicPr>
        <p:blipFill>
          <a:blip r:embed="rId2"/>
          <a:stretch>
            <a:fillRect/>
          </a:stretch>
        </p:blipFill>
        <p:spPr>
          <a:xfrm>
            <a:off x="52173" y="762000"/>
            <a:ext cx="9144000" cy="5334000"/>
          </a:xfrm>
          <a:prstGeom prst="rect">
            <a:avLst/>
          </a:prstGeom>
        </p:spPr>
      </p:pic>
    </p:spTree>
    <p:extLst>
      <p:ext uri="{BB962C8B-B14F-4D97-AF65-F5344CB8AC3E}">
        <p14:creationId xmlns:p14="http://schemas.microsoft.com/office/powerpoint/2010/main" val="352023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ERS Fleet Performance – Generator Only</a:t>
            </a:r>
          </a:p>
        </p:txBody>
      </p:sp>
      <p:sp>
        <p:nvSpPr>
          <p:cNvPr id="4" name="Slide Number Placeholder 3"/>
          <p:cNvSpPr>
            <a:spLocks noGrp="1"/>
          </p:cNvSpPr>
          <p:nvPr>
            <p:ph type="sldNum" sz="quarter" idx="4"/>
          </p:nvPr>
        </p:nvSpPr>
        <p:spPr/>
        <p:txBody>
          <a:bodyPr/>
          <a:lstStyle/>
          <a:p>
            <a:fld id="{1D93BD3E-1E9A-4970-A6F7-E7AC52762E0C}" type="slidenum">
              <a:rPr lang="en-US" smtClean="0"/>
              <a:pPr/>
              <a:t>15</a:t>
            </a:fld>
            <a:endParaRPr lang="en-US" dirty="0"/>
          </a:p>
        </p:txBody>
      </p:sp>
      <p:sp>
        <p:nvSpPr>
          <p:cNvPr id="3" name="Content Placeholder 2"/>
          <p:cNvSpPr>
            <a:spLocks noGrp="1"/>
          </p:cNvSpPr>
          <p:nvPr>
            <p:ph idx="1"/>
          </p:nvPr>
        </p:nvSpPr>
        <p:spPr/>
        <p:txBody>
          <a:bodyPr/>
          <a:lstStyle/>
          <a:p>
            <a:pPr>
              <a:spcBef>
                <a:spcPts val="200"/>
              </a:spcBef>
            </a:pPr>
            <a:r>
              <a:rPr lang="en-US" sz="1800" dirty="0"/>
              <a:t>Activity on February 14, 2021 shows export from ERS Generators prior to the first ERS deployment</a:t>
            </a:r>
          </a:p>
          <a:p>
            <a:pPr>
              <a:spcBef>
                <a:spcPts val="200"/>
              </a:spcBef>
            </a:pPr>
            <a:endParaRPr lang="en-US" sz="1800" dirty="0"/>
          </a:p>
          <a:p>
            <a:pPr>
              <a:spcBef>
                <a:spcPts val="200"/>
              </a:spcBef>
            </a:pPr>
            <a:r>
              <a:rPr lang="en-US" sz="1800" dirty="0"/>
              <a:t>In aggregate, ERS Generators generally failed to meet their combined obligation during the Winter Event</a:t>
            </a:r>
          </a:p>
          <a:p>
            <a:pPr lvl="1">
              <a:spcBef>
                <a:spcPts val="200"/>
              </a:spcBef>
            </a:pPr>
            <a:r>
              <a:rPr lang="en-US" sz="1800" dirty="0"/>
              <a:t>On average, fleet-level ERS Generator exports were 50%-55% below the combined fleet-level obligation during the first 12 hours after the first deployment (prior to exhaustion of the ERS Generator fleet)</a:t>
            </a:r>
          </a:p>
          <a:p>
            <a:pPr lvl="1">
              <a:spcBef>
                <a:spcPts val="200"/>
              </a:spcBef>
            </a:pPr>
            <a:r>
              <a:rPr lang="en-US" sz="1800" dirty="0"/>
              <a:t>Based on responses to ERCOT RFIs, supply constraints, refueling issues, and forced outages were the primary factors affecting performance</a:t>
            </a:r>
          </a:p>
          <a:p>
            <a:pPr>
              <a:spcBef>
                <a:spcPts val="200"/>
              </a:spcBef>
            </a:pPr>
            <a:endParaRPr lang="en-US" sz="1800" dirty="0"/>
          </a:p>
          <a:p>
            <a:pPr>
              <a:spcBef>
                <a:spcPts val="200"/>
              </a:spcBef>
            </a:pPr>
            <a:r>
              <a:rPr lang="en-US" sz="1800" dirty="0"/>
              <a:t>Unlike ERS Loads, ERS Generators experiencing forced outages generally failed to perform relative to their obligations</a:t>
            </a:r>
          </a:p>
          <a:p>
            <a:pPr lvl="1">
              <a:spcBef>
                <a:spcPts val="200"/>
              </a:spcBef>
            </a:pPr>
            <a:r>
              <a:rPr lang="en-US" sz="1800" dirty="0"/>
              <a:t>Generators are unable to perform (export) for ERS during forced outages</a:t>
            </a:r>
          </a:p>
          <a:p>
            <a:pPr lvl="1">
              <a:spcBef>
                <a:spcPts val="200"/>
              </a:spcBef>
            </a:pPr>
            <a:r>
              <a:rPr lang="en-US" sz="1800" dirty="0"/>
              <a:t>Even prior to the forced outages, the ERS Generator fleet was only meeting 70%-75% of its combined obligation</a:t>
            </a:r>
          </a:p>
          <a:p>
            <a:pPr>
              <a:spcBef>
                <a:spcPts val="200"/>
              </a:spcBef>
            </a:pPr>
            <a:endParaRPr lang="en-US" sz="1800" dirty="0"/>
          </a:p>
        </p:txBody>
      </p:sp>
    </p:spTree>
    <p:extLst>
      <p:ext uri="{BB962C8B-B14F-4D97-AF65-F5344CB8AC3E}">
        <p14:creationId xmlns:p14="http://schemas.microsoft.com/office/powerpoint/2010/main" val="959262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F11C3-363D-4338-AA21-08E9A83A93C2}"/>
              </a:ext>
            </a:extLst>
          </p:cNvPr>
          <p:cNvSpPr>
            <a:spLocks noGrp="1"/>
          </p:cNvSpPr>
          <p:nvPr>
            <p:ph type="title"/>
          </p:nvPr>
        </p:nvSpPr>
        <p:spPr/>
        <p:txBody>
          <a:bodyPr/>
          <a:lstStyle/>
          <a:p>
            <a:r>
              <a:rPr lang="en-US" sz="2400" dirty="0"/>
              <a:t>Next Steps </a:t>
            </a:r>
          </a:p>
        </p:txBody>
      </p:sp>
      <p:sp>
        <p:nvSpPr>
          <p:cNvPr id="3" name="Content Placeholder 2">
            <a:extLst>
              <a:ext uri="{FF2B5EF4-FFF2-40B4-BE49-F238E27FC236}">
                <a16:creationId xmlns:a16="http://schemas.microsoft.com/office/drawing/2014/main" id="{2B2B091A-262D-4F30-9A84-C860E92CC977}"/>
              </a:ext>
            </a:extLst>
          </p:cNvPr>
          <p:cNvSpPr>
            <a:spLocks noGrp="1"/>
          </p:cNvSpPr>
          <p:nvPr>
            <p:ph idx="1"/>
          </p:nvPr>
        </p:nvSpPr>
        <p:spPr>
          <a:xfrm>
            <a:off x="304800" y="1219200"/>
            <a:ext cx="8534400" cy="4823621"/>
          </a:xfrm>
        </p:spPr>
        <p:txBody>
          <a:bodyPr/>
          <a:lstStyle/>
          <a:p>
            <a:pPr algn="just"/>
            <a:r>
              <a:rPr lang="en-US" sz="1800" dirty="0"/>
              <a:t>PRS consideration at September 16 meeting</a:t>
            </a:r>
          </a:p>
          <a:p>
            <a:pPr marL="0" indent="0" algn="just">
              <a:buNone/>
            </a:pPr>
            <a:r>
              <a:rPr lang="en-US" sz="1800" dirty="0"/>
              <a:t> </a:t>
            </a:r>
          </a:p>
          <a:p>
            <a:pPr algn="just"/>
            <a:r>
              <a:rPr lang="en-US" sz="1800" dirty="0"/>
              <a:t>Goal is to have ERCOT BOD and PUCT approval of NPRR 1087 before winter season (Oct BOD, so in place by Dec. 1, beginning of the Dec.-Mar. ERS Standard Contract Term) </a:t>
            </a:r>
          </a:p>
        </p:txBody>
      </p:sp>
      <p:sp>
        <p:nvSpPr>
          <p:cNvPr id="5" name="Slide Number Placeholder 4">
            <a:extLst>
              <a:ext uri="{FF2B5EF4-FFF2-40B4-BE49-F238E27FC236}">
                <a16:creationId xmlns:a16="http://schemas.microsoft.com/office/drawing/2014/main" id="{1C7D8E2D-1F9F-4F33-B8B7-16BF98D15B29}"/>
              </a:ext>
            </a:extLst>
          </p:cNvPr>
          <p:cNvSpPr>
            <a:spLocks noGrp="1"/>
          </p:cNvSpPr>
          <p:nvPr>
            <p:ph type="sldNum" sz="quarter" idx="4"/>
          </p:nvPr>
        </p:nvSpPr>
        <p:spPr/>
        <p:txBody>
          <a:bodyPr/>
          <a:lstStyle/>
          <a:p>
            <a:fld id="{1D93BD3E-1E9A-4970-A6F7-E7AC52762E0C}" type="slidenum">
              <a:rPr lang="en-US" smtClean="0"/>
              <a:pPr/>
              <a:t>16</a:t>
            </a:fld>
            <a:endParaRPr lang="en-US" dirty="0"/>
          </a:p>
        </p:txBody>
      </p:sp>
    </p:spTree>
    <p:extLst>
      <p:ext uri="{BB962C8B-B14F-4D97-AF65-F5344CB8AC3E}">
        <p14:creationId xmlns:p14="http://schemas.microsoft.com/office/powerpoint/2010/main" val="780493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dirty="0"/>
          </a:p>
        </p:txBody>
      </p:sp>
      <p:sp>
        <p:nvSpPr>
          <p:cNvPr id="11" name="TextBox 10">
            <a:extLst>
              <a:ext uri="{FF2B5EF4-FFF2-40B4-BE49-F238E27FC236}">
                <a16:creationId xmlns:a16="http://schemas.microsoft.com/office/drawing/2014/main" id="{88840575-6E86-48A1-83B5-30EED7D950B1}"/>
              </a:ext>
            </a:extLst>
          </p:cNvPr>
          <p:cNvSpPr txBox="1"/>
          <p:nvPr/>
        </p:nvSpPr>
        <p:spPr>
          <a:xfrm>
            <a:off x="533400" y="381000"/>
            <a:ext cx="8001000" cy="5078313"/>
          </a:xfrm>
          <a:prstGeom prst="rect">
            <a:avLst/>
          </a:prstGeom>
          <a:noFill/>
        </p:spPr>
        <p:txBody>
          <a:bodyPr wrap="square">
            <a:spAutoFit/>
          </a:bodyPr>
          <a:lstStyle/>
          <a:p>
            <a:pPr algn="ctr"/>
            <a:r>
              <a:rPr lang="en-US" dirty="0"/>
              <a:t>Antitrust Admonition </a:t>
            </a:r>
          </a:p>
          <a:p>
            <a:endParaRPr lang="en-US" dirty="0"/>
          </a:p>
          <a:p>
            <a:pPr algn="just"/>
            <a:r>
              <a:rPr lang="en-US" dirty="0"/>
              <a:t>To avoid raising concerns about antitrust liability, participants in ERCOT activities should refrain from proposing any action or measure that would exceed ERCOT’s authority under federal or state law. For additional information, stakeholders should consult the Statement of Position on Antitrust Issues for Members of ERCOT Committees, Subcommittees, and Working Groups, which is posted on the ERCOT website. </a:t>
            </a:r>
          </a:p>
          <a:p>
            <a:pPr algn="just"/>
            <a:endParaRPr lang="en-US" dirty="0"/>
          </a:p>
          <a:p>
            <a:endParaRPr lang="en-US" dirty="0"/>
          </a:p>
          <a:p>
            <a:endParaRPr lang="en-US" dirty="0"/>
          </a:p>
          <a:p>
            <a:pPr algn="ctr"/>
            <a:r>
              <a:rPr lang="en-US" dirty="0"/>
              <a:t>Disclaimer </a:t>
            </a:r>
          </a:p>
          <a:p>
            <a:endParaRPr lang="en-US" dirty="0"/>
          </a:p>
          <a:p>
            <a:pPr algn="just"/>
            <a:r>
              <a:rPr lang="en-US" dirty="0"/>
              <a:t>All presentations and materials submitted by Market Participants or any other Entity to ERCOT staff for this meeting are received and posted with the acknowledgement that the information will be considered public in accordance with the ERCOT Websites Content Management Operating Procedure. </a:t>
            </a:r>
          </a:p>
        </p:txBody>
      </p:sp>
    </p:spTree>
    <p:extLst>
      <p:ext uri="{BB962C8B-B14F-4D97-AF65-F5344CB8AC3E}">
        <p14:creationId xmlns:p14="http://schemas.microsoft.com/office/powerpoint/2010/main" val="4042007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E1AFE-CB31-427A-807D-920D6373754B}"/>
              </a:ext>
            </a:extLst>
          </p:cNvPr>
          <p:cNvSpPr>
            <a:spLocks noGrp="1"/>
          </p:cNvSpPr>
          <p:nvPr>
            <p:ph type="title"/>
          </p:nvPr>
        </p:nvSpPr>
        <p:spPr/>
        <p:txBody>
          <a:bodyPr/>
          <a:lstStyle/>
          <a:p>
            <a:r>
              <a:rPr lang="en-US" sz="2400" dirty="0"/>
              <a:t>Generating Capacity by Fuel Type</a:t>
            </a:r>
          </a:p>
        </p:txBody>
      </p:sp>
      <p:sp>
        <p:nvSpPr>
          <p:cNvPr id="5" name="Slide Number Placeholder 4">
            <a:extLst>
              <a:ext uri="{FF2B5EF4-FFF2-40B4-BE49-F238E27FC236}">
                <a16:creationId xmlns:a16="http://schemas.microsoft.com/office/drawing/2014/main" id="{ED271CAF-4DE9-40F7-99C6-A488D1647CCE}"/>
              </a:ext>
            </a:extLst>
          </p:cNvPr>
          <p:cNvSpPr>
            <a:spLocks noGrp="1"/>
          </p:cNvSpPr>
          <p:nvPr>
            <p:ph type="sldNum" sz="quarter" idx="4"/>
          </p:nvPr>
        </p:nvSpPr>
        <p:spPr/>
        <p:txBody>
          <a:bodyPr/>
          <a:lstStyle/>
          <a:p>
            <a:fld id="{1D93BD3E-1E9A-4970-A6F7-E7AC52762E0C}" type="slidenum">
              <a:rPr lang="en-US" smtClean="0"/>
              <a:pPr/>
              <a:t>3</a:t>
            </a:fld>
            <a:endParaRPr lang="en-US" dirty="0"/>
          </a:p>
        </p:txBody>
      </p:sp>
      <p:pic>
        <p:nvPicPr>
          <p:cNvPr id="11" name="Picture 10">
            <a:extLst>
              <a:ext uri="{FF2B5EF4-FFF2-40B4-BE49-F238E27FC236}">
                <a16:creationId xmlns:a16="http://schemas.microsoft.com/office/drawing/2014/main" id="{DAF01980-203E-4A32-A723-7D47512A3377}"/>
              </a:ext>
            </a:extLst>
          </p:cNvPr>
          <p:cNvPicPr>
            <a:picLocks noChangeAspect="1"/>
          </p:cNvPicPr>
          <p:nvPr/>
        </p:nvPicPr>
        <p:blipFill>
          <a:blip r:embed="rId2"/>
          <a:stretch>
            <a:fillRect/>
          </a:stretch>
        </p:blipFill>
        <p:spPr>
          <a:xfrm>
            <a:off x="304800" y="1676400"/>
            <a:ext cx="8534400" cy="3962401"/>
          </a:xfrm>
          <a:prstGeom prst="rect">
            <a:avLst/>
          </a:prstGeom>
        </p:spPr>
      </p:pic>
    </p:spTree>
    <p:extLst>
      <p:ext uri="{BB962C8B-B14F-4D97-AF65-F5344CB8AC3E}">
        <p14:creationId xmlns:p14="http://schemas.microsoft.com/office/powerpoint/2010/main" val="320002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Geographical Distribution of Registered NCLRs by Count Summed by County</a:t>
            </a:r>
          </a:p>
        </p:txBody>
      </p:sp>
      <p:pic>
        <p:nvPicPr>
          <p:cNvPr id="3" name="Picture 2"/>
          <p:cNvPicPr>
            <a:picLocks noChangeAspect="1"/>
          </p:cNvPicPr>
          <p:nvPr/>
        </p:nvPicPr>
        <p:blipFill rotWithShape="1">
          <a:blip r:embed="rId2"/>
          <a:srcRect l="8882" t="4542" r="20756" b="1256"/>
          <a:stretch/>
        </p:blipFill>
        <p:spPr>
          <a:xfrm>
            <a:off x="1971167" y="1447800"/>
            <a:ext cx="5277865" cy="4619316"/>
          </a:xfrm>
          <a:prstGeom prst="rect">
            <a:avLst/>
          </a:prstGeom>
          <a:ln w="28575">
            <a:solidFill>
              <a:schemeClr val="tx1"/>
            </a:solidFill>
          </a:ln>
        </p:spPr>
      </p:pic>
      <p:sp>
        <p:nvSpPr>
          <p:cNvPr id="4" name="Slide Number Placeholder 4">
            <a:extLst>
              <a:ext uri="{FF2B5EF4-FFF2-40B4-BE49-F238E27FC236}">
                <a16:creationId xmlns:a16="http://schemas.microsoft.com/office/drawing/2014/main" id="{183A7774-2A6D-48E4-A508-5FA57C7A2729}"/>
              </a:ext>
            </a:extLst>
          </p:cNvPr>
          <p:cNvSpPr>
            <a:spLocks noGrp="1"/>
          </p:cNvSpPr>
          <p:nvPr>
            <p:ph type="sldNum" sz="quarter" idx="4"/>
          </p:nvPr>
        </p:nvSpPr>
        <p:spPr>
          <a:xfrm>
            <a:off x="8534400" y="6561138"/>
            <a:ext cx="533400" cy="220662"/>
          </a:xfrm>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1855246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Geographical Distribution of Registered NCLRs by Max Interruptible Load MW Summed by Substation</a:t>
            </a:r>
          </a:p>
        </p:txBody>
      </p:sp>
      <p:pic>
        <p:nvPicPr>
          <p:cNvPr id="3" name="Picture 2"/>
          <p:cNvPicPr>
            <a:picLocks noChangeAspect="1"/>
          </p:cNvPicPr>
          <p:nvPr/>
        </p:nvPicPr>
        <p:blipFill rotWithShape="1">
          <a:blip r:embed="rId3"/>
          <a:srcRect l="12796" t="208" r="7053" b="834"/>
          <a:stretch/>
        </p:blipFill>
        <p:spPr>
          <a:xfrm>
            <a:off x="1734234" y="1382121"/>
            <a:ext cx="5675532" cy="4580930"/>
          </a:xfrm>
          <a:prstGeom prst="rect">
            <a:avLst/>
          </a:prstGeom>
          <a:ln w="28575">
            <a:solidFill>
              <a:schemeClr val="tx1"/>
            </a:solidFill>
          </a:ln>
        </p:spPr>
      </p:pic>
      <p:sp>
        <p:nvSpPr>
          <p:cNvPr id="4" name="Slide Number Placeholder 4">
            <a:extLst>
              <a:ext uri="{FF2B5EF4-FFF2-40B4-BE49-F238E27FC236}">
                <a16:creationId xmlns:a16="http://schemas.microsoft.com/office/drawing/2014/main" id="{96E9732D-10B1-43F8-B4A1-09886B871A57}"/>
              </a:ext>
            </a:extLst>
          </p:cNvPr>
          <p:cNvSpPr>
            <a:spLocks noGrp="1"/>
          </p:cNvSpPr>
          <p:nvPr>
            <p:ph type="sldNum" sz="quarter" idx="4"/>
          </p:nvPr>
        </p:nvSpPr>
        <p:spPr>
          <a:xfrm>
            <a:off x="8534400" y="6561138"/>
            <a:ext cx="533400" cy="220662"/>
          </a:xfrm>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397745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0F96E-D071-4DC3-AF86-DA3B9B7407FB}"/>
              </a:ext>
            </a:extLst>
          </p:cNvPr>
          <p:cNvSpPr>
            <a:spLocks noGrp="1"/>
          </p:cNvSpPr>
          <p:nvPr>
            <p:ph type="title"/>
          </p:nvPr>
        </p:nvSpPr>
        <p:spPr/>
        <p:txBody>
          <a:bodyPr/>
          <a:lstStyle/>
          <a:p>
            <a:r>
              <a:rPr lang="en-US" sz="2400" dirty="0"/>
              <a:t>NPRR 1087 </a:t>
            </a:r>
          </a:p>
        </p:txBody>
      </p:sp>
      <p:sp>
        <p:nvSpPr>
          <p:cNvPr id="3" name="Content Placeholder 2">
            <a:extLst>
              <a:ext uri="{FF2B5EF4-FFF2-40B4-BE49-F238E27FC236}">
                <a16:creationId xmlns:a16="http://schemas.microsoft.com/office/drawing/2014/main" id="{364FE2D4-E96E-46D8-AC76-CFCA3C6D6251}"/>
              </a:ext>
            </a:extLst>
          </p:cNvPr>
          <p:cNvSpPr>
            <a:spLocks noGrp="1"/>
          </p:cNvSpPr>
          <p:nvPr>
            <p:ph idx="1"/>
          </p:nvPr>
        </p:nvSpPr>
        <p:spPr/>
        <p:txBody>
          <a:bodyPr/>
          <a:lstStyle/>
          <a:p>
            <a:pPr algn="just"/>
            <a:r>
              <a:rPr lang="en-US" sz="2000" dirty="0"/>
              <a:t>Based on the importance of the natural gas fuel supply to the electric grid, ERCOT submitted NPRR-1087 to prohibit any load that is part of the natural gas supply chain to participate in paid voluntary load curtailment programs</a:t>
            </a:r>
          </a:p>
          <a:p>
            <a:pPr algn="just"/>
            <a:r>
              <a:rPr lang="en-US" sz="2000" dirty="0"/>
              <a:t>The NPRR also extends the prohibition to other types of loads that are critical to public safety, like hospitals, fire station, water pumping, etc. </a:t>
            </a:r>
          </a:p>
          <a:p>
            <a:pPr algn="just"/>
            <a:r>
              <a:rPr lang="en-US" sz="2000" dirty="0"/>
              <a:t>ERCOT’s intent with the NPRR was to prohibit critical load participation during the upcoming winter since the mapping of the natural gas supply chain required by SB3 is not expected to be complete before winter 2021/2022</a:t>
            </a:r>
          </a:p>
          <a:p>
            <a:pPr algn="just"/>
            <a:r>
              <a:rPr lang="en-US" sz="2000" dirty="0"/>
              <a:t>Goal is to have ERCOT BOD and PUCT approval of NPRR 1087 before winter season (Oct. BOD so in place by beginning of the Dec.-Mar. ERS Standard Contract Term) </a:t>
            </a:r>
          </a:p>
          <a:p>
            <a:pPr algn="just"/>
            <a:endParaRPr lang="en-US" sz="2000" dirty="0"/>
          </a:p>
        </p:txBody>
      </p:sp>
      <p:sp>
        <p:nvSpPr>
          <p:cNvPr id="5" name="Slide Number Placeholder 4">
            <a:extLst>
              <a:ext uri="{FF2B5EF4-FFF2-40B4-BE49-F238E27FC236}">
                <a16:creationId xmlns:a16="http://schemas.microsoft.com/office/drawing/2014/main" id="{6D9B7507-B029-4B2F-938C-E19677CEB4D3}"/>
              </a:ext>
            </a:extLst>
          </p:cNvPr>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651838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2A81-8A54-4BAA-8CF4-BFB89E6E401E}"/>
              </a:ext>
            </a:extLst>
          </p:cNvPr>
          <p:cNvSpPr>
            <a:spLocks noGrp="1"/>
          </p:cNvSpPr>
          <p:nvPr>
            <p:ph type="title"/>
          </p:nvPr>
        </p:nvSpPr>
        <p:spPr/>
        <p:txBody>
          <a:bodyPr/>
          <a:lstStyle/>
          <a:p>
            <a:r>
              <a:rPr lang="en-US" sz="2400" dirty="0"/>
              <a:t>Observations during the February event</a:t>
            </a:r>
          </a:p>
        </p:txBody>
      </p:sp>
      <p:sp>
        <p:nvSpPr>
          <p:cNvPr id="3" name="Content Placeholder 2">
            <a:extLst>
              <a:ext uri="{FF2B5EF4-FFF2-40B4-BE49-F238E27FC236}">
                <a16:creationId xmlns:a16="http://schemas.microsoft.com/office/drawing/2014/main" id="{2F5A0BBB-1A3C-4D1A-8278-91B84B8E6AFD}"/>
              </a:ext>
            </a:extLst>
          </p:cNvPr>
          <p:cNvSpPr>
            <a:spLocks noGrp="1"/>
          </p:cNvSpPr>
          <p:nvPr>
            <p:ph idx="1"/>
          </p:nvPr>
        </p:nvSpPr>
        <p:spPr>
          <a:xfrm>
            <a:off x="304800" y="1168509"/>
            <a:ext cx="8534400" cy="5052221"/>
          </a:xfrm>
        </p:spPr>
        <p:txBody>
          <a:bodyPr/>
          <a:lstStyle/>
          <a:p>
            <a:r>
              <a:rPr lang="en-US" sz="2000" dirty="0"/>
              <a:t>Under the current Protocols, ERCOT’s RRS and ERS procurement processes do not consider whether a Load Resource or ERS Resource may be registered with its utility as a critical load</a:t>
            </a:r>
          </a:p>
          <a:p>
            <a:pPr marL="0" indent="0">
              <a:buNone/>
            </a:pPr>
            <a:endParaRPr lang="en-US" sz="2000" dirty="0"/>
          </a:p>
          <a:p>
            <a:r>
              <a:rPr lang="en-US" sz="2000" dirty="0"/>
              <a:t>ERCOT received calls from QSEs requesting permission to allow LRs that had been deployed to return to service.</a:t>
            </a:r>
          </a:p>
          <a:p>
            <a:pPr marL="742950" lvl="2" indent="-342900" algn="just">
              <a:buFont typeface="Wingdings" panose="05000000000000000000" pitchFamily="2" charset="2"/>
              <a:buChar char="ü"/>
            </a:pPr>
            <a:r>
              <a:rPr lang="en-US" sz="1800" dirty="0"/>
              <a:t>Requests applied to more than 100 LRs in the natural gas supply chain </a:t>
            </a:r>
          </a:p>
          <a:p>
            <a:pPr marL="742950" lvl="2" indent="-342900" algn="just">
              <a:buFont typeface="Wingdings" panose="05000000000000000000" pitchFamily="2" charset="2"/>
              <a:buChar char="ü"/>
            </a:pPr>
            <a:r>
              <a:rPr lang="en-US" sz="1800" dirty="0"/>
              <a:t>Other LRs served supporting critical functions (refinery, chemical industry)</a:t>
            </a:r>
          </a:p>
          <a:p>
            <a:endParaRPr lang="en-US" sz="2000" dirty="0"/>
          </a:p>
        </p:txBody>
      </p:sp>
      <p:sp>
        <p:nvSpPr>
          <p:cNvPr id="5" name="Slide Number Placeholder 4">
            <a:extLst>
              <a:ext uri="{FF2B5EF4-FFF2-40B4-BE49-F238E27FC236}">
                <a16:creationId xmlns:a16="http://schemas.microsoft.com/office/drawing/2014/main" id="{98896E2E-201F-4DF3-B605-873A6DE7CEA6}"/>
              </a:ext>
            </a:extLst>
          </p:cNvPr>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4046982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9768-324C-439C-95E4-72965240B167}"/>
              </a:ext>
            </a:extLst>
          </p:cNvPr>
          <p:cNvSpPr>
            <a:spLocks noGrp="1"/>
          </p:cNvSpPr>
          <p:nvPr>
            <p:ph type="title"/>
          </p:nvPr>
        </p:nvSpPr>
        <p:spPr/>
        <p:txBody>
          <a:bodyPr/>
          <a:lstStyle/>
          <a:p>
            <a:r>
              <a:rPr lang="en-US" sz="2400" dirty="0"/>
              <a:t>ERS</a:t>
            </a:r>
          </a:p>
        </p:txBody>
      </p:sp>
      <p:sp>
        <p:nvSpPr>
          <p:cNvPr id="3" name="Content Placeholder 2">
            <a:extLst>
              <a:ext uri="{FF2B5EF4-FFF2-40B4-BE49-F238E27FC236}">
                <a16:creationId xmlns:a16="http://schemas.microsoft.com/office/drawing/2014/main" id="{A021650F-2990-44DC-AF65-1531EA6B2453}"/>
              </a:ext>
            </a:extLst>
          </p:cNvPr>
          <p:cNvSpPr>
            <a:spLocks noGrp="1"/>
          </p:cNvSpPr>
          <p:nvPr>
            <p:ph idx="1"/>
          </p:nvPr>
        </p:nvSpPr>
        <p:spPr>
          <a:xfrm>
            <a:off x="381000" y="838200"/>
            <a:ext cx="8534400" cy="4602559"/>
          </a:xfrm>
        </p:spPr>
        <p:txBody>
          <a:bodyPr/>
          <a:lstStyle/>
          <a:p>
            <a:r>
              <a:rPr lang="en-US" sz="1600" dirty="0"/>
              <a:t>ERS-30 Resources are deployed when ERCOT enters an EEA1 condition while ERS-10 Resources are deployed at EEA2</a:t>
            </a:r>
          </a:p>
          <a:p>
            <a:r>
              <a:rPr lang="en-US" sz="1600" dirty="0"/>
              <a:t>During the February event, ERS-30 was deployed at 00:18 and ERS-10 was deployed at 01:21.</a:t>
            </a:r>
          </a:p>
          <a:p>
            <a:r>
              <a:rPr lang="en-US" sz="1600" dirty="0"/>
              <a:t>Non-Weather Sensitive ERS has a maximum deployment time of 8 hours, but if the deployment is still in effect when the maximum deployment time is reached, they must remain deployed for up to an additional 4 hours. </a:t>
            </a:r>
          </a:p>
          <a:p>
            <a:r>
              <a:rPr lang="en-US" sz="1600" dirty="0"/>
              <a:t>During the February event, most Non-Weather Sensitive ERS Resources reached the 12-hour deployment limit on February 15 shortly after noon, although ERCOT did not recall ERS until the morning of February 19.</a:t>
            </a:r>
          </a:p>
          <a:p>
            <a:pPr marL="0" indent="0">
              <a:buNone/>
            </a:pPr>
            <a:endParaRPr lang="en-US" sz="1600" b="1" dirty="0"/>
          </a:p>
          <a:p>
            <a:pPr marL="0" indent="0">
              <a:buNone/>
            </a:pPr>
            <a:r>
              <a:rPr lang="en-US" sz="1600" b="1" dirty="0"/>
              <a:t>ERS Resources (Non-Weather Sensitive ERS)</a:t>
            </a:r>
          </a:p>
          <a:p>
            <a:pPr marL="0" indent="0">
              <a:buNone/>
            </a:pPr>
            <a:r>
              <a:rPr lang="en-US" sz="1600" dirty="0"/>
              <a:t>3.14.3.3(2)&amp;(3)(a)</a:t>
            </a:r>
          </a:p>
          <a:p>
            <a:pPr marL="0" indent="0">
              <a:buNone/>
            </a:pPr>
            <a:r>
              <a:rPr lang="en-US" sz="1600" dirty="0">
                <a:effectLst/>
                <a:latin typeface="Times New Roman" panose="02020603050405020304" pitchFamily="18" charset="0"/>
                <a:ea typeface="Times New Roman" panose="02020603050405020304" pitchFamily="18" charset="0"/>
              </a:rPr>
              <a:t>….An ERS Resource shall be subject to a </a:t>
            </a:r>
            <a:r>
              <a:rPr lang="en-US" sz="1600" dirty="0">
                <a:effectLst/>
                <a:highlight>
                  <a:srgbClr val="FFFF00"/>
                </a:highlight>
                <a:latin typeface="Times New Roman" panose="02020603050405020304" pitchFamily="18" charset="0"/>
                <a:ea typeface="Times New Roman" panose="02020603050405020304" pitchFamily="18" charset="0"/>
              </a:rPr>
              <a:t>maximum of eight hours of cumulative deployment obligation time</a:t>
            </a:r>
            <a:r>
              <a:rPr lang="en-US" sz="1600" dirty="0">
                <a:effectLst/>
                <a:latin typeface="Times New Roman" panose="02020603050405020304" pitchFamily="18" charset="0"/>
                <a:ea typeface="Times New Roman" panose="02020603050405020304" pitchFamily="18" charset="0"/>
              </a:rPr>
              <a:t> per ERS Contract Period….</a:t>
            </a:r>
          </a:p>
          <a:p>
            <a:pPr marL="0" indent="0">
              <a:buNone/>
            </a:pPr>
            <a:endParaRPr lang="en-US" sz="1600" dirty="0">
              <a:effectLst/>
              <a:latin typeface="Times New Roman" panose="02020603050405020304" pitchFamily="18" charset="0"/>
              <a:ea typeface="Times New Roman" panose="02020603050405020304" pitchFamily="18" charset="0"/>
            </a:endParaRPr>
          </a:p>
          <a:p>
            <a:pPr marL="0" indent="0">
              <a:buNone/>
            </a:pPr>
            <a:r>
              <a:rPr lang="en-US" sz="1600" dirty="0">
                <a:effectLst/>
                <a:latin typeface="Times New Roman" panose="02020603050405020304" pitchFamily="18" charset="0"/>
                <a:ea typeface="Times New Roman" panose="02020603050405020304" pitchFamily="18" charset="0"/>
              </a:rPr>
              <a:t>….For a Non-Weather-Sensitive ERS Resource, if an ERS deployment is still in effect when the ERS Resource’s cumulative deployment obligation time equals or exceeds eight hours, the ERS Resource must continue to meet its event performance requirements for the </a:t>
            </a:r>
            <a:r>
              <a:rPr lang="en-US" sz="1600" dirty="0">
                <a:effectLst/>
                <a:highlight>
                  <a:srgbClr val="FFFF00"/>
                </a:highlight>
                <a:latin typeface="Times New Roman" panose="02020603050405020304" pitchFamily="18" charset="0"/>
                <a:ea typeface="Times New Roman" panose="02020603050405020304" pitchFamily="18" charset="0"/>
              </a:rPr>
              <a:t>next four hours </a:t>
            </a:r>
            <a:r>
              <a:rPr lang="en-US" sz="1600" dirty="0">
                <a:effectLst/>
                <a:latin typeface="Times New Roman" panose="02020603050405020304" pitchFamily="18" charset="0"/>
                <a:ea typeface="Times New Roman" panose="02020603050405020304" pitchFamily="18" charset="0"/>
              </a:rPr>
              <a:t>or until ERCOT releases the ERS Resource, whichever comes first.  </a:t>
            </a:r>
            <a:endParaRPr lang="en-US" sz="1600" dirty="0"/>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64FD53B2-B514-4F39-9019-878CAA3819B9}"/>
              </a:ext>
            </a:extLst>
          </p:cNvPr>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191535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E9768-324C-439C-95E4-72965240B167}"/>
              </a:ext>
            </a:extLst>
          </p:cNvPr>
          <p:cNvSpPr>
            <a:spLocks noGrp="1"/>
          </p:cNvSpPr>
          <p:nvPr>
            <p:ph type="title"/>
          </p:nvPr>
        </p:nvSpPr>
        <p:spPr/>
        <p:txBody>
          <a:bodyPr/>
          <a:lstStyle/>
          <a:p>
            <a:r>
              <a:rPr lang="en-US" sz="2400" dirty="0"/>
              <a:t>Load Resources </a:t>
            </a:r>
          </a:p>
        </p:txBody>
      </p:sp>
      <p:sp>
        <p:nvSpPr>
          <p:cNvPr id="3" name="Content Placeholder 2">
            <a:extLst>
              <a:ext uri="{FF2B5EF4-FFF2-40B4-BE49-F238E27FC236}">
                <a16:creationId xmlns:a16="http://schemas.microsoft.com/office/drawing/2014/main" id="{A021650F-2990-44DC-AF65-1531EA6B2453}"/>
              </a:ext>
            </a:extLst>
          </p:cNvPr>
          <p:cNvSpPr>
            <a:spLocks noGrp="1"/>
          </p:cNvSpPr>
          <p:nvPr>
            <p:ph idx="1"/>
          </p:nvPr>
        </p:nvSpPr>
        <p:spPr>
          <a:xfrm>
            <a:off x="304800" y="1093788"/>
            <a:ext cx="8534400" cy="5467350"/>
          </a:xfrm>
        </p:spPr>
        <p:txBody>
          <a:bodyPr/>
          <a:lstStyle/>
          <a:p>
            <a:r>
              <a:rPr lang="en-US" sz="1800" dirty="0"/>
              <a:t>Non-Controllable Load Resources (NCLR) providing Responsive Reserve Service (RRS) are deployed when ERCOT enters EEA2</a:t>
            </a:r>
          </a:p>
          <a:p>
            <a:r>
              <a:rPr lang="en-US" sz="1800" dirty="0"/>
              <a:t>Protocols require the NCLRs, once deployed in an emergency condition, to remain deployed until recalled by ERCOT</a:t>
            </a:r>
          </a:p>
          <a:p>
            <a:r>
              <a:rPr lang="en-US" sz="1800" dirty="0"/>
              <a:t>During February Event: </a:t>
            </a:r>
          </a:p>
          <a:p>
            <a:pPr lvl="1"/>
            <a:r>
              <a:rPr lang="en-US" sz="1800" dirty="0"/>
              <a:t>NCLRs were deployed at 01:09 on Feb. 15</a:t>
            </a:r>
          </a:p>
          <a:p>
            <a:pPr lvl="1"/>
            <a:r>
              <a:rPr lang="en-US" sz="1800" dirty="0"/>
              <a:t>Recalled at 09:01 on Feb. 19</a:t>
            </a:r>
          </a:p>
          <a:p>
            <a:pPr lvl="1"/>
            <a:r>
              <a:rPr lang="en-US" sz="1800" dirty="0"/>
              <a:t>Duration of deployment event: ~ 104 hours</a:t>
            </a:r>
          </a:p>
          <a:p>
            <a:pPr marL="0" indent="0">
              <a:buNone/>
            </a:pPr>
            <a:endParaRPr lang="en-US" sz="1800" b="1" dirty="0"/>
          </a:p>
          <a:p>
            <a:pPr marL="0" indent="0">
              <a:buNone/>
            </a:pPr>
            <a:r>
              <a:rPr lang="en-US" sz="1800" b="1" dirty="0"/>
              <a:t>Load Resources providing RRS</a:t>
            </a:r>
          </a:p>
          <a:p>
            <a:pPr marL="0" indent="0">
              <a:buNone/>
            </a:pPr>
            <a:r>
              <a:rPr lang="en-US" sz="1800" dirty="0"/>
              <a:t>6.5.7.6.2.2 Deployment of Responsive Reserve (RRS)</a:t>
            </a:r>
          </a:p>
          <a:p>
            <a:pPr marL="0" indent="0">
              <a:buNone/>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(2)(8) </a:t>
            </a:r>
            <a:r>
              <a:rPr lang="en-US" sz="1800" dirty="0">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Once RRS is deployed, the QSE’s obligation to deliver RRS remains in effect until specifically instructed by ERCOT to stop providing RRS.</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However, except in an Emergency Condition, the QSE’s obligation to deliver RRS may not exceed the period for which the service was committed.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p:txBody>
      </p:sp>
      <p:sp>
        <p:nvSpPr>
          <p:cNvPr id="5" name="Slide Number Placeholder 4">
            <a:extLst>
              <a:ext uri="{FF2B5EF4-FFF2-40B4-BE49-F238E27FC236}">
                <a16:creationId xmlns:a16="http://schemas.microsoft.com/office/drawing/2014/main" id="{64FD53B2-B514-4F39-9019-878CAA3819B9}"/>
              </a:ext>
            </a:extLst>
          </p:cNvPr>
          <p:cNvSpPr>
            <a:spLocks noGrp="1"/>
          </p:cNvSpPr>
          <p:nvPr>
            <p:ph type="sldNum" sz="quarter" idx="4"/>
          </p:nvPr>
        </p:nvSpPr>
        <p:spPr/>
        <p:txBody>
          <a:bodyPr/>
          <a:lstStyle/>
          <a:p>
            <a:fld id="{1D93BD3E-1E9A-4970-A6F7-E7AC52762E0C}" type="slidenum">
              <a:rPr lang="en-US" smtClean="0"/>
              <a:pPr/>
              <a:t>9</a:t>
            </a:fld>
            <a:endParaRPr lang="en-US" dirty="0"/>
          </a:p>
        </p:txBody>
      </p:sp>
    </p:spTree>
    <p:extLst>
      <p:ext uri="{BB962C8B-B14F-4D97-AF65-F5344CB8AC3E}">
        <p14:creationId xmlns:p14="http://schemas.microsoft.com/office/powerpoint/2010/main" val="1418954091"/>
      </p:ext>
    </p:extLst>
  </p:cSld>
  <p:clrMapOvr>
    <a:masterClrMapping/>
  </p:clrMapOvr>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E2BDB63875B034C8B32518C6496ADD1" ma:contentTypeVersion="0" ma:contentTypeDescription="Create a new document." ma:contentTypeScope="" ma:versionID="2e49056469cb591c67c33c10da96a071">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purl.org/dc/terms/"/>
    <ds:schemaRef ds:uri="http://schemas.openxmlformats.org/package/2006/metadata/core-properties"/>
    <ds:schemaRef ds:uri="http://schemas.microsoft.com/office/2006/documentManagement/types"/>
    <ds:schemaRef ds:uri="http://purl.org/dc/dcmitype/"/>
    <ds:schemaRef ds:uri="c34af464-7aa1-4edd-9be4-83dffc1cb926"/>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5DFABCE5-6410-4FC5-930F-1111C63E40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10508</TotalTime>
  <Words>1200</Words>
  <Application>Microsoft Office PowerPoint</Application>
  <PresentationFormat>On-screen Show (4:3)</PresentationFormat>
  <Paragraphs>115</Paragraphs>
  <Slides>16</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16</vt:i4>
      </vt:variant>
    </vt:vector>
  </HeadingPairs>
  <TitlesOfParts>
    <vt:vector size="23" baseType="lpstr">
      <vt:lpstr>Arial</vt:lpstr>
      <vt:lpstr>Calibri</vt:lpstr>
      <vt:lpstr>Times New Roman</vt:lpstr>
      <vt:lpstr>Wingdings</vt:lpstr>
      <vt:lpstr>1_Custom Design</vt:lpstr>
      <vt:lpstr>Office Theme</vt:lpstr>
      <vt:lpstr>2_Custom Design</vt:lpstr>
      <vt:lpstr>PowerPoint Presentation</vt:lpstr>
      <vt:lpstr>PowerPoint Presentation</vt:lpstr>
      <vt:lpstr>Generating Capacity by Fuel Type</vt:lpstr>
      <vt:lpstr>Geographical Distribution of Registered NCLRs by Count Summed by County</vt:lpstr>
      <vt:lpstr>Geographical Distribution of Registered NCLRs by Max Interruptible Load MW Summed by Substation</vt:lpstr>
      <vt:lpstr>NPRR 1087 </vt:lpstr>
      <vt:lpstr>Observations during the February event</vt:lpstr>
      <vt:lpstr>ERS</vt:lpstr>
      <vt:lpstr>Load Resources </vt:lpstr>
      <vt:lpstr>Key Summary of February Event RFI</vt:lpstr>
      <vt:lpstr>NCLRs – Key Summary of February Event RFI</vt:lpstr>
      <vt:lpstr>ERS – Key Summary of February Event RFI</vt:lpstr>
      <vt:lpstr>ERS Generators/Back-up Generators</vt:lpstr>
      <vt:lpstr>ERS Fleet Performance – Generator Only</vt:lpstr>
      <vt:lpstr>ERS Fleet Performance – Generator Only</vt:lpstr>
      <vt:lpstr>Next Steps </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Garza, Thelma</cp:lastModifiedBy>
  <cp:revision>175</cp:revision>
  <cp:lastPrinted>2017-05-24T18:51:05Z</cp:lastPrinted>
  <dcterms:created xsi:type="dcterms:W3CDTF">2016-01-21T15:20:31Z</dcterms:created>
  <dcterms:modified xsi:type="dcterms:W3CDTF">2021-08-18T16:17:14Z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0x0101002E2BDB63875B034C8B32518C6496ADD1</vt:lpwstr>
  </property>
</Properties>
</file>