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30"/>
  </p:notesMasterIdLst>
  <p:handoutMasterIdLst>
    <p:handoutMasterId r:id="rId31"/>
  </p:handoutMasterIdLst>
  <p:sldIdLst>
    <p:sldId id="260" r:id="rId7"/>
    <p:sldId id="330" r:id="rId8"/>
    <p:sldId id="338" r:id="rId9"/>
    <p:sldId id="337" r:id="rId10"/>
    <p:sldId id="348" r:id="rId11"/>
    <p:sldId id="305" r:id="rId12"/>
    <p:sldId id="314" r:id="rId13"/>
    <p:sldId id="295" r:id="rId14"/>
    <p:sldId id="347" r:id="rId15"/>
    <p:sldId id="341" r:id="rId16"/>
    <p:sldId id="342" r:id="rId17"/>
    <p:sldId id="343" r:id="rId18"/>
    <p:sldId id="344" r:id="rId19"/>
    <p:sldId id="345" r:id="rId20"/>
    <p:sldId id="346" r:id="rId21"/>
    <p:sldId id="349" r:id="rId22"/>
    <p:sldId id="261" r:id="rId23"/>
    <p:sldId id="328" r:id="rId24"/>
    <p:sldId id="329" r:id="rId25"/>
    <p:sldId id="327" r:id="rId26"/>
    <p:sldId id="324" r:id="rId27"/>
    <p:sldId id="340" r:id="rId28"/>
    <p:sldId id="322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18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  <p:cmAuthor id="3" name="Spells, Vanessa" initials="SV" lastIdx="8" clrIdx="2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  <p:cmAuthor id="4" name="Zapanta, Zaldy" initials="ZZ" lastIdx="11" clrIdx="3">
    <p:extLst>
      <p:ext uri="{19B8F6BF-5375-455C-9EA6-DF929625EA0E}">
        <p15:presenceInfo xmlns:p15="http://schemas.microsoft.com/office/powerpoint/2012/main" userId="S-1-5-21-639947351-343809578-3807592339-3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49" autoAdjust="0"/>
    <p:restoredTop sz="94118" autoAdjust="0"/>
  </p:normalViewPr>
  <p:slideViewPr>
    <p:cSldViewPr showGuides="1">
      <p:cViewPr varScale="1">
        <p:scale>
          <a:sx n="122" d="100"/>
          <a:sy n="122" d="100"/>
        </p:scale>
        <p:origin x="105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51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383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62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6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743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337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479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3988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06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72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Spoorthy Papudesi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Aug 18, 2021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Coverage of Settlements June 2020 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June 202</a:t>
            </a:r>
            <a:r>
              <a:rPr lang="en-US" sz="1800" dirty="0"/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396943"/>
            <a:ext cx="5547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generally exceeds invoice exposure</a:t>
            </a:r>
          </a:p>
          <a:p>
            <a:r>
              <a:rPr lang="en-US" sz="1200" dirty="0">
                <a:solidFill>
                  <a:srgbClr val="5B6770"/>
                </a:solidFill>
              </a:rPr>
              <a:t>*During the 2021 winter event, invoice exposure was slightly higher than TPEA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CDBAF1-8DE2-455D-8B06-653F4293FD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219200"/>
            <a:ext cx="7035394" cy="335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38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Coverage of Settlements June 2020 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June 202</a:t>
            </a:r>
            <a:r>
              <a:rPr lang="en-US" sz="1800" dirty="0"/>
              <a:t>1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5029200"/>
            <a:ext cx="5035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*During the 2021 winter event, invoice exposure was higher than TPEA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B5B88F-0766-4BC0-AAC7-4E98825FF4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6386" y="1143000"/>
            <a:ext cx="7151228" cy="3432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403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Coverage of Settlements June 2020 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June 202</a:t>
            </a:r>
            <a:r>
              <a:rPr lang="en-US" sz="1800" dirty="0"/>
              <a:t>1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398568"/>
            <a:ext cx="58636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closely approximates invoice exposure except during the winter 2021 event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392E79-79D8-443D-9476-B40BDAE1BA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772" y="1195920"/>
            <a:ext cx="7102456" cy="3310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554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Coverage of Settlements June 2020 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June 202</a:t>
            </a:r>
            <a:r>
              <a:rPr lang="en-US" sz="1800" dirty="0"/>
              <a:t>1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2835" y="5213265"/>
            <a:ext cx="57867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generally exceeds invoice exposure except during the 2021 winter event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C1D386-4DA9-4FBF-AB4E-57D00283FA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100" y="1143000"/>
            <a:ext cx="7200000" cy="35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82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 Coverage of Settlements June 2020 </a:t>
            </a:r>
            <a:r>
              <a:rPr lang="en-US" sz="16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>
                <a:cs typeface="Times New Roman" panose="02020603050405020304" pitchFamily="18" charset="0"/>
              </a:rPr>
              <a:t>June 202</a:t>
            </a:r>
            <a:r>
              <a:rPr lang="en-US" sz="1600" dirty="0"/>
              <a:t>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3221" y="4886446"/>
            <a:ext cx="3392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*TPES mostly exceeds actual/invoice exposure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C8BEFD-1D6F-4B53-A491-F2F261C052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143000"/>
            <a:ext cx="7145131" cy="35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89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 Coverage of Settlements June 2020 </a:t>
            </a:r>
            <a:r>
              <a:rPr lang="en-US" sz="16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>
                <a:cs typeface="Times New Roman" panose="02020603050405020304" pitchFamily="18" charset="0"/>
              </a:rPr>
              <a:t>June 202</a:t>
            </a:r>
            <a:r>
              <a:rPr lang="en-US" sz="1600" dirty="0"/>
              <a:t>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410200"/>
            <a:ext cx="62307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closely approximates actual/invoice exposure except during the 2021 winter event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563" y="685800"/>
            <a:ext cx="7773074" cy="4578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53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ICE Daily Average Future Prices Aug 2021 </a:t>
            </a:r>
            <a:r>
              <a:rPr lang="en-US" sz="1600" dirty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>
                <a:cs typeface="Times New Roman" panose="02020603050405020304" pitchFamily="18" charset="0"/>
              </a:rPr>
              <a:t>Sep 202</a:t>
            </a:r>
            <a:r>
              <a:rPr lang="en-US" sz="1600" dirty="0"/>
              <a:t>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9A81C72-B1FF-4B16-9E2C-D55ACA1F1E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066800"/>
            <a:ext cx="7699915" cy="412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67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AEC7"/>
                </a:solidFill>
              </a:rPr>
              <a:t>Appendix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Distribution by Market Segment*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6700" y="5715000"/>
            <a:ext cx="83439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*Excess collateral doesn’t include Unsecured Credit Limit and is defined as Collateral in excess of TPE</a:t>
            </a:r>
          </a:p>
        </p:txBody>
      </p:sp>
      <p:sp>
        <p:nvSpPr>
          <p:cNvPr id="8" name="Rectangle 7"/>
          <p:cNvSpPr/>
          <p:nvPr/>
        </p:nvSpPr>
        <p:spPr>
          <a:xfrm>
            <a:off x="259080" y="5991999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*Short pay entities are excluded from the above calculations to remove data skew </a:t>
            </a:r>
          </a:p>
          <a:p>
            <a:pPr>
              <a:spcAft>
                <a:spcPts val="600"/>
              </a:spcAft>
            </a:pP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68F97A-600B-4BD0-8A63-13D3385176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712" y="1524000"/>
            <a:ext cx="7381875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0752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Distribution by Rating Group*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*Short pay entities are excluded from the above calculations to remove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8F18EC-3975-4FDC-AA28-35BD599DA1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386682"/>
            <a:ext cx="7381875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526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latin typeface="+mn-lt"/>
                <a:cs typeface="Times New Roman" panose="02020603050405020304" pitchFamily="18" charset="0"/>
              </a:rPr>
              <a:t>Monthly Highlights </a:t>
            </a:r>
            <a:r>
              <a:rPr lang="en-US" sz="1800" dirty="0">
                <a:cs typeface="Times New Roman" panose="02020603050405020304" pitchFamily="18" charset="0"/>
              </a:rPr>
              <a:t>June 2021 - </a:t>
            </a:r>
            <a:r>
              <a:rPr lang="en-US" sz="1800" dirty="0">
                <a:latin typeface="+mn-lt"/>
                <a:cs typeface="Times New Roman" panose="02020603050405020304" pitchFamily="18" charset="0"/>
              </a:rPr>
              <a:t>July 2021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5182"/>
            <a:ext cx="85344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TPE increased from $ 610.6 million in June to $ 704.3 million in July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TPE increased mainly due to higher Forward Adjustment Factors in July compared to June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increased from $1,791.3 million to $2,081.8 million 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The increase in Discretionary Collateral is largely due to increase in Secured Collateral.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Short pay entities are excluded from the above calculations to remove data skew 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No unusual collateral call activity</a:t>
            </a:r>
          </a:p>
          <a:p>
            <a:pPr marL="0" indent="0">
              <a:spcAft>
                <a:spcPts val="600"/>
              </a:spcAft>
              <a:buNone/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TPE by Rating and Category*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*Short pay entities are excluded from the above calculations to remove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74FC3F-5A9A-4D0D-A67A-EEF6AA6E4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487" y="1524000"/>
            <a:ext cx="8458200" cy="2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1487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Excess Collateral by Rating and Category*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8180" y="5791200"/>
            <a:ext cx="83439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*Excess collateral doesn’t include Unsecured Credit Limit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*Short pay entities are excluded from the above calculations to remove data skew </a:t>
            </a:r>
          </a:p>
          <a:p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2BFBD4-AC0C-480D-ADB9-4A694AD8E5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506" y="1296400"/>
            <a:ext cx="8353425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8317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Coverage of Settlements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534400" cy="5181600"/>
          </a:xfrm>
        </p:spPr>
        <p:txBody>
          <a:bodyPr/>
          <a:lstStyle/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5B6770"/>
                </a:solidFill>
              </a:rPr>
              <a:t>TPEA covers Settlement/Invoice exposure and estimated Real-Time and Day- Ahead completed but not settled activity (RTLCNS and UDAA)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5B6770"/>
                </a:solidFill>
              </a:rPr>
              <a:t>The analysis was performed for the period, Jun 2020 -</a:t>
            </a:r>
            <a:r>
              <a:rPr lang="en-US" sz="14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>
                <a:solidFill>
                  <a:srgbClr val="5B6770"/>
                </a:solidFill>
              </a:rPr>
              <a:t>Jun 2021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5B6770"/>
                </a:solidFill>
              </a:rPr>
              <a:t>Only Settlement invoices due to ERCOT are considered in the calculation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5B6770"/>
                </a:solidFill>
              </a:rPr>
              <a:t>M1 values as of May 28th, 2020, were used for the period Feb 2020- May 2020 and M1 values effective as of each day were used since Jun 2020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400" dirty="0">
              <a:solidFill>
                <a:srgbClr val="5B6770"/>
              </a:solidFill>
            </a:endParaRPr>
          </a:p>
          <a:p>
            <a:pPr marL="457200" lvl="1" indent="0" algn="just">
              <a:spcAft>
                <a:spcPts val="600"/>
              </a:spcAft>
              <a:buNone/>
            </a:pPr>
            <a:r>
              <a:rPr lang="en-US" sz="1400" b="1" u="sng" dirty="0">
                <a:solidFill>
                  <a:srgbClr val="5B6770"/>
                </a:solidFill>
              </a:rPr>
              <a:t>Example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5B6770"/>
                </a:solidFill>
              </a:rPr>
              <a:t>For business date 2/1/2020, if a Counter-Party has M1 value of 20, then all the charge invoices till 2/21/2020 including RTLCNS and UDAA as of 2/1/2020 is summed up to arrive at “Invoice Exposure”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marL="457200" lvl="1" indent="0" algn="just">
              <a:spcAft>
                <a:spcPts val="600"/>
              </a:spcAft>
              <a:buNone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1343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 and Forward Adjustment Factors July 2020 - July 2021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*Short pay entities are excluded from the above calculations to remove data skew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1111C35-1E8F-41F7-A3F3-6FC185C609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507" y="866001"/>
            <a:ext cx="7493728" cy="3934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TPE/Real-Time &amp; Day-Ahead Daily Average Settlement Point Prices for HB_NORTH July 2020 - July 2021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*Short pay entities are excluded from the above calculations to remove data skew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DA6EC9-ECA7-4022-BA5C-63EAF970D9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068636"/>
            <a:ext cx="7625493" cy="4112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TPE/Real-Time &amp; Day-Ahead Daily Average Settlement Point Prices for HB_NORTH June 2021- July 2021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*Short pay entities are excluded from the above calculations to remove data skew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28709A-9D05-4566-A52D-83B4E2C30C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219200"/>
            <a:ext cx="6986622" cy="3840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248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Available Credit by Type Compared to Total Potential Exposure (TPE) </a:t>
            </a:r>
            <a:r>
              <a:rPr lang="en-US" sz="1600" dirty="0">
                <a:cs typeface="Times New Roman" panose="02020603050405020304" pitchFamily="18" charset="0"/>
              </a:rPr>
              <a:t>July 2020- July 2021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04825" y="5319157"/>
            <a:ext cx="8334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Numbers are as of month-end except for Max TPE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Max TPE is the highest TPE for the corresponding month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TPE less Defaulted Amounts: TPE – Short-Paid Invoices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82230A-24D7-4702-8818-E6192C3B8E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066800"/>
            <a:ext cx="8533946" cy="3592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Discretionary Collateral June 2021 - July 2021</a:t>
            </a:r>
            <a:endParaRPr lang="en-US" sz="1800" b="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7700" y="5410200"/>
            <a:ext cx="7924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*Discretionary collateral doesn’t include Unsecured Credit Limit or parent guarantees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*Short pay entities are excluded from the above calculations to remove data skew </a:t>
            </a:r>
          </a:p>
          <a:p>
            <a:endParaRPr lang="en-US" sz="1400" dirty="0"/>
          </a:p>
          <a:p>
            <a:endParaRPr lang="en-US" sz="1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DB746B-46F2-4CE4-AE20-936D0A8717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219200"/>
            <a:ext cx="7065876" cy="3676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and Discretionary Collateral by Market Segment- July 2021*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4860" y="894535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Load and Generation entities accounted for the largest portion of discretionary collateral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*Discretionary collateral doesn’t include Unsecured Credit Limit or parent guarantees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*Short pay entities are excluded from the above calculations to remove data skew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AFADA09-D082-4F7B-B7FF-A885453AE9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803" y="1386682"/>
            <a:ext cx="7814545" cy="3947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Discretionary Collateral by Market Segment July 2019- July 2021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*Short pay entities are excluded from the above calculations from March 2021 to remove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C54EB2-39CA-4E9C-BA32-895D786244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406" y="1056626"/>
            <a:ext cx="8471268" cy="4127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9408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www.w3.org/XML/1998/namespace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134080</TotalTime>
  <Words>770</Words>
  <Application>Microsoft Office PowerPoint</Application>
  <PresentationFormat>On-screen Show (4:3)</PresentationFormat>
  <Paragraphs>121</Paragraphs>
  <Slides>23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Wingdings</vt:lpstr>
      <vt:lpstr>1_Custom Design</vt:lpstr>
      <vt:lpstr>Office Theme</vt:lpstr>
      <vt:lpstr>Custom Design</vt:lpstr>
      <vt:lpstr>PowerPoint Presentation</vt:lpstr>
      <vt:lpstr>Monthly Highlights June 2021 - July 2021</vt:lpstr>
      <vt:lpstr>TPE and Forward Adjustment Factors July 2020 - July 2021</vt:lpstr>
      <vt:lpstr>TPE/Real-Time &amp; Day-Ahead Daily Average Settlement Point Prices for HB_NORTH July 2020 - July 2021</vt:lpstr>
      <vt:lpstr>TPE/Real-Time &amp; Day-Ahead Daily Average Settlement Point Prices for HB_NORTH June 2021- July 2021</vt:lpstr>
      <vt:lpstr>Available Credit by Type Compared to Total Potential Exposure (TPE) July 2020- July 2021</vt:lpstr>
      <vt:lpstr>Discretionary Collateral June 2021 - July 2021</vt:lpstr>
      <vt:lpstr>TPE and Discretionary Collateral by Market Segment- July 2021*</vt:lpstr>
      <vt:lpstr>Discretionary Collateral by Market Segment July 2019- July 2021</vt:lpstr>
      <vt:lpstr>TPE Coverage of Settlements June 2020 – June 2021</vt:lpstr>
      <vt:lpstr>TPE Coverage of Settlements June 2020 – June 2021</vt:lpstr>
      <vt:lpstr>TPE Coverage of Settlements June 2020 – June 2021</vt:lpstr>
      <vt:lpstr>TPE Coverage of Settlements June 2020 – June 2021</vt:lpstr>
      <vt:lpstr>TPE Coverage of Settlements June 2020 – June 2021</vt:lpstr>
      <vt:lpstr>TPE Coverage of Settlements June 2020 – June 2021</vt:lpstr>
      <vt:lpstr>ICE Daily Average Future Prices Aug 2021 - Sep 2021</vt:lpstr>
      <vt:lpstr>PowerPoint Presentation</vt:lpstr>
      <vt:lpstr>Summary of Distribution by Market Segment*</vt:lpstr>
      <vt:lpstr>Summary of Distribution by Rating Group* </vt:lpstr>
      <vt:lpstr>Distribution of TPE by Rating and Category*</vt:lpstr>
      <vt:lpstr>Distribution of Excess Collateral by Rating and Category*</vt:lpstr>
      <vt:lpstr>TPE Coverage of Settlements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806</cp:revision>
  <cp:lastPrinted>2019-06-18T19:02:16Z</cp:lastPrinted>
  <dcterms:created xsi:type="dcterms:W3CDTF">2016-01-21T15:20:31Z</dcterms:created>
  <dcterms:modified xsi:type="dcterms:W3CDTF">2021-08-18T02:03:49Z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