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0"/>
  </p:notesMasterIdLst>
  <p:handoutMasterIdLst>
    <p:handoutMasterId r:id="rId31"/>
  </p:handoutMasterIdLst>
  <p:sldIdLst>
    <p:sldId id="260" r:id="rId7"/>
    <p:sldId id="330" r:id="rId8"/>
    <p:sldId id="338" r:id="rId9"/>
    <p:sldId id="337" r:id="rId10"/>
    <p:sldId id="348" r:id="rId11"/>
    <p:sldId id="305" r:id="rId12"/>
    <p:sldId id="314" r:id="rId13"/>
    <p:sldId id="295" r:id="rId14"/>
    <p:sldId id="347" r:id="rId15"/>
    <p:sldId id="341" r:id="rId16"/>
    <p:sldId id="342" r:id="rId17"/>
    <p:sldId id="343" r:id="rId18"/>
    <p:sldId id="344" r:id="rId19"/>
    <p:sldId id="345" r:id="rId20"/>
    <p:sldId id="346" r:id="rId21"/>
    <p:sldId id="349" r:id="rId22"/>
    <p:sldId id="261" r:id="rId23"/>
    <p:sldId id="328" r:id="rId24"/>
    <p:sldId id="329" r:id="rId25"/>
    <p:sldId id="327" r:id="rId26"/>
    <p:sldId id="324" r:id="rId27"/>
    <p:sldId id="340" r:id="rId28"/>
    <p:sldId id="322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9" autoAdjust="0"/>
    <p:restoredTop sz="94118" autoAdjust="0"/>
  </p:normalViewPr>
  <p:slideViewPr>
    <p:cSldViewPr showGuides="1">
      <p:cViewPr varScale="1">
        <p:scale>
          <a:sx n="122" d="100"/>
          <a:sy n="122" d="100"/>
        </p:scale>
        <p:origin x="10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38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47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6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Aug 18,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June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June 202</a:t>
            </a:r>
            <a:r>
              <a:rPr lang="en-US" sz="1800" dirty="0"/>
              <a:t>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6943"/>
            <a:ext cx="5547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r>
              <a:rPr lang="en-US" sz="1200" dirty="0">
                <a:solidFill>
                  <a:srgbClr val="5B6770"/>
                </a:solidFill>
              </a:rPr>
              <a:t>*During the 2021 winter event, invoice exposure was slightly higher than TPEA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CDBAF1-8DE2-455D-8B06-653F4293F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19200"/>
            <a:ext cx="7035394" cy="335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June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June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5035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*During the 2021 winter event, invoice exposure was higher than TPEA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5B88F-0766-4BC0-AAC7-4E98825FF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386" y="1143000"/>
            <a:ext cx="7151228" cy="34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0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June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June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5863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invoice exposure except during the winter 2021 event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392E79-79D8-443D-9476-B40BDAE1B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772" y="1195920"/>
            <a:ext cx="7102456" cy="331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 June 2020 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June 202</a:t>
            </a:r>
            <a:r>
              <a:rPr lang="en-US" sz="1800" dirty="0"/>
              <a:t>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5786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 except during the 2021 winter event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C1D386-4DA9-4FBF-AB4E-57D00283F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100" y="1143000"/>
            <a:ext cx="7200000" cy="35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June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June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221" y="4886446"/>
            <a:ext cx="3392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mostly exceeds actual/invoice exposure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C8BEFD-1D6F-4B53-A491-F2F261C05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143000"/>
            <a:ext cx="7145131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June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June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23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 except during the 2021 winter event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563" y="685800"/>
            <a:ext cx="7773074" cy="457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ICE Daily Average Future Prices Aug 2021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Sep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A81C72-B1FF-4B16-9E2C-D55ACA1F1E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7699915" cy="41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67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68F97A-600B-4BD0-8A63-13D338517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12" y="1524000"/>
            <a:ext cx="73818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8F18EC-3975-4FDC-AA28-35BD599DA1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386682"/>
            <a:ext cx="73818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June 2021 -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July 2021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$ 610.6 million in June to $ 704.3 million in July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Forward Adjustment Factors in July compared to June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$1,791.3 million to $2,081.8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Collateral is largely due to increase in Secured Collateral.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74FC3F-5A9A-4D0D-A67A-EEF6AA6E4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87" y="1524000"/>
            <a:ext cx="84582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2BFBD4-AC0C-480D-ADB9-4A694AD8E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506" y="1296400"/>
            <a:ext cx="835342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Jun 2020 -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Jun 2021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M1 values as of May 28th, 2020, were used for the period Feb 2020- May 2020 and M1 values effective as of each day were used since Jun 2020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400" dirty="0">
              <a:solidFill>
                <a:srgbClr val="5B6770"/>
              </a:solidFill>
            </a:endParaRP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July 2020 - July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111C35-1E8F-41F7-A3F3-6FC185C60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507" y="866001"/>
            <a:ext cx="7493728" cy="393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July 2020 - July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DA6EC9-ECA7-4022-BA5C-63EAF970D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8636"/>
            <a:ext cx="7625493" cy="411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June 2021- July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28709A-9D05-4566-A52D-83B4E2C30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19200"/>
            <a:ext cx="6986622" cy="384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4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July 2020- July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82230A-24D7-4702-8818-E6192C3B8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8533946" cy="359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June 2021 - July 2021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DB746B-46F2-4CE4-AE20-936D0A871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19200"/>
            <a:ext cx="7065876" cy="367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July 2021*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FADA09-D082-4F7B-B7FF-A885453AE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03" y="1386682"/>
            <a:ext cx="7814545" cy="394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July 2019- July 2021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from March 2021 to remove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C54EB2-39CA-4E9C-BA32-895D78624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406" y="1056626"/>
            <a:ext cx="8471268" cy="4127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134080</TotalTime>
  <Words>770</Words>
  <Application>Microsoft Office PowerPoint</Application>
  <PresentationFormat>On-screen Show (4:3)</PresentationFormat>
  <Paragraphs>121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June 2021 - July 2021</vt:lpstr>
      <vt:lpstr>TPE and Forward Adjustment Factors July 2020 - July 2021</vt:lpstr>
      <vt:lpstr>TPE/Real-Time &amp; Day-Ahead Daily Average Settlement Point Prices for HB_NORTH July 2020 - July 2021</vt:lpstr>
      <vt:lpstr>TPE/Real-Time &amp; Day-Ahead Daily Average Settlement Point Prices for HB_NORTH June 2021- July 2021</vt:lpstr>
      <vt:lpstr>Available Credit by Type Compared to Total Potential Exposure (TPE) July 2020- July 2021</vt:lpstr>
      <vt:lpstr>Discretionary Collateral June 2021 - July 2021</vt:lpstr>
      <vt:lpstr>TPE and Discretionary Collateral by Market Segment- July 2021*</vt:lpstr>
      <vt:lpstr>Discretionary Collateral by Market Segment July 2019- July 2021</vt:lpstr>
      <vt:lpstr>TPE Coverage of Settlements June 2020 – June 2021</vt:lpstr>
      <vt:lpstr>TPE Coverage of Settlements June 2020 – June 2021</vt:lpstr>
      <vt:lpstr>TPE Coverage of Settlements June 2020 – June 2021</vt:lpstr>
      <vt:lpstr>TPE Coverage of Settlements June 2020 – June 2021</vt:lpstr>
      <vt:lpstr>TPE Coverage of Settlements June 2020 – June 2021</vt:lpstr>
      <vt:lpstr>TPE Coverage of Settlements June 2020 – June 2021</vt:lpstr>
      <vt:lpstr>ICE Daily Average Future Prices Aug 2021 - Sep 2021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806</cp:revision>
  <cp:lastPrinted>2019-06-18T19:02:16Z</cp:lastPrinted>
  <dcterms:created xsi:type="dcterms:W3CDTF">2016-01-21T15:20:31Z</dcterms:created>
  <dcterms:modified xsi:type="dcterms:W3CDTF">2021-08-18T02:03:49Z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