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257" r:id="rId8"/>
    <p:sldId id="26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5" autoAdjust="0"/>
    <p:restoredTop sz="94660"/>
  </p:normalViewPr>
  <p:slideViewPr>
    <p:cSldViewPr showGuides="1">
      <p:cViewPr varScale="1">
        <p:scale>
          <a:sx n="68" d="100"/>
          <a:sy n="68" d="100"/>
        </p:scale>
        <p:origin x="1644"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9432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ERCOT Public</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ERCOT Public</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70099"/>
          </a:xfrm>
          <a:prstGeom prst="rect">
            <a:avLst/>
          </a:prstGeom>
          <a:noFill/>
        </p:spPr>
        <p:txBody>
          <a:bodyPr wrap="square" rtlCol="0">
            <a:spAutoFit/>
          </a:bodyPr>
          <a:lstStyle/>
          <a:p>
            <a:r>
              <a:rPr lang="en-US" sz="2800" kern="0" dirty="0">
                <a:solidFill>
                  <a:srgbClr val="000000"/>
                </a:solidFill>
                <a:latin typeface="Arial Black"/>
                <a:ea typeface="+mj-ea"/>
                <a:cs typeface="+mj-cs"/>
              </a:rPr>
              <a:t>Information Technology Report</a:t>
            </a:r>
            <a:endParaRPr lang="en-US" dirty="0"/>
          </a:p>
          <a:p>
            <a:pPr lvl="0" fontAlgn="base">
              <a:spcBef>
                <a:spcPct val="20000"/>
              </a:spcBef>
              <a:spcAft>
                <a:spcPct val="0"/>
              </a:spcAft>
            </a:pPr>
            <a:endParaRPr lang="en-US" sz="2000" kern="0" dirty="0">
              <a:solidFill>
                <a:srgbClr val="000000"/>
              </a:solidFill>
              <a:latin typeface="Arial Black" pitchFamily="34" charset="0"/>
            </a:endParaRPr>
          </a:p>
          <a:p>
            <a:pPr lvl="0" fontAlgn="base">
              <a:spcBef>
                <a:spcPct val="20000"/>
              </a:spcBef>
              <a:spcAft>
                <a:spcPct val="0"/>
              </a:spcAft>
            </a:pPr>
            <a:r>
              <a:rPr lang="en-US" sz="2000" kern="0" dirty="0">
                <a:solidFill>
                  <a:srgbClr val="000000"/>
                </a:solidFill>
                <a:latin typeface="Arial Black" pitchFamily="34" charset="0"/>
              </a:rPr>
              <a:t>Mick Hanna</a:t>
            </a:r>
          </a:p>
          <a:p>
            <a:pPr lvl="0" fontAlgn="base">
              <a:spcBef>
                <a:spcPct val="20000"/>
              </a:spcBef>
              <a:spcAft>
                <a:spcPct val="0"/>
              </a:spcAft>
            </a:pPr>
            <a:r>
              <a:rPr lang="en-US" sz="2000" kern="0" dirty="0">
                <a:solidFill>
                  <a:srgbClr val="000000"/>
                </a:solidFill>
                <a:latin typeface="Arial Black" pitchFamily="34" charset="0"/>
              </a:rPr>
              <a:t>Supervisor, IT Support Services</a:t>
            </a:r>
          </a:p>
          <a:p>
            <a:endParaRPr lang="en-US" dirty="0"/>
          </a:p>
          <a:p>
            <a:endParaRPr lang="en-US" dirty="0"/>
          </a:p>
          <a:p>
            <a:pPr lvl="0" defTabSz="457200"/>
            <a:r>
              <a:rPr lang="en-US" b="1" dirty="0">
                <a:solidFill>
                  <a:srgbClr val="000000"/>
                </a:solidFill>
              </a:rPr>
              <a:t>ERCOT Public</a:t>
            </a:r>
          </a:p>
          <a:p>
            <a:pPr lvl="0" defTabSz="457200"/>
            <a:r>
              <a:rPr lang="en-US" b="1" dirty="0">
                <a:solidFill>
                  <a:srgbClr val="000000"/>
                </a:solidFill>
              </a:rPr>
              <a:t>August 2021</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 </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r>
              <a:rPr lang="en-US" sz="1600" b="1" kern="0" dirty="0">
                <a:solidFill>
                  <a:srgbClr val="000000"/>
                </a:solidFill>
              </a:rPr>
              <a:t>Service Availability – July 2021</a:t>
            </a:r>
          </a:p>
          <a:p>
            <a:pPr lvl="1" eaLnBrk="0" fontAlgn="base" hangingPunct="0">
              <a:spcAft>
                <a:spcPct val="0"/>
              </a:spcAft>
              <a:buClr>
                <a:srgbClr val="00B050"/>
              </a:buClr>
              <a:buFont typeface="Wingdings" pitchFamily="2" charset="2"/>
              <a:buChar char="ü"/>
              <a:defRPr/>
            </a:pPr>
            <a:r>
              <a:rPr lang="en-US" sz="1600" kern="0" dirty="0">
                <a:solidFill>
                  <a:srgbClr val="000000"/>
                </a:solidFill>
              </a:rPr>
              <a:t>Retail Market IT systems met all SLA targets</a:t>
            </a:r>
          </a:p>
          <a:p>
            <a:pPr lvl="1" eaLnBrk="0" fontAlgn="base" hangingPunct="0">
              <a:spcAft>
                <a:spcPct val="0"/>
              </a:spcAft>
              <a:buClr>
                <a:srgbClr val="00B050"/>
              </a:buClr>
              <a:buFont typeface="Wingdings" pitchFamily="2" charset="2"/>
              <a:buChar char="ü"/>
              <a:defRPr/>
            </a:pPr>
            <a:r>
              <a:rPr lang="en-US" sz="1600" kern="0" dirty="0">
                <a:solidFill>
                  <a:srgbClr val="000000"/>
                </a:solidFill>
              </a:rPr>
              <a:t>Market Data Transparency IT systems met all SLA targets</a:t>
            </a:r>
          </a:p>
          <a:p>
            <a:pPr marL="0" lvl="0" indent="0" eaLnBrk="0" fontAlgn="base" hangingPunct="0">
              <a:spcAft>
                <a:spcPct val="0"/>
              </a:spcAft>
              <a:buNone/>
            </a:pPr>
            <a:r>
              <a:rPr lang="en-US" sz="1600" b="1" kern="0" dirty="0">
                <a:solidFill>
                  <a:srgbClr val="000000"/>
                </a:solidFill>
              </a:rPr>
              <a:t>Retail Incidents &amp; Maintenance – July 2021</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18, 2021 08:00-13:52 - SFO</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7 &amp; 8, 2021 - Due to an internal system issue, ERCOT is reprocessing several retail transaction files received on July 7, 2021.  This will necessitate the generation of duplicate transactions sent to both LSEs and TDSPs.  Duplicate EDI retail transactions received via NAESB should be ignored per EDI processing standards.</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29, 2021 – </a:t>
            </a:r>
            <a:r>
              <a:rPr lang="en-US" sz="1600" kern="0" dirty="0" err="1">
                <a:solidFill>
                  <a:srgbClr val="000000"/>
                </a:solidFill>
              </a:rPr>
              <a:t>ListServ</a:t>
            </a:r>
            <a:r>
              <a:rPr lang="en-US" sz="1600" kern="0" dirty="0">
                <a:solidFill>
                  <a:srgbClr val="000000"/>
                </a:solidFill>
              </a:rPr>
              <a:t> implementation for on-site hosting.</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26 10:30 a.m. - 2:45 p.m.- Subset of outbound TX SET transactions were not processing.  </a:t>
            </a:r>
          </a:p>
          <a:p>
            <a:pPr algn="l"/>
            <a:r>
              <a:rPr lang="en-US" sz="1600" b="1" kern="0" dirty="0">
                <a:solidFill>
                  <a:srgbClr val="000000"/>
                </a:solidFill>
              </a:rPr>
              <a:t>Non-Retail Incidents &amp; Maintenance – July 2021</a:t>
            </a:r>
            <a:endParaRPr lang="en-US" sz="1600" dirty="0"/>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13-15, 2021 SFO Week</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6, 2021 2:00 PM to 6:00 PM – MPIM Oracle Database Upgrade. </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12, 2021, 15:25 – 18:00 CDT. System maintenance. </a:t>
            </a:r>
          </a:p>
          <a:p>
            <a:pPr lvl="1" eaLnBrk="0" fontAlgn="base" hangingPunct="0">
              <a:spcAft>
                <a:spcPct val="0"/>
              </a:spcAft>
              <a:buClr>
                <a:srgbClr val="00B050"/>
              </a:buClr>
              <a:buFont typeface="Wingdings" panose="05000000000000000000" pitchFamily="2" charset="2"/>
              <a:buChar char="§"/>
              <a:defRPr/>
            </a:pPr>
            <a:r>
              <a:rPr lang="en-US" sz="1600" kern="0" dirty="0">
                <a:solidFill>
                  <a:srgbClr val="000000"/>
                </a:solidFill>
              </a:rPr>
              <a:t>July 27 - 29, 2021 – Standard release schedule. </a:t>
            </a:r>
          </a:p>
          <a:p>
            <a:pPr lvl="1" eaLnBrk="0" fontAlgn="base" hangingPunct="0">
              <a:spcAft>
                <a:spcPct val="0"/>
              </a:spcAft>
              <a:buClr>
                <a:srgbClr val="00B050"/>
              </a:buClr>
              <a:buFont typeface="Wingdings" panose="05000000000000000000" pitchFamily="2" charset="2"/>
              <a:buChar char="§"/>
              <a:defRPr/>
            </a:pPr>
            <a:endParaRPr lang="en-US" sz="1600" kern="0" dirty="0">
              <a:solidFill>
                <a:srgbClr val="000000"/>
              </a:solidFill>
            </a:endParaRPr>
          </a:p>
          <a:p>
            <a:pPr algn="l"/>
            <a:endParaRPr lang="en-US" sz="1100" b="0" i="0" dirty="0">
              <a:solidFill>
                <a:srgbClr val="000000"/>
              </a:solidFill>
              <a:effectLst/>
              <a:latin typeface="Arial" panose="020B0604020202020204" pitchFamily="34"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MarkeTrak Performance</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4276306"/>
              </p:ext>
            </p:extLst>
          </p:nvPr>
        </p:nvGraphicFramePr>
        <p:xfrm>
          <a:off x="302690" y="838200"/>
          <a:ext cx="8688910" cy="2059174"/>
        </p:xfrm>
        <a:graphic>
          <a:graphicData uri="http://schemas.openxmlformats.org/drawingml/2006/table">
            <a:tbl>
              <a:tblPr/>
              <a:tblGrid>
                <a:gridCol w="1411623">
                  <a:extLst>
                    <a:ext uri="{9D8B030D-6E8A-4147-A177-3AD203B41FA5}">
                      <a16:colId xmlns:a16="http://schemas.microsoft.com/office/drawing/2014/main" val="20000"/>
                    </a:ext>
                  </a:extLst>
                </a:gridCol>
                <a:gridCol w="2005990">
                  <a:extLst>
                    <a:ext uri="{9D8B030D-6E8A-4147-A177-3AD203B41FA5}">
                      <a16:colId xmlns:a16="http://schemas.microsoft.com/office/drawing/2014/main" val="20001"/>
                    </a:ext>
                  </a:extLst>
                </a:gridCol>
                <a:gridCol w="2005990">
                  <a:extLst>
                    <a:ext uri="{9D8B030D-6E8A-4147-A177-3AD203B41FA5}">
                      <a16:colId xmlns:a16="http://schemas.microsoft.com/office/drawing/2014/main" val="20002"/>
                    </a:ext>
                  </a:extLst>
                </a:gridCol>
                <a:gridCol w="2184301">
                  <a:extLst>
                    <a:ext uri="{9D8B030D-6E8A-4147-A177-3AD203B41FA5}">
                      <a16:colId xmlns:a16="http://schemas.microsoft.com/office/drawing/2014/main" val="20003"/>
                    </a:ext>
                  </a:extLst>
                </a:gridCol>
                <a:gridCol w="1081006">
                  <a:extLst>
                    <a:ext uri="{9D8B030D-6E8A-4147-A177-3AD203B41FA5}">
                      <a16:colId xmlns:a16="http://schemas.microsoft.com/office/drawing/2014/main" val="20004"/>
                    </a:ext>
                  </a:extLst>
                </a:gridCol>
              </a:tblGrid>
              <a:tr h="262327">
                <a:tc gridSpan="5">
                  <a:txBody>
                    <a:bodyPr/>
                    <a:lstStyle/>
                    <a:p>
                      <a:pPr algn="ctr" fontAlgn="b"/>
                      <a:r>
                        <a:rPr lang="en-US" sz="1100" b="1" i="0" u="none" strike="noStrike" dirty="0">
                          <a:solidFill>
                            <a:srgbClr val="000000"/>
                          </a:solidFill>
                          <a:effectLst/>
                          <a:latin typeface="Calibri" panose="020F0502020204030204" pitchFamily="34" charset="0"/>
                        </a:rPr>
                        <a:t>MarkeTrak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62327">
                <a:tc>
                  <a:txBody>
                    <a:bodyPr/>
                    <a:lstStyle/>
                    <a:p>
                      <a:pPr algn="ctr" fontAlgn="b"/>
                      <a:r>
                        <a:rPr lang="en-US" sz="1400" b="1" i="0" u="none" strike="noStrike" baseline="0" dirty="0">
                          <a:solidFill>
                            <a:srgbClr val="000000"/>
                          </a:solidFill>
                          <a:effectLst/>
                          <a:latin typeface="Calibri" panose="020F0502020204030204" pitchFamily="34" charset="0"/>
                        </a:rPr>
                        <a:t>July 2021</a:t>
                      </a:r>
                      <a:endParaRPr lang="en-US"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Arial" panose="020B0604020202020204" pitchFamily="34" charset="0"/>
                        </a:rPr>
                        <a:t>Availability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400" b="1" i="0" u="none" strike="noStrike">
                          <a:solidFill>
                            <a:srgbClr val="000000"/>
                          </a:solidFill>
                          <a:effectLst/>
                          <a:latin typeface="Arial" panose="020B0604020202020204" pitchFamily="34" charset="0"/>
                        </a:rPr>
                        <a:t>Response Time (seconds)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400" b="1" i="0" u="none" strike="noStrike">
                          <a:solidFill>
                            <a:srgbClr val="000000"/>
                          </a:solidFill>
                          <a:effectLst/>
                          <a:latin typeface="Calibri" panose="020F0502020204030204" pitchFamily="34" charset="0"/>
                        </a:rPr>
                        <a:t>SLO (seconds)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327">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Arial" panose="020B0604020202020204" pitchFamily="34" charset="0"/>
                        </a:rPr>
                        <a:t>Monthly 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Arial" panose="020B0604020202020204" pitchFamily="34" charset="0"/>
                        </a:rPr>
                        <a:t>12 Month 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2327">
                <a:tc>
                  <a:txBody>
                    <a:bodyPr/>
                    <a:lstStyle/>
                    <a:p>
                      <a:pPr algn="l" fontAlgn="t"/>
                      <a:r>
                        <a:rPr lang="en-US" sz="1400" b="0" i="0" u="none" strike="noStrike">
                          <a:solidFill>
                            <a:srgbClr val="000000"/>
                          </a:solidFill>
                          <a:effectLst/>
                          <a:latin typeface="Calibri" panose="020F0502020204030204" pitchFamily="34" charset="0"/>
                        </a:rPr>
                        <a:t>API QueryDetail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solidFill>
                            <a:srgbClr val="000000"/>
                          </a:solidFill>
                          <a:effectLst/>
                          <a:latin typeface="Calibri" panose="020F0502020204030204" pitchFamily="34" charset="0"/>
                        </a:rPr>
                        <a:t>100.00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marL="0" algn="ctr" defTabSz="914400" rtl="0" eaLnBrk="1" fontAlgn="b" latinLnBrk="0" hangingPunct="1"/>
                      <a:r>
                        <a:rPr lang="en-US" sz="1400" b="0" i="0" u="none" strike="noStrike" kern="1200" dirty="0">
                          <a:solidFill>
                            <a:schemeClr val="tx1"/>
                          </a:solidFill>
                          <a:effectLst/>
                          <a:latin typeface="Calibri" panose="020F0502020204030204" pitchFamily="34" charset="0"/>
                          <a:ea typeface="+mn-ea"/>
                          <a:cs typeface="+mn-cs"/>
                        </a:rPr>
                        <a:t>1.85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rgbClr val="000000"/>
                          </a:solidFill>
                          <a:effectLst/>
                          <a:latin typeface="Calibri" panose="020F0502020204030204" pitchFamily="34" charset="0"/>
                        </a:rPr>
                        <a:t>1.69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93692">
                <a:tc>
                  <a:txBody>
                    <a:bodyPr/>
                    <a:lstStyle/>
                    <a:p>
                      <a:pPr algn="l" fontAlgn="b"/>
                      <a:r>
                        <a:rPr lang="en-US" sz="1400" b="0" i="0" u="none" strike="noStrike" dirty="0">
                          <a:solidFill>
                            <a:srgbClr val="000000"/>
                          </a:solidFill>
                          <a:effectLst/>
                          <a:latin typeface="Calibri" panose="020F0502020204030204" pitchFamily="34" charset="0"/>
                        </a:rPr>
                        <a:t>API </a:t>
                      </a:r>
                      <a:r>
                        <a:rPr lang="en-US" sz="1400" b="0" i="0" u="none" strike="noStrike" dirty="0" err="1">
                          <a:solidFill>
                            <a:srgbClr val="000000"/>
                          </a:solidFill>
                          <a:effectLst/>
                          <a:latin typeface="Calibri" panose="020F0502020204030204" pitchFamily="34" charset="0"/>
                        </a:rPr>
                        <a:t>QueryList</a:t>
                      </a:r>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solidFill>
                            <a:srgbClr val="000000"/>
                          </a:solidFill>
                          <a:effectLst/>
                          <a:latin typeface="Calibri" panose="020F0502020204030204" pitchFamily="34" charset="0"/>
                        </a:rPr>
                        <a:t>100.00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chemeClr val="tx1"/>
                          </a:solidFill>
                          <a:effectLst/>
                          <a:latin typeface="Calibri" panose="020F0502020204030204" pitchFamily="34" charset="0"/>
                        </a:rPr>
                        <a:t>7.94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rgbClr val="000000"/>
                          </a:solidFill>
                          <a:effectLst/>
                          <a:latin typeface="Calibri" panose="020F0502020204030204" pitchFamily="34" charset="0"/>
                        </a:rPr>
                        <a:t>8.26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b"/>
                      <a:r>
                        <a:rPr lang="en-US" sz="14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4"/>
                  </a:ext>
                </a:extLst>
              </a:tr>
              <a:tr h="262327">
                <a:tc>
                  <a:txBody>
                    <a:bodyPr/>
                    <a:lstStyle/>
                    <a:p>
                      <a:pPr algn="l" fontAlgn="b"/>
                      <a:r>
                        <a:rPr lang="en-US" sz="1400" b="0" i="0" u="none" strike="noStrike">
                          <a:solidFill>
                            <a:srgbClr val="000000"/>
                          </a:solidFill>
                          <a:effectLst/>
                          <a:latin typeface="Calibri" panose="020F0502020204030204" pitchFamily="34" charset="0"/>
                        </a:rPr>
                        <a:t>API Update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solidFill>
                            <a:srgbClr val="000000"/>
                          </a:solidFill>
                          <a:effectLst/>
                          <a:latin typeface="Calibri" panose="020F0502020204030204" pitchFamily="34" charset="0"/>
                        </a:rPr>
                        <a:t>100.00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rgbClr val="000000"/>
                          </a:solidFill>
                          <a:effectLst/>
                          <a:latin typeface="Calibri" panose="020F0502020204030204" pitchFamily="34" charset="0"/>
                        </a:rPr>
                        <a:t>2.21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rgbClr val="000000"/>
                          </a:solidFill>
                          <a:effectLst/>
                          <a:latin typeface="Calibri" panose="020F0502020204030204" pitchFamily="34" charset="0"/>
                        </a:rPr>
                        <a:t>1.86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b"/>
                      <a:r>
                        <a:rPr lang="en-US" sz="14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5"/>
                  </a:ext>
                </a:extLst>
              </a:tr>
              <a:tr h="262327">
                <a:tc>
                  <a:txBody>
                    <a:bodyPr/>
                    <a:lstStyle/>
                    <a:p>
                      <a:pPr algn="l" fontAlgn="b"/>
                      <a:r>
                        <a:rPr lang="en-US" sz="1400" b="0" i="0" u="none" strike="noStrike" dirty="0">
                          <a:solidFill>
                            <a:srgbClr val="000000"/>
                          </a:solidFill>
                          <a:effectLst/>
                          <a:latin typeface="Calibri" panose="020F0502020204030204" pitchFamily="34" charset="0"/>
                        </a:rPr>
                        <a:t>GUI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solidFill>
                            <a:srgbClr val="000000"/>
                          </a:solidFill>
                          <a:effectLst/>
                          <a:latin typeface="Calibri" panose="020F0502020204030204" pitchFamily="34" charset="0"/>
                        </a:rPr>
                        <a:t>99.99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a:solidFill>
                            <a:srgbClr val="000000"/>
                          </a:solidFill>
                          <a:effectLst/>
                          <a:latin typeface="Calibri" panose="020F0502020204030204" pitchFamily="34" charset="0"/>
                        </a:rPr>
                        <a:t>1.69</a:t>
                      </a:r>
                      <a:endParaRPr lang="en-US" sz="14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1400" b="0" i="0" u="none" strike="noStrike" dirty="0">
                          <a:solidFill>
                            <a:srgbClr val="000000"/>
                          </a:solidFill>
                          <a:effectLst/>
                          <a:latin typeface="Calibri" panose="020F0502020204030204" pitchFamily="34" charset="0"/>
                        </a:rPr>
                        <a:t>3.11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b"/>
                      <a:r>
                        <a:rPr lang="en-US" sz="14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6"/>
                  </a:ext>
                </a:extLst>
              </a:tr>
              <a:tr h="262327">
                <a:tc>
                  <a:txBody>
                    <a:bodyPr/>
                    <a:lstStyle/>
                    <a:p>
                      <a:pPr algn="l" fontAlgn="b"/>
                      <a:r>
                        <a:rPr lang="en-US" sz="1400" b="1" i="0" u="none" strike="noStrike" dirty="0">
                          <a:solidFill>
                            <a:srgbClr val="000000"/>
                          </a:solidFill>
                          <a:effectLst/>
                          <a:latin typeface="Calibri" panose="020F050202020403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dirty="0">
                          <a:solidFill>
                            <a:srgbClr val="000000"/>
                          </a:solidFill>
                          <a:effectLst/>
                          <a:latin typeface="Calibri" panose="020F0502020204030204" pitchFamily="34" charset="0"/>
                        </a:rPr>
                        <a:t>99.99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endParaRPr lang="en-US" sz="1400" b="1"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Segoe UI" panose="020B0502040204020203" pitchFamily="34" charset="0"/>
                <a:cs typeface="Segoe UI" panose="020B0502040204020203" pitchFamily="34" charset="0"/>
              </a:rPr>
              <a:t> retry_id = 3192906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E25721A7-2432-47A1-A9DF-BC43BA44195A}"/>
              </a:ext>
            </a:extLst>
          </p:cNvPr>
          <p:cNvPicPr>
            <a:picLocks noChangeAspect="1"/>
          </p:cNvPicPr>
          <p:nvPr/>
        </p:nvPicPr>
        <p:blipFill>
          <a:blip r:embed="rId3"/>
          <a:stretch>
            <a:fillRect/>
          </a:stretch>
        </p:blipFill>
        <p:spPr>
          <a:xfrm>
            <a:off x="0" y="3317060"/>
            <a:ext cx="9144000" cy="2474140"/>
          </a:xfrm>
          <a:prstGeom prst="rect">
            <a:avLst/>
          </a:prstGeom>
        </p:spPr>
      </p:pic>
    </p:spTree>
    <p:extLst>
      <p:ext uri="{BB962C8B-B14F-4D97-AF65-F5344CB8AC3E}">
        <p14:creationId xmlns:p14="http://schemas.microsoft.com/office/powerpoint/2010/main" val="423189967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9367</TotalTime>
  <Words>255</Words>
  <Application>Microsoft Office PowerPoint</Application>
  <PresentationFormat>On-screen Show (4:3)</PresentationFormat>
  <Paragraphs>59</Paragraphs>
  <Slides>3</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Arial Black</vt:lpstr>
      <vt:lpstr>Calibri</vt:lpstr>
      <vt:lpstr>Segoe UI</vt:lpstr>
      <vt:lpstr>Wingdings</vt:lpstr>
      <vt:lpstr>1_Custom Design</vt:lpstr>
      <vt:lpstr>Office Theme</vt:lpstr>
      <vt:lpstr>Custom Design</vt:lpstr>
      <vt:lpstr>PowerPoint Presentation</vt:lpstr>
      <vt:lpstr>Incident Report Highlights </vt:lpstr>
      <vt:lpstr>MarkeTrak Performance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Hanna, Mick</cp:lastModifiedBy>
  <cp:revision>231</cp:revision>
  <cp:lastPrinted>2019-05-06T20:09:17Z</cp:lastPrinted>
  <dcterms:created xsi:type="dcterms:W3CDTF">2016-01-21T15:20:31Z</dcterms:created>
  <dcterms:modified xsi:type="dcterms:W3CDTF">2021-08-18T16:23:46Z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