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0"/>
  </p:notesMasterIdLst>
  <p:handoutMasterIdLst>
    <p:handoutMasterId r:id="rId11"/>
  </p:handoutMasterIdLst>
  <p:sldIdLst>
    <p:sldId id="260" r:id="rId7"/>
    <p:sldId id="257" r:id="rId8"/>
    <p:sldId id="265"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45" autoAdjust="0"/>
    <p:restoredTop sz="94660"/>
  </p:normalViewPr>
  <p:slideViewPr>
    <p:cSldViewPr showGuides="1">
      <p:cViewPr varScale="1">
        <p:scale>
          <a:sx n="68" d="100"/>
          <a:sy n="68" d="100"/>
        </p:scale>
        <p:origin x="1644" y="6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8/18/2021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8/18/2021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894324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ERCOT Public</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ERCOT Public</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ERCOT Public</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1981200"/>
            <a:ext cx="5646034" cy="3170099"/>
          </a:xfrm>
          <a:prstGeom prst="rect">
            <a:avLst/>
          </a:prstGeom>
          <a:noFill/>
        </p:spPr>
        <p:txBody>
          <a:bodyPr wrap="square" rtlCol="0">
            <a:spAutoFit/>
          </a:bodyPr>
          <a:lstStyle/>
          <a:p>
            <a:r>
              <a:rPr lang="en-US" sz="2800" kern="0" dirty="0">
                <a:solidFill>
                  <a:srgbClr val="000000"/>
                </a:solidFill>
                <a:latin typeface="Arial Black"/>
                <a:ea typeface="+mj-ea"/>
                <a:cs typeface="+mj-cs"/>
              </a:rPr>
              <a:t>Information Technology Report</a:t>
            </a:r>
            <a:endParaRPr lang="en-US" dirty="0"/>
          </a:p>
          <a:p>
            <a:pPr lvl="0" fontAlgn="base">
              <a:spcBef>
                <a:spcPct val="20000"/>
              </a:spcBef>
              <a:spcAft>
                <a:spcPct val="0"/>
              </a:spcAft>
            </a:pPr>
            <a:endParaRPr lang="en-US" sz="2000" kern="0" dirty="0">
              <a:solidFill>
                <a:srgbClr val="000000"/>
              </a:solidFill>
              <a:latin typeface="Arial Black" pitchFamily="34" charset="0"/>
            </a:endParaRPr>
          </a:p>
          <a:p>
            <a:pPr lvl="0" fontAlgn="base">
              <a:spcBef>
                <a:spcPct val="20000"/>
              </a:spcBef>
              <a:spcAft>
                <a:spcPct val="0"/>
              </a:spcAft>
            </a:pPr>
            <a:r>
              <a:rPr lang="en-US" sz="2000" kern="0" dirty="0">
                <a:solidFill>
                  <a:srgbClr val="000000"/>
                </a:solidFill>
                <a:latin typeface="Arial Black" pitchFamily="34" charset="0"/>
              </a:rPr>
              <a:t>Mick Hanna</a:t>
            </a:r>
          </a:p>
          <a:p>
            <a:pPr lvl="0" fontAlgn="base">
              <a:spcBef>
                <a:spcPct val="20000"/>
              </a:spcBef>
              <a:spcAft>
                <a:spcPct val="0"/>
              </a:spcAft>
            </a:pPr>
            <a:r>
              <a:rPr lang="en-US" sz="2000" kern="0" dirty="0">
                <a:solidFill>
                  <a:srgbClr val="000000"/>
                </a:solidFill>
                <a:latin typeface="Arial Black" pitchFamily="34" charset="0"/>
              </a:rPr>
              <a:t>Supervisor, IT Support Services</a:t>
            </a:r>
          </a:p>
          <a:p>
            <a:endParaRPr lang="en-US" dirty="0"/>
          </a:p>
          <a:p>
            <a:endParaRPr lang="en-US" dirty="0"/>
          </a:p>
          <a:p>
            <a:pPr lvl="0" defTabSz="457200"/>
            <a:r>
              <a:rPr lang="en-US" b="1" dirty="0">
                <a:solidFill>
                  <a:srgbClr val="000000"/>
                </a:solidFill>
              </a:rPr>
              <a:t>ERCOT Public</a:t>
            </a:r>
          </a:p>
          <a:p>
            <a:pPr lvl="0" defTabSz="457200"/>
            <a:r>
              <a:rPr lang="en-US" b="1" dirty="0">
                <a:solidFill>
                  <a:srgbClr val="000000"/>
                </a:solidFill>
              </a:rPr>
              <a:t>August 2021</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Incident Report Highlights </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r>
              <a:rPr lang="en-US" sz="1600" b="1" kern="0" dirty="0">
                <a:solidFill>
                  <a:srgbClr val="000000"/>
                </a:solidFill>
              </a:rPr>
              <a:t>Service Availability – July 2021</a:t>
            </a:r>
          </a:p>
          <a:p>
            <a:pPr lvl="1" eaLnBrk="0" fontAlgn="base" hangingPunct="0">
              <a:spcAft>
                <a:spcPct val="0"/>
              </a:spcAft>
              <a:buClr>
                <a:srgbClr val="00B050"/>
              </a:buClr>
              <a:buFont typeface="Wingdings" pitchFamily="2" charset="2"/>
              <a:buChar char="ü"/>
              <a:defRPr/>
            </a:pPr>
            <a:r>
              <a:rPr lang="en-US" sz="1600" kern="0" dirty="0">
                <a:solidFill>
                  <a:srgbClr val="000000"/>
                </a:solidFill>
              </a:rPr>
              <a:t>Retail Market IT systems met all SLA targets</a:t>
            </a:r>
          </a:p>
          <a:p>
            <a:pPr lvl="1" eaLnBrk="0" fontAlgn="base" hangingPunct="0">
              <a:spcAft>
                <a:spcPct val="0"/>
              </a:spcAft>
              <a:buClr>
                <a:srgbClr val="00B050"/>
              </a:buClr>
              <a:buFont typeface="Wingdings" pitchFamily="2" charset="2"/>
              <a:buChar char="ü"/>
              <a:defRPr/>
            </a:pPr>
            <a:r>
              <a:rPr lang="en-US" sz="1600" kern="0" dirty="0">
                <a:solidFill>
                  <a:srgbClr val="000000"/>
                </a:solidFill>
              </a:rPr>
              <a:t>Market Data Transparency IT systems met all SLA targets</a:t>
            </a:r>
          </a:p>
          <a:p>
            <a:pPr marL="0" lvl="0" indent="0" eaLnBrk="0" fontAlgn="base" hangingPunct="0">
              <a:spcAft>
                <a:spcPct val="0"/>
              </a:spcAft>
              <a:buNone/>
            </a:pPr>
            <a:r>
              <a:rPr lang="en-US" sz="1600" b="1" kern="0" dirty="0">
                <a:solidFill>
                  <a:srgbClr val="000000"/>
                </a:solidFill>
              </a:rPr>
              <a:t>Retail Incidents &amp; Maintenance – July 2021</a:t>
            </a:r>
          </a:p>
          <a:p>
            <a:pPr lvl="1" eaLnBrk="0" fontAlgn="base" hangingPunct="0">
              <a:spcAft>
                <a:spcPct val="0"/>
              </a:spcAft>
              <a:buClr>
                <a:srgbClr val="00B050"/>
              </a:buClr>
              <a:buFont typeface="Wingdings" panose="05000000000000000000" pitchFamily="2" charset="2"/>
              <a:buChar char="§"/>
              <a:defRPr/>
            </a:pPr>
            <a:r>
              <a:rPr lang="en-US" sz="1600" kern="0" dirty="0">
                <a:solidFill>
                  <a:srgbClr val="000000"/>
                </a:solidFill>
              </a:rPr>
              <a:t>July 18, 2021 08:00-13:52 - SFO</a:t>
            </a:r>
          </a:p>
          <a:p>
            <a:pPr lvl="1" eaLnBrk="0" fontAlgn="base" hangingPunct="0">
              <a:spcAft>
                <a:spcPct val="0"/>
              </a:spcAft>
              <a:buClr>
                <a:srgbClr val="00B050"/>
              </a:buClr>
              <a:buFont typeface="Wingdings" panose="05000000000000000000" pitchFamily="2" charset="2"/>
              <a:buChar char="§"/>
              <a:defRPr/>
            </a:pPr>
            <a:r>
              <a:rPr lang="en-US" sz="1600" kern="0" dirty="0">
                <a:solidFill>
                  <a:srgbClr val="000000"/>
                </a:solidFill>
              </a:rPr>
              <a:t>July 7 &amp; 8, 2021 - Due to an internal system issue, ERCOT is reprocessing several retail transaction files received on July 7, 2021.  This will necessitate the generation of duplicate transactions sent to both LSEs and TDSPs.  Duplicate EDI retail transactions received via NAESB should be ignored per EDI processing standards.</a:t>
            </a:r>
          </a:p>
          <a:p>
            <a:pPr lvl="1" eaLnBrk="0" fontAlgn="base" hangingPunct="0">
              <a:spcAft>
                <a:spcPct val="0"/>
              </a:spcAft>
              <a:buClr>
                <a:srgbClr val="00B050"/>
              </a:buClr>
              <a:buFont typeface="Wingdings" panose="05000000000000000000" pitchFamily="2" charset="2"/>
              <a:buChar char="§"/>
              <a:defRPr/>
            </a:pPr>
            <a:r>
              <a:rPr lang="en-US" sz="1600" kern="0" dirty="0">
                <a:solidFill>
                  <a:srgbClr val="000000"/>
                </a:solidFill>
              </a:rPr>
              <a:t>July 29, 2021 – </a:t>
            </a:r>
            <a:r>
              <a:rPr lang="en-US" sz="1600" kern="0" dirty="0" err="1">
                <a:solidFill>
                  <a:srgbClr val="000000"/>
                </a:solidFill>
              </a:rPr>
              <a:t>ListServ</a:t>
            </a:r>
            <a:r>
              <a:rPr lang="en-US" sz="1600" kern="0" dirty="0">
                <a:solidFill>
                  <a:srgbClr val="000000"/>
                </a:solidFill>
              </a:rPr>
              <a:t> implementation for on-site hosting.</a:t>
            </a:r>
          </a:p>
          <a:p>
            <a:pPr lvl="1" eaLnBrk="0" fontAlgn="base" hangingPunct="0">
              <a:spcAft>
                <a:spcPct val="0"/>
              </a:spcAft>
              <a:buClr>
                <a:srgbClr val="00B050"/>
              </a:buClr>
              <a:buFont typeface="Wingdings" panose="05000000000000000000" pitchFamily="2" charset="2"/>
              <a:buChar char="§"/>
              <a:defRPr/>
            </a:pPr>
            <a:r>
              <a:rPr lang="en-US" sz="1600" kern="0" dirty="0">
                <a:solidFill>
                  <a:srgbClr val="000000"/>
                </a:solidFill>
              </a:rPr>
              <a:t>July 26 10:30 a.m. - 2:45 p.m.- Subset of outbound TX SET transactions were not processing.  </a:t>
            </a:r>
          </a:p>
          <a:p>
            <a:pPr algn="l"/>
            <a:r>
              <a:rPr lang="en-US" sz="1600" b="1" kern="0" dirty="0">
                <a:solidFill>
                  <a:srgbClr val="000000"/>
                </a:solidFill>
              </a:rPr>
              <a:t>Non-Retail Incidents &amp; Maintenance – July 2021</a:t>
            </a:r>
            <a:endParaRPr lang="en-US" sz="1600" dirty="0"/>
          </a:p>
          <a:p>
            <a:pPr lvl="1" eaLnBrk="0" fontAlgn="base" hangingPunct="0">
              <a:spcAft>
                <a:spcPct val="0"/>
              </a:spcAft>
              <a:buClr>
                <a:srgbClr val="00B050"/>
              </a:buClr>
              <a:buFont typeface="Wingdings" panose="05000000000000000000" pitchFamily="2" charset="2"/>
              <a:buChar char="§"/>
              <a:defRPr/>
            </a:pPr>
            <a:r>
              <a:rPr lang="en-US" sz="1600" kern="0" dirty="0">
                <a:solidFill>
                  <a:srgbClr val="000000"/>
                </a:solidFill>
              </a:rPr>
              <a:t>July 13-15, 2021 SFO Week</a:t>
            </a:r>
          </a:p>
          <a:p>
            <a:pPr lvl="1" eaLnBrk="0" fontAlgn="base" hangingPunct="0">
              <a:spcAft>
                <a:spcPct val="0"/>
              </a:spcAft>
              <a:buClr>
                <a:srgbClr val="00B050"/>
              </a:buClr>
              <a:buFont typeface="Wingdings" panose="05000000000000000000" pitchFamily="2" charset="2"/>
              <a:buChar char="§"/>
              <a:defRPr/>
            </a:pPr>
            <a:r>
              <a:rPr lang="en-US" sz="1600" kern="0" dirty="0">
                <a:solidFill>
                  <a:srgbClr val="000000"/>
                </a:solidFill>
              </a:rPr>
              <a:t>July 6, 2021 2:00 PM to 6:00 PM – MPIM Oracle Database Upgrade. </a:t>
            </a:r>
          </a:p>
          <a:p>
            <a:pPr lvl="1" eaLnBrk="0" fontAlgn="base" hangingPunct="0">
              <a:spcAft>
                <a:spcPct val="0"/>
              </a:spcAft>
              <a:buClr>
                <a:srgbClr val="00B050"/>
              </a:buClr>
              <a:buFont typeface="Wingdings" panose="05000000000000000000" pitchFamily="2" charset="2"/>
              <a:buChar char="§"/>
              <a:defRPr/>
            </a:pPr>
            <a:r>
              <a:rPr lang="en-US" sz="1600" kern="0" dirty="0">
                <a:solidFill>
                  <a:srgbClr val="000000"/>
                </a:solidFill>
              </a:rPr>
              <a:t>July 12, 2021, 15:25 – 18:00 CDT. System maintenance. </a:t>
            </a:r>
          </a:p>
          <a:p>
            <a:pPr lvl="1" eaLnBrk="0" fontAlgn="base" hangingPunct="0">
              <a:spcAft>
                <a:spcPct val="0"/>
              </a:spcAft>
              <a:buClr>
                <a:srgbClr val="00B050"/>
              </a:buClr>
              <a:buFont typeface="Wingdings" panose="05000000000000000000" pitchFamily="2" charset="2"/>
              <a:buChar char="§"/>
              <a:defRPr/>
            </a:pPr>
            <a:r>
              <a:rPr lang="en-US" sz="1600" kern="0" dirty="0">
                <a:solidFill>
                  <a:srgbClr val="000000"/>
                </a:solidFill>
              </a:rPr>
              <a:t>July 27 - 29, 2021 – Standard release schedule. </a:t>
            </a:r>
          </a:p>
          <a:p>
            <a:pPr lvl="1" eaLnBrk="0" fontAlgn="base" hangingPunct="0">
              <a:spcAft>
                <a:spcPct val="0"/>
              </a:spcAft>
              <a:buClr>
                <a:srgbClr val="00B050"/>
              </a:buClr>
              <a:buFont typeface="Wingdings" panose="05000000000000000000" pitchFamily="2" charset="2"/>
              <a:buChar char="§"/>
              <a:defRPr/>
            </a:pPr>
            <a:endParaRPr lang="en-US" sz="1600" kern="0" dirty="0">
              <a:solidFill>
                <a:srgbClr val="000000"/>
              </a:solidFill>
            </a:endParaRPr>
          </a:p>
          <a:p>
            <a:pPr algn="l"/>
            <a:endParaRPr lang="en-US" sz="1100" b="0" i="0" dirty="0">
              <a:solidFill>
                <a:srgbClr val="000000"/>
              </a:solidFill>
              <a:effectLst/>
              <a:latin typeface="Arial" panose="020B0604020202020204" pitchFamily="34"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MarkeTrak Performance</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44276306"/>
              </p:ext>
            </p:extLst>
          </p:nvPr>
        </p:nvGraphicFramePr>
        <p:xfrm>
          <a:off x="302690" y="838200"/>
          <a:ext cx="8688910" cy="2059174"/>
        </p:xfrm>
        <a:graphic>
          <a:graphicData uri="http://schemas.openxmlformats.org/drawingml/2006/table">
            <a:tbl>
              <a:tblPr/>
              <a:tblGrid>
                <a:gridCol w="1411623">
                  <a:extLst>
                    <a:ext uri="{9D8B030D-6E8A-4147-A177-3AD203B41FA5}">
                      <a16:colId xmlns:a16="http://schemas.microsoft.com/office/drawing/2014/main" val="20000"/>
                    </a:ext>
                  </a:extLst>
                </a:gridCol>
                <a:gridCol w="2005990">
                  <a:extLst>
                    <a:ext uri="{9D8B030D-6E8A-4147-A177-3AD203B41FA5}">
                      <a16:colId xmlns:a16="http://schemas.microsoft.com/office/drawing/2014/main" val="20001"/>
                    </a:ext>
                  </a:extLst>
                </a:gridCol>
                <a:gridCol w="2005990">
                  <a:extLst>
                    <a:ext uri="{9D8B030D-6E8A-4147-A177-3AD203B41FA5}">
                      <a16:colId xmlns:a16="http://schemas.microsoft.com/office/drawing/2014/main" val="20002"/>
                    </a:ext>
                  </a:extLst>
                </a:gridCol>
                <a:gridCol w="2184301">
                  <a:extLst>
                    <a:ext uri="{9D8B030D-6E8A-4147-A177-3AD203B41FA5}">
                      <a16:colId xmlns:a16="http://schemas.microsoft.com/office/drawing/2014/main" val="20003"/>
                    </a:ext>
                  </a:extLst>
                </a:gridCol>
                <a:gridCol w="1081006">
                  <a:extLst>
                    <a:ext uri="{9D8B030D-6E8A-4147-A177-3AD203B41FA5}">
                      <a16:colId xmlns:a16="http://schemas.microsoft.com/office/drawing/2014/main" val="20004"/>
                    </a:ext>
                  </a:extLst>
                </a:gridCol>
              </a:tblGrid>
              <a:tr h="262327">
                <a:tc gridSpan="5">
                  <a:txBody>
                    <a:bodyPr/>
                    <a:lstStyle/>
                    <a:p>
                      <a:pPr algn="ctr" fontAlgn="b"/>
                      <a:r>
                        <a:rPr lang="en-US" sz="1100" b="1" i="0" u="none" strike="noStrike" dirty="0">
                          <a:solidFill>
                            <a:srgbClr val="000000"/>
                          </a:solidFill>
                          <a:effectLst/>
                          <a:latin typeface="Calibri" panose="020F0502020204030204" pitchFamily="34" charset="0"/>
                        </a:rPr>
                        <a:t>MarkeTrak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62327">
                <a:tc>
                  <a:txBody>
                    <a:bodyPr/>
                    <a:lstStyle/>
                    <a:p>
                      <a:pPr algn="ctr" fontAlgn="b"/>
                      <a:r>
                        <a:rPr lang="en-US" sz="1400" b="1" i="0" u="none" strike="noStrike" baseline="0" dirty="0">
                          <a:solidFill>
                            <a:srgbClr val="000000"/>
                          </a:solidFill>
                          <a:effectLst/>
                          <a:latin typeface="Calibri" panose="020F0502020204030204" pitchFamily="34" charset="0"/>
                        </a:rPr>
                        <a:t>July 2021</a:t>
                      </a:r>
                      <a:endParaRPr lang="en-US" sz="14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Arial" panose="020B0604020202020204" pitchFamily="34" charset="0"/>
                        </a:rPr>
                        <a:t>Availability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400" b="1" i="0" u="none" strike="noStrike">
                          <a:solidFill>
                            <a:srgbClr val="000000"/>
                          </a:solidFill>
                          <a:effectLst/>
                          <a:latin typeface="Arial" panose="020B0604020202020204" pitchFamily="34" charset="0"/>
                        </a:rPr>
                        <a:t>Response Time (seconds)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1400" b="1" i="0" u="none" strike="noStrike">
                          <a:solidFill>
                            <a:srgbClr val="000000"/>
                          </a:solidFill>
                          <a:effectLst/>
                          <a:latin typeface="Calibri" panose="020F0502020204030204" pitchFamily="34" charset="0"/>
                        </a:rPr>
                        <a:t>SLO (seconds)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2327">
                <a:tc>
                  <a:txBody>
                    <a:bodyPr/>
                    <a:lstStyle/>
                    <a:p>
                      <a:pPr algn="l" fontAlgn="b"/>
                      <a:r>
                        <a:rPr lang="en-US" sz="14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Arial" panose="020B0604020202020204" pitchFamily="34" charset="0"/>
                        </a:rPr>
                        <a:t>Monthly Average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Arial" panose="020B0604020202020204" pitchFamily="34" charset="0"/>
                        </a:rPr>
                        <a:t>12 Month Average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2327">
                <a:tc>
                  <a:txBody>
                    <a:bodyPr/>
                    <a:lstStyle/>
                    <a:p>
                      <a:pPr algn="l" fontAlgn="t"/>
                      <a:r>
                        <a:rPr lang="en-US" sz="1400" b="0" i="0" u="none" strike="noStrike">
                          <a:solidFill>
                            <a:srgbClr val="000000"/>
                          </a:solidFill>
                          <a:effectLst/>
                          <a:latin typeface="Calibri" panose="020F0502020204030204" pitchFamily="34" charset="0"/>
                        </a:rPr>
                        <a:t>API QueryDetail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0" i="0" u="none" strike="noStrike" dirty="0">
                          <a:solidFill>
                            <a:srgbClr val="000000"/>
                          </a:solidFill>
                          <a:effectLst/>
                          <a:latin typeface="Calibri" panose="020F0502020204030204" pitchFamily="34" charset="0"/>
                        </a:rPr>
                        <a:t>100.00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marL="0" algn="ctr" defTabSz="914400" rtl="0" eaLnBrk="1" fontAlgn="b" latinLnBrk="0" hangingPunct="1"/>
                      <a:r>
                        <a:rPr lang="en-US" sz="1400" b="0" i="0" u="none" strike="noStrike" kern="1200" dirty="0">
                          <a:solidFill>
                            <a:schemeClr val="tx1"/>
                          </a:solidFill>
                          <a:effectLst/>
                          <a:latin typeface="Calibri" panose="020F0502020204030204" pitchFamily="34" charset="0"/>
                          <a:ea typeface="+mn-ea"/>
                          <a:cs typeface="+mn-cs"/>
                        </a:rPr>
                        <a:t>1.85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1400" b="0" i="0" u="none" strike="noStrike" dirty="0">
                          <a:solidFill>
                            <a:srgbClr val="000000"/>
                          </a:solidFill>
                          <a:effectLst/>
                          <a:latin typeface="Calibri" panose="020F0502020204030204" pitchFamily="34" charset="0"/>
                        </a:rPr>
                        <a:t>1.69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extLst>
                  <a:ext uri="{0D108BD9-81ED-4DB2-BD59-A6C34878D82A}">
                    <a16:rowId xmlns:a16="http://schemas.microsoft.com/office/drawing/2014/main" val="10003"/>
                  </a:ext>
                </a:extLst>
              </a:tr>
              <a:tr h="93692">
                <a:tc>
                  <a:txBody>
                    <a:bodyPr/>
                    <a:lstStyle/>
                    <a:p>
                      <a:pPr algn="l" fontAlgn="b"/>
                      <a:r>
                        <a:rPr lang="en-US" sz="1400" b="0" i="0" u="none" strike="noStrike" dirty="0">
                          <a:solidFill>
                            <a:srgbClr val="000000"/>
                          </a:solidFill>
                          <a:effectLst/>
                          <a:latin typeface="Calibri" panose="020F0502020204030204" pitchFamily="34" charset="0"/>
                        </a:rPr>
                        <a:t>API </a:t>
                      </a:r>
                      <a:r>
                        <a:rPr lang="en-US" sz="1400" b="0" i="0" u="none" strike="noStrike" dirty="0" err="1">
                          <a:solidFill>
                            <a:srgbClr val="000000"/>
                          </a:solidFill>
                          <a:effectLst/>
                          <a:latin typeface="Calibri" panose="020F0502020204030204" pitchFamily="34" charset="0"/>
                        </a:rPr>
                        <a:t>QueryList</a:t>
                      </a:r>
                      <a:endParaRPr lang="en-US"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0" i="0" u="none" strike="noStrike" dirty="0">
                          <a:solidFill>
                            <a:srgbClr val="000000"/>
                          </a:solidFill>
                          <a:effectLst/>
                          <a:latin typeface="Calibri" panose="020F0502020204030204" pitchFamily="34" charset="0"/>
                        </a:rPr>
                        <a:t>100.00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1400" b="0" i="0" u="none" strike="noStrike" dirty="0">
                          <a:solidFill>
                            <a:schemeClr val="tx1"/>
                          </a:solidFill>
                          <a:effectLst/>
                          <a:latin typeface="Calibri" panose="020F0502020204030204" pitchFamily="34" charset="0"/>
                        </a:rPr>
                        <a:t>7.94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1400" b="0" i="0" u="none" strike="noStrike" dirty="0">
                          <a:solidFill>
                            <a:srgbClr val="000000"/>
                          </a:solidFill>
                          <a:effectLst/>
                          <a:latin typeface="Calibri" panose="020F0502020204030204" pitchFamily="34" charset="0"/>
                        </a:rPr>
                        <a:t>8.26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b"/>
                      <a:r>
                        <a:rPr lang="en-US" sz="1400" b="0" i="0" u="none" strike="noStrike">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extLst>
                  <a:ext uri="{0D108BD9-81ED-4DB2-BD59-A6C34878D82A}">
                    <a16:rowId xmlns:a16="http://schemas.microsoft.com/office/drawing/2014/main" val="10004"/>
                  </a:ext>
                </a:extLst>
              </a:tr>
              <a:tr h="262327">
                <a:tc>
                  <a:txBody>
                    <a:bodyPr/>
                    <a:lstStyle/>
                    <a:p>
                      <a:pPr algn="l" fontAlgn="b"/>
                      <a:r>
                        <a:rPr lang="en-US" sz="1400" b="0" i="0" u="none" strike="noStrike">
                          <a:solidFill>
                            <a:srgbClr val="000000"/>
                          </a:solidFill>
                          <a:effectLst/>
                          <a:latin typeface="Calibri" panose="020F0502020204030204" pitchFamily="34" charset="0"/>
                        </a:rPr>
                        <a:t>API Update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0" i="0" u="none" strike="noStrike" dirty="0">
                          <a:solidFill>
                            <a:srgbClr val="000000"/>
                          </a:solidFill>
                          <a:effectLst/>
                          <a:latin typeface="Calibri" panose="020F0502020204030204" pitchFamily="34" charset="0"/>
                        </a:rPr>
                        <a:t>100.00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1400" b="0" i="0" u="none" strike="noStrike" dirty="0">
                          <a:solidFill>
                            <a:srgbClr val="000000"/>
                          </a:solidFill>
                          <a:effectLst/>
                          <a:latin typeface="Calibri" panose="020F0502020204030204" pitchFamily="34" charset="0"/>
                        </a:rPr>
                        <a:t>2.21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1400" b="0" i="0" u="none" strike="noStrike" dirty="0">
                          <a:solidFill>
                            <a:srgbClr val="000000"/>
                          </a:solidFill>
                          <a:effectLst/>
                          <a:latin typeface="Calibri" panose="020F0502020204030204" pitchFamily="34" charset="0"/>
                        </a:rPr>
                        <a:t>1.86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b"/>
                      <a:r>
                        <a:rPr lang="en-US" sz="1400" b="0" i="0" u="none" strike="noStrike" dirty="0">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extLst>
                  <a:ext uri="{0D108BD9-81ED-4DB2-BD59-A6C34878D82A}">
                    <a16:rowId xmlns:a16="http://schemas.microsoft.com/office/drawing/2014/main" val="10005"/>
                  </a:ext>
                </a:extLst>
              </a:tr>
              <a:tr h="262327">
                <a:tc>
                  <a:txBody>
                    <a:bodyPr/>
                    <a:lstStyle/>
                    <a:p>
                      <a:pPr algn="l" fontAlgn="b"/>
                      <a:r>
                        <a:rPr lang="en-US" sz="1400" b="0" i="0" u="none" strike="noStrike" dirty="0">
                          <a:solidFill>
                            <a:srgbClr val="000000"/>
                          </a:solidFill>
                          <a:effectLst/>
                          <a:latin typeface="Calibri" panose="020F0502020204030204" pitchFamily="34" charset="0"/>
                        </a:rPr>
                        <a:t>GUI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0" i="0" u="none" strike="noStrike" dirty="0">
                          <a:solidFill>
                            <a:srgbClr val="000000"/>
                          </a:solidFill>
                          <a:effectLst/>
                          <a:latin typeface="Calibri" panose="020F0502020204030204" pitchFamily="34" charset="0"/>
                        </a:rPr>
                        <a:t>99.99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1400" b="0" i="0" u="none" strike="noStrike">
                          <a:solidFill>
                            <a:srgbClr val="000000"/>
                          </a:solidFill>
                          <a:effectLst/>
                          <a:latin typeface="Calibri" panose="020F0502020204030204" pitchFamily="34" charset="0"/>
                        </a:rPr>
                        <a:t>1.69</a:t>
                      </a:r>
                      <a:endParaRPr lang="en-US" sz="1400" b="0" i="0" u="none" strike="noStrike" dirty="0">
                        <a:solidFill>
                          <a:srgbClr val="000000"/>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r>
                        <a:rPr lang="en-US" sz="1400" b="0" i="0" u="none" strike="noStrike" dirty="0">
                          <a:solidFill>
                            <a:srgbClr val="000000"/>
                          </a:solidFill>
                          <a:effectLst/>
                          <a:latin typeface="Calibri" panose="020F0502020204030204" pitchFamily="34" charset="0"/>
                        </a:rPr>
                        <a:t>3.11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b"/>
                      <a:r>
                        <a:rPr lang="en-US" sz="1400" b="0" i="0" u="none" strike="noStrike" dirty="0">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extLst>
                  <a:ext uri="{0D108BD9-81ED-4DB2-BD59-A6C34878D82A}">
                    <a16:rowId xmlns:a16="http://schemas.microsoft.com/office/drawing/2014/main" val="10006"/>
                  </a:ext>
                </a:extLst>
              </a:tr>
              <a:tr h="262327">
                <a:tc>
                  <a:txBody>
                    <a:bodyPr/>
                    <a:lstStyle/>
                    <a:p>
                      <a:pPr algn="l" fontAlgn="b"/>
                      <a:r>
                        <a:rPr lang="en-US" sz="1400" b="1" i="0" u="none" strike="noStrike" dirty="0">
                          <a:solidFill>
                            <a:srgbClr val="000000"/>
                          </a:solidFill>
                          <a:effectLst/>
                          <a:latin typeface="Calibri" panose="020F0502020204030204" pitchFamily="34" charset="0"/>
                        </a:rPr>
                        <a:t>Average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dirty="0">
                          <a:solidFill>
                            <a:srgbClr val="000000"/>
                          </a:solidFill>
                          <a:effectLst/>
                          <a:latin typeface="Calibri" panose="020F0502020204030204" pitchFamily="34" charset="0"/>
                        </a:rPr>
                        <a:t>99.99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FF00"/>
                    </a:solidFill>
                  </a:tcPr>
                </a:tc>
                <a:tc>
                  <a:txBody>
                    <a:bodyPr/>
                    <a:lstStyle/>
                    <a:p>
                      <a:pPr algn="ctr" fontAlgn="t"/>
                      <a:endParaRPr lang="en-US" sz="1400" b="1" i="0" u="none" strike="noStrike" dirty="0">
                        <a:solidFill>
                          <a:srgbClr val="000000"/>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7"/>
                  </a:ext>
                </a:extLst>
              </a:tr>
            </a:tbl>
          </a:graphicData>
        </a:graphic>
      </p:graphicFrame>
      <p:sp>
        <p:nvSpPr>
          <p:cNvPr id="4"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112" tIns="914112" rIns="914112" bIns="91411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Segoe UI" panose="020B0502040204020203" pitchFamily="34" charset="0"/>
                <a:cs typeface="Segoe UI" panose="020B0502040204020203" pitchFamily="34" charset="0"/>
              </a:rPr>
              <a:t> retry_id = 3192906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E25721A7-2432-47A1-A9DF-BC43BA44195A}"/>
              </a:ext>
            </a:extLst>
          </p:cNvPr>
          <p:cNvPicPr>
            <a:picLocks noChangeAspect="1"/>
          </p:cNvPicPr>
          <p:nvPr/>
        </p:nvPicPr>
        <p:blipFill>
          <a:blip r:embed="rId3"/>
          <a:stretch>
            <a:fillRect/>
          </a:stretch>
        </p:blipFill>
        <p:spPr>
          <a:xfrm>
            <a:off x="0" y="3317060"/>
            <a:ext cx="9144000" cy="2474140"/>
          </a:xfrm>
          <a:prstGeom prst="rect">
            <a:avLst/>
          </a:prstGeom>
        </p:spPr>
      </p:pic>
    </p:spTree>
    <p:extLst>
      <p:ext uri="{BB962C8B-B14F-4D97-AF65-F5344CB8AC3E}">
        <p14:creationId xmlns:p14="http://schemas.microsoft.com/office/powerpoint/2010/main" val="423189967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BECF69A8095C47A5FDC36D937BFC94" ma:contentTypeVersion="0" ma:contentTypeDescription="Create a new document." ma:contentTypeScope="" ma:versionID="51e0dcd167c135bf5b35199a55219b83">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02D59BFD-3285-42FC-81D0-65AF7FBCF5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9367</TotalTime>
  <Words>255</Words>
  <Application>Microsoft Office PowerPoint</Application>
  <PresentationFormat>On-screen Show (4:3)</PresentationFormat>
  <Paragraphs>59</Paragraphs>
  <Slides>3</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vt:i4>
      </vt:variant>
    </vt:vector>
  </HeadingPairs>
  <TitlesOfParts>
    <vt:vector size="11" baseType="lpstr">
      <vt:lpstr>Arial</vt:lpstr>
      <vt:lpstr>Arial Black</vt:lpstr>
      <vt:lpstr>Calibri</vt:lpstr>
      <vt:lpstr>Segoe UI</vt:lpstr>
      <vt:lpstr>Wingdings</vt:lpstr>
      <vt:lpstr>1_Custom Design</vt:lpstr>
      <vt:lpstr>Office Theme</vt:lpstr>
      <vt:lpstr>Custom Design</vt:lpstr>
      <vt:lpstr>PowerPoint Presentation</vt:lpstr>
      <vt:lpstr>Incident Report Highlights </vt:lpstr>
      <vt:lpstr>MarkeTrak Performance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Hanna, Mick</cp:lastModifiedBy>
  <cp:revision>231</cp:revision>
  <cp:lastPrinted>2019-05-06T20:09:17Z</cp:lastPrinted>
  <dcterms:created xsi:type="dcterms:W3CDTF">2016-01-21T15:20:31Z</dcterms:created>
  <dcterms:modified xsi:type="dcterms:W3CDTF">2021-08-18T16:23:46Z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0x01010021BECF69A8095C47A5FDC36D937BFC94</vt:lpwstr>
  </property>
</Properties>
</file>