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notesMasterIdLst>
    <p:notesMasterId r:id="rId20"/>
  </p:notesMasterIdLst>
  <p:sldIdLst>
    <p:sldId id="278" r:id="rId5"/>
    <p:sldId id="281" r:id="rId6"/>
    <p:sldId id="291" r:id="rId7"/>
    <p:sldId id="280" r:id="rId8"/>
    <p:sldId id="29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2ECF-3691-4EB0-9488-9607CC610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12376-0F54-4CD8-99FB-689824A9B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41C49-2B34-4B98-97AA-97418E0D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75423-FC6E-48D8-A292-14367A42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AE160-26A1-4E8B-B24C-3578E615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3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0228-01CA-4726-9286-950AE9F1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47B37-285A-4C12-981D-38D018268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59EDB-FF3B-4AB8-8DF7-8215478B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2210C-6AB1-4BD6-A05B-857CFB36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40031-DE8B-443B-A429-8F002175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4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F1BE1-B49B-4470-A96E-12E9AE4FF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80C57-E203-45D0-BE1C-20D6AB33F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E5824-A195-4D09-82A9-58683FA7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9B61E-7274-44E2-92BE-12461184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BECA4-EAC2-4BE7-BCB4-F46C95A8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9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78FC-DA0F-4B99-A030-ABB8F813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3D8E-9AFD-4F37-A513-3FC3C2B6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A5136-34BA-433D-B9DB-04C939FC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5C178-9269-4A8E-A6A3-900AFEAE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54CCA-1620-44E2-87CE-36DA235B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7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0ABF-B5D2-40A2-89F6-B22CA715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736EF-0AE1-4FCE-96F6-BE052DA59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DACD-198D-4D19-8AD0-E8EE2B78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B20BE-17B1-4A3F-BAC1-DA7BFFF8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0412-88FF-443D-80C7-C1A04AD7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2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B126-2098-49FB-AFC8-1ED35B43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50920-EB1B-4B64-A642-1C2C11A59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93106-C62A-4408-A640-814232B59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7DAE-4333-4597-A1D6-650345D7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5560-CF55-4589-BE82-6F03D5FE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0B654-1ED3-4069-9F53-5CCB62A2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9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A3A6-32F0-4EE6-9E97-85111EC2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B58F1-BB17-4BAF-AAB5-B708E57F6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1E52A-8315-4B62-A6B9-19E87FB57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C9EA7-80CA-42A0-AE13-40C0243FE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787E1-6966-452A-B2AB-086178DC0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217BB-5154-45DC-A44B-0AF3B1A4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C084E-2339-48CE-9FBB-5A76950D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109F6-D777-443A-8B5C-7DFF65CE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5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968-96DB-4206-B4D2-F9A7980B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B5E6A-F536-4F56-BEAC-7D28EACB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6BF05-23B9-48E3-B5C6-582C3147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1A13F-147E-49E4-976A-56D03BCE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7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B2242-82F0-45F5-879A-7D682753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66BBA-572A-4E68-ABEF-E77FF260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2C4E2-3545-430E-BB7D-5A271E7D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2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3D4C-0540-4800-94CE-D3720F9E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44E6C-7D1B-44F9-B134-7AFDB2534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C7CB9-8C74-4734-B39C-510E37129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E74C1-D46F-4AC3-92AD-424168FB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DB2D5-D1B0-4CD4-8786-37E47A04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A2497-D3CF-452B-8B3E-8C28879C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5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D00B-88DA-4007-B741-8C5E2E03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858F5-A478-48FC-BDC4-E905E057E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F417-7213-4327-8A24-7FC9980A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198CB-F750-4597-84B8-F09D9015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C4156-5175-4315-BA12-49F6295F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C6554-6EED-478D-A5ED-B6396A93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2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6417E-DA7B-4D20-8A9A-B6FEB24A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769DF-4ADE-4BF4-8217-C2A9022D0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8162B-646A-4399-BD23-B0B910705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FAC40-389F-4E06-A48F-815FCBC89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AE9DA-DC18-4C90-9A26-E939B0E9F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9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SSWG Proposal:</a:t>
            </a: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Case Build Schedule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Chenyan Guo (SSWG Chair)</a:t>
            </a:r>
          </a:p>
          <a:p>
            <a:pPr algn="l"/>
            <a:r>
              <a:rPr lang="en-US" sz="1800" dirty="0"/>
              <a:t>Ross Cloninger (SSWG Vice Chair)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03E6-DDEF-4365-89C2-99C3CC25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Survey Responses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44410-34DD-467D-B85D-1E54A3C3B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02" y="1496291"/>
            <a:ext cx="11830396" cy="1089574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Question # 2: 	</a:t>
            </a:r>
            <a:br>
              <a:rPr lang="en-US" b="1" dirty="0"/>
            </a:br>
            <a:r>
              <a:rPr lang="en-US" b="1" dirty="0"/>
              <a:t>Why do you support/oppose/abstain the proposed SSWG case build schedule?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F88A62-CFDC-4D20-A268-A18D03B4E324}"/>
              </a:ext>
            </a:extLst>
          </p:cNvPr>
          <p:cNvSpPr txBox="1">
            <a:spLocks/>
          </p:cNvSpPr>
          <p:nvPr/>
        </p:nvSpPr>
        <p:spPr>
          <a:xfrm>
            <a:off x="282633" y="2585865"/>
            <a:ext cx="11604567" cy="3907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Support: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overall case quality (x5)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New/Additional cases (x4)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 to PSSE v35 data modeling (x3)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GIC Modeling (x2)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Workload (x2)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use for update 2 cases (x1)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Aligns with SPWG case build (x1)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Oppose: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'Market' requested more construction transparency, TSPs construction schedules change rapidly and would like to see how cases are impacted by delays, etc. of projects.</a:t>
            </a:r>
          </a:p>
        </p:txBody>
      </p:sp>
    </p:spTree>
    <p:extLst>
      <p:ext uri="{BB962C8B-B14F-4D97-AF65-F5344CB8AC3E}">
        <p14:creationId xmlns:p14="http://schemas.microsoft.com/office/powerpoint/2010/main" val="383491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6C16-BD08-4680-9EEB-3FF678AB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Survey Responses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1F75-7302-497E-90D0-F948622E0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1325563"/>
          </a:xfrm>
        </p:spPr>
        <p:txBody>
          <a:bodyPr/>
          <a:lstStyle/>
          <a:p>
            <a:r>
              <a:rPr lang="en-US" b="1" dirty="0"/>
              <a:t>Question # 3: 	</a:t>
            </a:r>
            <a:br>
              <a:rPr lang="en-US" b="1" dirty="0"/>
            </a:br>
            <a:r>
              <a:rPr lang="en-US" b="1" dirty="0"/>
              <a:t>What concerns, if any, do you have with the proposed SSWG case build schedule?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9058CF-22D4-4A0A-9E4D-93200BB88961}"/>
              </a:ext>
            </a:extLst>
          </p:cNvPr>
          <p:cNvSpPr txBox="1">
            <a:spLocks/>
          </p:cNvSpPr>
          <p:nvPr/>
        </p:nvSpPr>
        <p:spPr>
          <a:xfrm>
            <a:off x="990600" y="3224930"/>
            <a:ext cx="10515600" cy="3026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Market Participants may not favor the proposed case build schedule</a:t>
            </a:r>
          </a:p>
          <a:p>
            <a:r>
              <a:rPr lang="en-US" dirty="0"/>
              <a:t>Impact to frequency of TPIT updates</a:t>
            </a:r>
          </a:p>
          <a:p>
            <a:r>
              <a:rPr lang="en-US" dirty="0"/>
              <a:t>May increase the number of interim idev updates</a:t>
            </a:r>
          </a:p>
          <a:p>
            <a:r>
              <a:rPr lang="en-US" dirty="0"/>
              <a:t>Concern ALDR/load forecasting timeline could be changed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2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499B-202D-41DE-AD46-D149DB6C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Survey Responses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4393-C67D-4C73-B86C-37808810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124"/>
            <a:ext cx="10515600" cy="1325563"/>
          </a:xfrm>
        </p:spPr>
        <p:txBody>
          <a:bodyPr/>
          <a:lstStyle/>
          <a:p>
            <a:r>
              <a:rPr lang="en-US" b="1" dirty="0"/>
              <a:t>Question # 4: 	</a:t>
            </a:r>
            <a:br>
              <a:rPr lang="en-US" b="1" dirty="0"/>
            </a:br>
            <a:r>
              <a:rPr lang="en-US" b="1" dirty="0"/>
              <a:t>What changes to the proposed SSWG case build schedule should be implemented to address concerns from question 3?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1C50AA-987C-4954-853E-0800356A6609}"/>
              </a:ext>
            </a:extLst>
          </p:cNvPr>
          <p:cNvSpPr txBox="1">
            <a:spLocks/>
          </p:cNvSpPr>
          <p:nvPr/>
        </p:nvSpPr>
        <p:spPr>
          <a:xfrm>
            <a:off x="990600" y="28259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Implement off-cycle TPIT updates</a:t>
            </a:r>
          </a:p>
          <a:p>
            <a:r>
              <a:rPr lang="en-US" dirty="0"/>
              <a:t>Do not change the ALDR/load forecasting timeline</a:t>
            </a:r>
          </a:p>
          <a:p>
            <a:r>
              <a:rPr lang="en-US" dirty="0"/>
              <a:t>Ensure case builds include new cases that the market can use </a:t>
            </a:r>
          </a:p>
        </p:txBody>
      </p:sp>
    </p:spTree>
    <p:extLst>
      <p:ext uri="{BB962C8B-B14F-4D97-AF65-F5344CB8AC3E}">
        <p14:creationId xmlns:p14="http://schemas.microsoft.com/office/powerpoint/2010/main" val="418567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C6D3-AA88-4D5D-815C-9052FB8D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Survey Responses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99958-DCE6-46CE-976B-F90D12B8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614"/>
            <a:ext cx="10515600" cy="1325563"/>
          </a:xfrm>
        </p:spPr>
        <p:txBody>
          <a:bodyPr/>
          <a:lstStyle/>
          <a:p>
            <a:r>
              <a:rPr lang="en-US" b="1" dirty="0"/>
              <a:t>Question # 5: 	</a:t>
            </a:r>
            <a:br>
              <a:rPr lang="en-US" b="1" dirty="0"/>
            </a:br>
            <a:r>
              <a:rPr lang="en-US" b="1" dirty="0"/>
              <a:t>Should SSWG pursue a request to adjust the ALDR deadline to earlier than March 1st?</a:t>
            </a:r>
          </a:p>
        </p:txBody>
      </p:sp>
      <p:pic>
        <p:nvPicPr>
          <p:cNvPr id="4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49951E-3DA9-4B52-A2EA-042D7C717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6" y="2880532"/>
            <a:ext cx="12054268" cy="36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4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2361-1C05-4A25-B637-7E90AB4C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BA9B6-4F1B-4329-AEE7-7978B761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SSWG is currently approaching workload capacity, and any additional responsibilities will likely impact case quality and the case build schedule. </a:t>
            </a:r>
          </a:p>
          <a:p>
            <a:r>
              <a:rPr lang="en-US" dirty="0"/>
              <a:t>SSWG’s consensus is that more time will be needed to improve case quality as case builds evolve.</a:t>
            </a:r>
          </a:p>
          <a:p>
            <a:r>
              <a:rPr lang="en-US" dirty="0"/>
              <a:t>SSWG is proposing to change from 3 to 2 case builds per year, with off cycle TPIT updates.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8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0F0C-72BC-4AC4-AC95-91A84C43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D8146-B1A4-42BF-BFFC-D1E255424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62" y="1575021"/>
            <a:ext cx="6576076" cy="52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5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DA7F-31BE-4959-A8C4-4BA8BCBC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A38F2-CEB1-4355-9D76-E8F16E9D6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4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SSWG Meeting Discussion</a:t>
            </a: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Review the current SSWG Case Build Schedule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SSWG Proposal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SSWG Survey &amp; Responses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88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DA7F-31BE-4959-A8C4-4BA8BCBC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A38F2-CEB1-4355-9D76-E8F16E9D6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4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Case building continues to evolve in complexity: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Number of validation rules increasing over time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Increasing number of generation units added to cases (Conventional, DER, SODG, UDG, etc.)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Increasing level of renewable resources (solar, BESS, DESR, etc.)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Increasing extreme dispatch level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Requests for building additional cases</a:t>
            </a: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Transitioning from PSSE v33 to PSSE v35 modeling</a:t>
            </a: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Significantly more data being modeled, requires additional PMCRs and revisions to contingency definitions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05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ACCD-E051-4524-893F-63F04244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SSWG Definition: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8567-4085-459D-ADD9-0DA68D6DF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259"/>
            <a:ext cx="10515600" cy="389531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Case quality</a:t>
            </a:r>
            <a:r>
              <a:rPr lang="en-US" sz="3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US" sz="3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Including but not limited to, the number of generation units at the reactive limits, active voltage control devices controlling the same bus should not have conflicting voltage regulation set points, </a:t>
            </a:r>
            <a:r>
              <a:rPr lang="en-US" sz="3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parallel transformers should not have positive sequence circulating current, which should all </a:t>
            </a:r>
            <a:r>
              <a:rPr lang="en-US" sz="3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trend down over time</a:t>
            </a:r>
            <a:r>
              <a:rPr lang="en-US" sz="3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Additional Steady-State Powerflow Metrics applicable to SSWG’s case quality definition are detailed within the NERC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Case Quality Metrics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3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3EEE-E412-424C-B180-79BF1E63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SSWG Meeting Discussion: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AFEE9-E8B8-4E16-918A-67C6E562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SSWG workload currently near limit. Increasing stress to the current case build schedule will further impact case quality.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SSWG seeing fewer passes to effectively tune cases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SSWG’s immediate concern is improving case quality</a:t>
            </a:r>
          </a:p>
          <a:p>
            <a:r>
              <a:rPr lang="en-US" dirty="0"/>
              <a:t>Additional SSWG cases will need to be included in case builds relatively soon.</a:t>
            </a:r>
          </a:p>
          <a:p>
            <a:r>
              <a:rPr lang="en-US" dirty="0"/>
              <a:t>Transition from PSSE V33 bus-branch to PSSE V35 node-breaker modeling will be more time consuming.</a:t>
            </a:r>
          </a:p>
          <a:p>
            <a:r>
              <a:rPr lang="en-US" dirty="0"/>
              <a:t>SSWG open to adjusting TPIT schedule.  </a:t>
            </a:r>
          </a:p>
        </p:txBody>
      </p:sp>
    </p:spTree>
    <p:extLst>
      <p:ext uri="{BB962C8B-B14F-4D97-AF65-F5344CB8AC3E}">
        <p14:creationId xmlns:p14="http://schemas.microsoft.com/office/powerpoint/2010/main" val="376582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74B0-DE7D-408A-BE4D-2835E43C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Current SSWG Case Build Schedule: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6722F-6EAC-4DAD-9198-6B7C918B8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98" y="1690688"/>
            <a:ext cx="11299603" cy="44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5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74B0-DE7D-408A-BE4D-2835E43C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SSWG Proposal: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FD6C8-9D77-4A16-9C7F-8E8308740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the number of SSWG case builds per year from 3 to 2.</a:t>
            </a:r>
          </a:p>
          <a:p>
            <a:pPr lvl="1"/>
            <a:r>
              <a:rPr lang="en-US" dirty="0"/>
              <a:t>Specifically, remove the Update 2 cases.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BFBB9FDF-AF1A-48D9-BFB8-54064279B8FB}"/>
              </a:ext>
            </a:extLst>
          </p:cNvPr>
          <p:cNvSpPr txBox="1"/>
          <p:nvPr/>
        </p:nvSpPr>
        <p:spPr>
          <a:xfrm>
            <a:off x="2095416" y="3244334"/>
            <a:ext cx="224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Preliminary Option #1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61A7A-8972-4D06-9473-C22DDDDF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73978"/>
            <a:ext cx="6096000" cy="2636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ADB47-795D-4907-ABFC-6DAECEBDF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573978"/>
            <a:ext cx="6096000" cy="2636322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36872F42-B407-423F-ABDC-34D07C2B0D82}"/>
              </a:ext>
            </a:extLst>
          </p:cNvPr>
          <p:cNvSpPr txBox="1"/>
          <p:nvPr/>
        </p:nvSpPr>
        <p:spPr>
          <a:xfrm>
            <a:off x="8122747" y="3244334"/>
            <a:ext cx="224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Preliminary Option #2</a:t>
            </a:r>
          </a:p>
        </p:txBody>
      </p:sp>
    </p:spTree>
    <p:extLst>
      <p:ext uri="{BB962C8B-B14F-4D97-AF65-F5344CB8AC3E}">
        <p14:creationId xmlns:p14="http://schemas.microsoft.com/office/powerpoint/2010/main" val="248472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ADFA-E3FF-44F2-B97F-6AA81871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SSWG Survey: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C3F58-6B6E-4DAD-A94A-9191E555B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July 30</a:t>
            </a:r>
            <a:r>
              <a:rPr lang="en-US" baseline="30000" dirty="0"/>
              <a:t>th</a:t>
            </a:r>
            <a:r>
              <a:rPr lang="en-US" dirty="0"/>
              <a:t> SSWG leadership sent out a five-question survey to SSWG members in order to determine the level of support for the proposal as well as identify concerns.</a:t>
            </a:r>
          </a:p>
          <a:p>
            <a:r>
              <a:rPr lang="en-US" dirty="0"/>
              <a:t>16 members responded</a:t>
            </a:r>
          </a:p>
          <a:p>
            <a:r>
              <a:rPr lang="en-US" dirty="0"/>
              <a:t>14 members supported the proposal, 1 member abstained, and one member opposed the proposal</a:t>
            </a:r>
          </a:p>
        </p:txBody>
      </p:sp>
    </p:spTree>
    <p:extLst>
      <p:ext uri="{BB962C8B-B14F-4D97-AF65-F5344CB8AC3E}">
        <p14:creationId xmlns:p14="http://schemas.microsoft.com/office/powerpoint/2010/main" val="183192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34AF-D5D1-4873-98C8-F88999BE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Survey Responses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4CDC-2125-40FB-9469-DFC6E57D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624"/>
            <a:ext cx="10515600" cy="984077"/>
          </a:xfrm>
        </p:spPr>
        <p:txBody>
          <a:bodyPr/>
          <a:lstStyle/>
          <a:p>
            <a:r>
              <a:rPr lang="en-US" b="1" dirty="0"/>
              <a:t>Question # 1: 	</a:t>
            </a:r>
            <a:br>
              <a:rPr lang="en-US" b="1" dirty="0"/>
            </a:br>
            <a:r>
              <a:rPr lang="en-US" b="1" dirty="0"/>
              <a:t>How do you feel about the proposed SSWG case build schedule?</a:t>
            </a:r>
          </a:p>
        </p:txBody>
      </p:sp>
      <p:pic>
        <p:nvPicPr>
          <p:cNvPr id="4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6767C68C-BFF7-4CBE-9ACC-6D8FE34F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" y="2887156"/>
            <a:ext cx="12078788" cy="35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4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695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SSWG Proposal: Case Build Schedule </vt:lpstr>
      <vt:lpstr>Agenda:</vt:lpstr>
      <vt:lpstr>Introduction:</vt:lpstr>
      <vt:lpstr>SSWG Definition:</vt:lpstr>
      <vt:lpstr>SSWG Meeting Discussion:</vt:lpstr>
      <vt:lpstr>Current SSWG Case Build Schedule:</vt:lpstr>
      <vt:lpstr>SSWG Proposal:</vt:lpstr>
      <vt:lpstr>SSWG Survey:</vt:lpstr>
      <vt:lpstr>Survey Responses:</vt:lpstr>
      <vt:lpstr>Survey Responses:</vt:lpstr>
      <vt:lpstr>Survey Responses:</vt:lpstr>
      <vt:lpstr>Survey Responses:</vt:lpstr>
      <vt:lpstr>Survey Responses:</vt:lpstr>
      <vt:lpstr>Conclusion: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SSWG Proposal: Case Build Schedule </dc:title>
  <dc:creator>Cloninger, Ross</dc:creator>
  <cp:lastModifiedBy>Ross</cp:lastModifiedBy>
  <cp:revision>35</cp:revision>
  <dcterms:created xsi:type="dcterms:W3CDTF">2021-08-16T19:26:41Z</dcterms:created>
  <dcterms:modified xsi:type="dcterms:W3CDTF">2021-08-17T14:58:06Z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2021-08-17T13:30:32Z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387e3e75-e132-4d76-b541-91101f190950</vt:lpwstr>
  </property>
  <property fmtid="{D5CDD505-2E9C-101B-9397-08002B2CF9AE}" pid="9" name="MSIP_Label_f367428c-8df2-41b3-925f-2e32f93f53ed_ContentBits">
    <vt:lpwstr>0</vt:lpwstr>
  </property>
</Properties>
</file>