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9" r:id="rId7"/>
    <p:sldId id="278" r:id="rId8"/>
    <p:sldId id="279" r:id="rId9"/>
    <p:sldId id="282" r:id="rId10"/>
    <p:sldId id="273" r:id="rId11"/>
    <p:sldId id="285" r:id="rId12"/>
    <p:sldId id="283" r:id="rId13"/>
    <p:sldId id="284" r:id="rId14"/>
    <p:sldId id="286" r:id="rId15"/>
    <p:sldId id="287" r:id="rId16"/>
    <p:sldId id="288" r:id="rId17"/>
    <p:sldId id="280" r:id="rId18"/>
    <p:sldId id="281" r:id="rId19"/>
    <p:sldId id="27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7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" y="2876278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1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4" y="6248400"/>
            <a:ext cx="1181866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971800"/>
            <a:ext cx="564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August 2021 NDSWG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49DA-9FC2-4D37-BC0C-E9EEABE6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– </a:t>
            </a:r>
            <a:r>
              <a:rPr lang="en-US" dirty="0" err="1"/>
              <a:t>ToC</a:t>
            </a:r>
            <a:r>
              <a:rPr lang="en-US" dirty="0"/>
              <a:t> Section 3 and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A1254-187E-492C-A6E3-1F50A834C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D96040-5EFB-4FF3-8621-B499A3C0FE2C}"/>
              </a:ext>
            </a:extLst>
          </p:cNvPr>
          <p:cNvGrpSpPr/>
          <p:nvPr/>
        </p:nvGrpSpPr>
        <p:grpSpPr>
          <a:xfrm>
            <a:off x="798819" y="1905000"/>
            <a:ext cx="10594362" cy="3343115"/>
            <a:chOff x="1191238" y="2143285"/>
            <a:chExt cx="9752381" cy="28952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AEE85-8C0D-4A43-A1AE-07E89B89C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381" y="2143285"/>
              <a:ext cx="9695238" cy="25714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11735B-847C-490B-997A-35CA61D54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238" y="4676614"/>
              <a:ext cx="9752381" cy="3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13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49DA-9FC2-4D37-BC0C-E9EEABE6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– </a:t>
            </a:r>
            <a:r>
              <a:rPr lang="en-US" dirty="0" err="1"/>
              <a:t>ToC</a:t>
            </a:r>
            <a:r>
              <a:rPr lang="en-US" dirty="0"/>
              <a:t> Section 5 and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A1254-187E-492C-A6E3-1F50A834C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B6132-BC68-433F-8C0E-ECF9F501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5569"/>
            <a:ext cx="10565700" cy="41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DA11A2-9D07-4703-8858-34800C390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875FA4C-7F78-40F7-9CF9-746874838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DFF8B-DBB8-4F9E-933A-F2EA76936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8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29644B9-810B-4055-A7E2-2D755F05344C}"/>
              </a:ext>
            </a:extLst>
          </p:cNvPr>
          <p:cNvSpPr/>
          <p:nvPr/>
        </p:nvSpPr>
        <p:spPr>
          <a:xfrm>
            <a:off x="8458201" y="2523072"/>
            <a:ext cx="2819400" cy="3496728"/>
          </a:xfrm>
          <a:prstGeom prst="rect">
            <a:avLst/>
          </a:prstGeom>
          <a:solidFill>
            <a:srgbClr val="FFFF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36F42-346E-4996-8C27-D45B705E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#1 – Pull NOG-Referenced Language Into New* 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5617-5246-48B5-841C-BACBF802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51473"/>
            <a:ext cx="11379200" cy="1371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ERCOT’s initial attempt was to pull all sections of the ICCP Handbook referenced by the Nodal Operating Guides into a new binding document.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720FD-A0B7-4FD9-81AF-CDB83A28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796FB-382D-40E1-92F1-F45154EC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2306735" cy="2851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85F9E-B87B-4B8D-A4E3-C5F51D34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3200"/>
            <a:ext cx="2306735" cy="2851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1CB19-1DB1-4A55-AA00-BF7E2D01A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2846514"/>
            <a:ext cx="2209800" cy="27482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216647-B158-4931-A5B6-B8B97F668CA4}"/>
              </a:ext>
            </a:extLst>
          </p:cNvPr>
          <p:cNvSpPr/>
          <p:nvPr/>
        </p:nvSpPr>
        <p:spPr>
          <a:xfrm>
            <a:off x="1195387" y="3899295"/>
            <a:ext cx="2057400" cy="304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6A542-F5F8-4D23-8D37-E826ADF46812}"/>
              </a:ext>
            </a:extLst>
          </p:cNvPr>
          <p:cNvSpPr/>
          <p:nvPr/>
        </p:nvSpPr>
        <p:spPr>
          <a:xfrm>
            <a:off x="1195387" y="4504131"/>
            <a:ext cx="2057400" cy="304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760699-FE82-48B9-8DAB-024BD6F83DE5}"/>
              </a:ext>
            </a:extLst>
          </p:cNvPr>
          <p:cNvSpPr/>
          <p:nvPr/>
        </p:nvSpPr>
        <p:spPr>
          <a:xfrm>
            <a:off x="5124450" y="3108721"/>
            <a:ext cx="2105025" cy="628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ADD06-26CC-436A-8757-945B2AD10A05}"/>
              </a:ext>
            </a:extLst>
          </p:cNvPr>
          <p:cNvCxnSpPr>
            <a:stCxn id="9" idx="3"/>
          </p:cNvCxnSpPr>
          <p:nvPr/>
        </p:nvCxnSpPr>
        <p:spPr>
          <a:xfrm flipV="1">
            <a:off x="3252787" y="3413520"/>
            <a:ext cx="1871663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716E7-F38F-4F26-AEC0-8E6D1D237D43}"/>
              </a:ext>
            </a:extLst>
          </p:cNvPr>
          <p:cNvSpPr/>
          <p:nvPr/>
        </p:nvSpPr>
        <p:spPr>
          <a:xfrm>
            <a:off x="5114924" y="4337445"/>
            <a:ext cx="2105025" cy="519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909F35-EEE7-4C84-A8CD-5036699E1D52}"/>
              </a:ext>
            </a:extLst>
          </p:cNvPr>
          <p:cNvCxnSpPr>
            <a:cxnSpLocks/>
          </p:cNvCxnSpPr>
          <p:nvPr/>
        </p:nvCxnSpPr>
        <p:spPr>
          <a:xfrm flipV="1">
            <a:off x="3252787" y="4651769"/>
            <a:ext cx="1871663" cy="19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B1997C-BB64-40B2-8B01-CE2FEE9A22B3}"/>
              </a:ext>
            </a:extLst>
          </p:cNvPr>
          <p:cNvCxnSpPr>
            <a:cxnSpLocks/>
          </p:cNvCxnSpPr>
          <p:nvPr/>
        </p:nvCxnSpPr>
        <p:spPr>
          <a:xfrm>
            <a:off x="7229475" y="3482309"/>
            <a:ext cx="1762125" cy="46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21FE88-BDCD-4416-9EB1-65018FAAF3FE}"/>
              </a:ext>
            </a:extLst>
          </p:cNvPr>
          <p:cNvCxnSpPr>
            <a:cxnSpLocks/>
          </p:cNvCxnSpPr>
          <p:nvPr/>
        </p:nvCxnSpPr>
        <p:spPr>
          <a:xfrm>
            <a:off x="7219949" y="4642246"/>
            <a:ext cx="1619251" cy="230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DE4E44-D8AB-4F80-A7AB-2DBCF710D5B2}"/>
              </a:ext>
            </a:extLst>
          </p:cNvPr>
          <p:cNvSpPr txBox="1"/>
          <p:nvPr/>
        </p:nvSpPr>
        <p:spPr>
          <a:xfrm>
            <a:off x="1522460" y="5525447"/>
            <a:ext cx="13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Binding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6A1E9A-D7C5-4F28-91B9-4E5A38774B20}"/>
              </a:ext>
            </a:extLst>
          </p:cNvPr>
          <p:cNvSpPr txBox="1"/>
          <p:nvPr/>
        </p:nvSpPr>
        <p:spPr>
          <a:xfrm>
            <a:off x="5241973" y="5541877"/>
            <a:ext cx="18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Non-Binding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1DC69B-91A6-40F0-A6D3-AD616872376A}"/>
              </a:ext>
            </a:extLst>
          </p:cNvPr>
          <p:cNvSpPr txBox="1"/>
          <p:nvPr/>
        </p:nvSpPr>
        <p:spPr>
          <a:xfrm>
            <a:off x="9204373" y="5525447"/>
            <a:ext cx="13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Binding</a:t>
            </a:r>
          </a:p>
        </p:txBody>
      </p:sp>
    </p:spTree>
    <p:extLst>
      <p:ext uri="{BB962C8B-B14F-4D97-AF65-F5344CB8AC3E}">
        <p14:creationId xmlns:p14="http://schemas.microsoft.com/office/powerpoint/2010/main" val="96571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4F54-7AA2-485E-B246-14692EBD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#1 – Sample ICCP Sections Referenced by NOG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9139-F8C6-446E-AAAF-279DE529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864729"/>
            <a:ext cx="2794000" cy="609599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Quality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F581C-09D3-41E3-96BB-CD70BB965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23BC-FF92-4686-9648-03292BF1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91" y="762000"/>
            <a:ext cx="6007409" cy="2457576"/>
          </a:xfrm>
          <a:prstGeom prst="rect">
            <a:avLst/>
          </a:prstGeom>
          <a:ln>
            <a:solidFill>
              <a:srgbClr val="00AEC7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CCADAD-674C-4CE2-A60C-B099EEE9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5034"/>
            <a:ext cx="7848600" cy="2832792"/>
          </a:xfrm>
          <a:prstGeom prst="rect">
            <a:avLst/>
          </a:prstGeom>
          <a:ln>
            <a:solidFill>
              <a:srgbClr val="00AEC7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5E7280-2D8F-4CAE-A6AD-7CC23A9130BA}"/>
              </a:ext>
            </a:extLst>
          </p:cNvPr>
          <p:cNvSpPr txBox="1">
            <a:spLocks/>
          </p:cNvSpPr>
          <p:nvPr/>
        </p:nvSpPr>
        <p:spPr>
          <a:xfrm>
            <a:off x="8686800" y="5457826"/>
            <a:ext cx="2794000" cy="6095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Data Exchange Tables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2C334-46A3-4FB7-8788-75AD9B9B5397}"/>
              </a:ext>
            </a:extLst>
          </p:cNvPr>
          <p:cNvSpPr txBox="1"/>
          <p:nvPr/>
        </p:nvSpPr>
        <p:spPr>
          <a:xfrm>
            <a:off x="1593696" y="1971738"/>
            <a:ext cx="279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Not all systems send every quality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F786D-F7E6-4D0A-8398-9877C8E89851}"/>
              </a:ext>
            </a:extLst>
          </p:cNvPr>
          <p:cNvSpPr txBox="1"/>
          <p:nvPr/>
        </p:nvSpPr>
        <p:spPr>
          <a:xfrm>
            <a:off x="8763000" y="448748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Object name syntax is a suggestion and not a rule</a:t>
            </a:r>
          </a:p>
        </p:txBody>
      </p:sp>
    </p:spTree>
    <p:extLst>
      <p:ext uri="{BB962C8B-B14F-4D97-AF65-F5344CB8AC3E}">
        <p14:creationId xmlns:p14="http://schemas.microsoft.com/office/powerpoint/2010/main" val="1346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Modeling Applications and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74AD76C-FE60-4F87-B8AE-DBC92447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8802265" cy="50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A3472-022D-4426-86F3-965DDDD54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ICCP Handbook Review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187FBE-6A00-4EC2-AD62-773C5FBDF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43979-6211-46E1-8BFA-1564B3125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-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801095"/>
            <a:ext cx="11379200" cy="5241727"/>
          </a:xfrm>
        </p:spPr>
        <p:txBody>
          <a:bodyPr/>
          <a:lstStyle/>
          <a:p>
            <a:r>
              <a:rPr lang="en-US" dirty="0"/>
              <a:t>At the April and May 2019 ROS meetings, it was requested that NDSWG review the  the ICCP Handbook</a:t>
            </a:r>
          </a:p>
          <a:p>
            <a:pPr lvl="1"/>
            <a:r>
              <a:rPr lang="en-US" dirty="0"/>
              <a:t>Determine what is binding/non-binding</a:t>
            </a:r>
          </a:p>
          <a:p>
            <a:pPr lvl="1"/>
            <a:r>
              <a:rPr lang="en-US" dirty="0"/>
              <a:t>Determine the proper repository for the binding language</a:t>
            </a:r>
          </a:p>
          <a:p>
            <a:pPr lvl="1"/>
            <a:r>
              <a:rPr lang="en-US" dirty="0"/>
              <a:t>Update references to ICCP Handbook to new repository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C125C-79DD-4D19-BC83-7683450F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90" y="3165108"/>
            <a:ext cx="8997820" cy="1253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27B87-3286-4625-9039-055FE5C77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090" y="4598770"/>
            <a:ext cx="8997820" cy="1527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5406A1C-9152-44F9-B98D-7AD880EB63E9}"/>
              </a:ext>
            </a:extLst>
          </p:cNvPr>
          <p:cNvSpPr txBox="1">
            <a:spLocks/>
          </p:cNvSpPr>
          <p:nvPr/>
        </p:nvSpPr>
        <p:spPr>
          <a:xfrm>
            <a:off x="304800" y="3154718"/>
            <a:ext cx="1292290" cy="344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April Notes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5BDCCE3-A83D-4A68-BF00-06DA87187963}"/>
              </a:ext>
            </a:extLst>
          </p:cNvPr>
          <p:cNvSpPr txBox="1">
            <a:spLocks/>
          </p:cNvSpPr>
          <p:nvPr/>
        </p:nvSpPr>
        <p:spPr>
          <a:xfrm>
            <a:off x="304800" y="4598770"/>
            <a:ext cx="1292290" cy="344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May Notes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6DA97C-5510-4D30-BF27-C0D4B2FC7CCA}"/>
              </a:ext>
            </a:extLst>
          </p:cNvPr>
          <p:cNvSpPr/>
          <p:nvPr/>
        </p:nvSpPr>
        <p:spPr>
          <a:xfrm>
            <a:off x="3429000" y="5598391"/>
            <a:ext cx="7086600" cy="207818"/>
          </a:xfrm>
          <a:prstGeom prst="rect">
            <a:avLst/>
          </a:prstGeom>
          <a:solidFill>
            <a:srgbClr val="00AEC7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482C8-3ABB-4BAD-A61A-D9303BE85362}"/>
              </a:ext>
            </a:extLst>
          </p:cNvPr>
          <p:cNvSpPr/>
          <p:nvPr/>
        </p:nvSpPr>
        <p:spPr>
          <a:xfrm>
            <a:off x="1657350" y="5845304"/>
            <a:ext cx="3124200" cy="207818"/>
          </a:xfrm>
          <a:prstGeom prst="rect">
            <a:avLst/>
          </a:prstGeom>
          <a:solidFill>
            <a:srgbClr val="00AEC7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34C53F-4204-4FAE-BA9C-C4C3927D7E1C}"/>
              </a:ext>
            </a:extLst>
          </p:cNvPr>
          <p:cNvSpPr/>
          <p:nvPr/>
        </p:nvSpPr>
        <p:spPr>
          <a:xfrm>
            <a:off x="3429000" y="3672885"/>
            <a:ext cx="1828800" cy="207818"/>
          </a:xfrm>
          <a:prstGeom prst="rect">
            <a:avLst/>
          </a:prstGeom>
          <a:solidFill>
            <a:srgbClr val="00AEC7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7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6A76-AAB2-419C-BF41-E098C375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- Main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9FC2F-35ED-439D-A846-9645297E0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19200"/>
            <a:ext cx="11379200" cy="48236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ERCOT Nodal ICCP Communication Handbook </a:t>
            </a:r>
            <a:r>
              <a:rPr lang="en-US" u="sng" dirty="0"/>
              <a:t>may</a:t>
            </a:r>
            <a:r>
              <a:rPr lang="en-US" dirty="0"/>
              <a:t> have language that should be binding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 least one binding document, the Nodal Operating Guides, refers to the non-binding Handbook in a “binding fashion” (e.g. “must”)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7786F-B744-47A2-A4E3-48F52E2E7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78D1-2ED9-4688-8A30-8F0DF849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951" y="3429000"/>
            <a:ext cx="7446097" cy="2613822"/>
          </a:xfrm>
          <a:prstGeom prst="rect">
            <a:avLst/>
          </a:prstGeom>
          <a:solidFill>
            <a:srgbClr val="00AEC7"/>
          </a:solidFill>
          <a:ln>
            <a:solidFill>
              <a:srgbClr val="00AEC7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AF9607-9575-4FDD-AB22-8C9C0EAD5F7F}"/>
              </a:ext>
            </a:extLst>
          </p:cNvPr>
          <p:cNvSpPr/>
          <p:nvPr/>
        </p:nvSpPr>
        <p:spPr>
          <a:xfrm>
            <a:off x="4419600" y="4507311"/>
            <a:ext cx="457200" cy="228600"/>
          </a:xfrm>
          <a:prstGeom prst="rect">
            <a:avLst/>
          </a:prstGeom>
          <a:solidFill>
            <a:srgbClr val="00AEC7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6C1A5-9CD2-4A57-B067-DF62C19777B7}"/>
              </a:ext>
            </a:extLst>
          </p:cNvPr>
          <p:cNvSpPr/>
          <p:nvPr/>
        </p:nvSpPr>
        <p:spPr>
          <a:xfrm>
            <a:off x="5943600" y="4709535"/>
            <a:ext cx="3733800" cy="228600"/>
          </a:xfrm>
          <a:prstGeom prst="rect">
            <a:avLst/>
          </a:prstGeom>
          <a:solidFill>
            <a:srgbClr val="00AEC7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7B0DED9-C29B-464D-B0F4-99FC8A752661}"/>
              </a:ext>
            </a:extLst>
          </p:cNvPr>
          <p:cNvSpPr txBox="1">
            <a:spLocks/>
          </p:cNvSpPr>
          <p:nvPr/>
        </p:nvSpPr>
        <p:spPr>
          <a:xfrm>
            <a:off x="744416" y="3344570"/>
            <a:ext cx="1676400" cy="5416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Nodal Operating Guides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925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2E54-90D1-458A-9398-B72F15A05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 references to Handbook to properly reflect that is should be use as a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Handbook to identify candidate language to add to a new binding document.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F753A1-79BD-469C-B80D-C7A5BB5A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6" y="2987621"/>
            <a:ext cx="2293937" cy="2835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FB6B1-5BF5-4BFA-AF83-E5A7C229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Attempt – Identify Binding Language in ICCP Handbook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A2B40-6BC9-4700-AEEE-53369CB4E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008D5-5B4B-4A17-89AB-8E202A6F762F}"/>
              </a:ext>
            </a:extLst>
          </p:cNvPr>
          <p:cNvSpPr/>
          <p:nvPr/>
        </p:nvSpPr>
        <p:spPr>
          <a:xfrm>
            <a:off x="8458201" y="2751672"/>
            <a:ext cx="2819400" cy="3496728"/>
          </a:xfrm>
          <a:prstGeom prst="rect">
            <a:avLst/>
          </a:prstGeom>
          <a:solidFill>
            <a:srgbClr val="FFFF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D7889-B23C-47EC-A42B-8C1999F6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71800"/>
            <a:ext cx="2306735" cy="2851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9E1C98-8C36-4626-A765-6803B9865CB7}"/>
              </a:ext>
            </a:extLst>
          </p:cNvPr>
          <p:cNvSpPr/>
          <p:nvPr/>
        </p:nvSpPr>
        <p:spPr>
          <a:xfrm>
            <a:off x="5124451" y="3371476"/>
            <a:ext cx="1989186" cy="177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1B25C-BB88-4746-9FBC-34FBB559B57B}"/>
              </a:ext>
            </a:extLst>
          </p:cNvPr>
          <p:cNvSpPr txBox="1"/>
          <p:nvPr/>
        </p:nvSpPr>
        <p:spPr>
          <a:xfrm>
            <a:off x="1522460" y="5754047"/>
            <a:ext cx="13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0793A-CA8E-4D26-8ED3-9C48DB9B0FF9}"/>
              </a:ext>
            </a:extLst>
          </p:cNvPr>
          <p:cNvSpPr txBox="1"/>
          <p:nvPr/>
        </p:nvSpPr>
        <p:spPr>
          <a:xfrm>
            <a:off x="5241973" y="5770477"/>
            <a:ext cx="18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Non-Binding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BAE3DD-14A0-4400-B726-0E9E7B9646CD}"/>
              </a:ext>
            </a:extLst>
          </p:cNvPr>
          <p:cNvSpPr txBox="1"/>
          <p:nvPr/>
        </p:nvSpPr>
        <p:spPr>
          <a:xfrm>
            <a:off x="9204373" y="5754047"/>
            <a:ext cx="13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Binding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DC4150-5C63-421D-A7B4-FA5EC4144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005" y="3078262"/>
            <a:ext cx="2178148" cy="270886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3A1336-01F6-4AD8-80EF-62C7DCF0110A}"/>
              </a:ext>
            </a:extLst>
          </p:cNvPr>
          <p:cNvCxnSpPr>
            <a:cxnSpLocks/>
          </p:cNvCxnSpPr>
          <p:nvPr/>
        </p:nvCxnSpPr>
        <p:spPr>
          <a:xfrm>
            <a:off x="7113636" y="3460416"/>
            <a:ext cx="1762125" cy="46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58DCE3-3DAC-4D38-8998-56C3C14BF96F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113636" y="4251604"/>
            <a:ext cx="1699369" cy="181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EB982B4-40F3-436C-83EE-02B80D69F38D}"/>
              </a:ext>
            </a:extLst>
          </p:cNvPr>
          <p:cNvSpPr/>
          <p:nvPr/>
        </p:nvSpPr>
        <p:spPr>
          <a:xfrm>
            <a:off x="5124451" y="4160637"/>
            <a:ext cx="1989186" cy="177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42A15D-3B00-4266-9092-BF5A6F08C7D8}"/>
              </a:ext>
            </a:extLst>
          </p:cNvPr>
          <p:cNvSpPr/>
          <p:nvPr/>
        </p:nvSpPr>
        <p:spPr>
          <a:xfrm>
            <a:off x="5124451" y="4734563"/>
            <a:ext cx="1989186" cy="177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4B2B95-37AD-4803-B206-FC804EC53A22}"/>
              </a:ext>
            </a:extLst>
          </p:cNvPr>
          <p:cNvSpPr/>
          <p:nvPr/>
        </p:nvSpPr>
        <p:spPr>
          <a:xfrm>
            <a:off x="5124451" y="5333054"/>
            <a:ext cx="1989186" cy="177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C42FF5-6096-4AFD-9F1D-96C9A331E8F2}"/>
              </a:ext>
            </a:extLst>
          </p:cNvPr>
          <p:cNvCxnSpPr>
            <a:cxnSpLocks/>
          </p:cNvCxnSpPr>
          <p:nvPr/>
        </p:nvCxnSpPr>
        <p:spPr>
          <a:xfrm flipV="1">
            <a:off x="7113636" y="4803633"/>
            <a:ext cx="1699369" cy="52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AE77B3A-9A1E-4110-BA82-08EF13B93C1A}"/>
              </a:ext>
            </a:extLst>
          </p:cNvPr>
          <p:cNvCxnSpPr>
            <a:cxnSpLocks/>
          </p:cNvCxnSpPr>
          <p:nvPr/>
        </p:nvCxnSpPr>
        <p:spPr>
          <a:xfrm flipV="1">
            <a:off x="7123236" y="5333054"/>
            <a:ext cx="1689769" cy="1275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6721DFD-4148-4445-9DC2-2820BD619717}"/>
              </a:ext>
            </a:extLst>
          </p:cNvPr>
          <p:cNvSpPr/>
          <p:nvPr/>
        </p:nvSpPr>
        <p:spPr>
          <a:xfrm>
            <a:off x="1525048" y="4166325"/>
            <a:ext cx="1080992" cy="110070"/>
          </a:xfrm>
          <a:prstGeom prst="rect">
            <a:avLst/>
          </a:prstGeom>
          <a:solidFill>
            <a:srgbClr val="FFFF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85C6D0-8A48-4636-ACE8-8C0D7E460494}"/>
              </a:ext>
            </a:extLst>
          </p:cNvPr>
          <p:cNvSpPr/>
          <p:nvPr/>
        </p:nvSpPr>
        <p:spPr>
          <a:xfrm>
            <a:off x="1555528" y="4850116"/>
            <a:ext cx="1080992" cy="110070"/>
          </a:xfrm>
          <a:prstGeom prst="rect">
            <a:avLst/>
          </a:prstGeom>
          <a:solidFill>
            <a:srgbClr val="FFFF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C2E9-EEC8-466F-902C-68675F14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-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ACE4-5DC7-4E14-B7CF-B1407FA8D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ERCOT proposes a phased review of the ICCP Handbook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solidFill>
                  <a:srgbClr val="FF0000"/>
                </a:solidFill>
              </a:rPr>
              <a:t>Sections 1 and 2 (discuss findings during August NDSWG meeting)</a:t>
            </a:r>
          </a:p>
          <a:p>
            <a:pPr lvl="1"/>
            <a:r>
              <a:rPr lang="en-US" sz="1800" i="1" dirty="0">
                <a:solidFill>
                  <a:srgbClr val="FF0000"/>
                </a:solidFill>
              </a:rPr>
              <a:t>Equipment, equipment interconnections, connection procedures and physical layer protocols necessary to physically connect a Market Participant’s systems to ERCOT’s systems.</a:t>
            </a:r>
          </a:p>
          <a:p>
            <a:r>
              <a:rPr lang="en-US" sz="2000" dirty="0"/>
              <a:t>Sections 3 and 4 (discuss in September meeting)</a:t>
            </a:r>
          </a:p>
          <a:p>
            <a:pPr lvl="1"/>
            <a:r>
              <a:rPr lang="en-US" sz="1800" i="1" dirty="0"/>
              <a:t>ICCP parameters, standards, and conventions required for every Market Participant to successfully communicate with ERCOT.</a:t>
            </a:r>
          </a:p>
          <a:p>
            <a:r>
              <a:rPr lang="en-US" sz="2000" dirty="0"/>
              <a:t>Sections 5, 6, and Appendix (discuss in October meeting)</a:t>
            </a:r>
          </a:p>
          <a:p>
            <a:pPr lvl="1"/>
            <a:r>
              <a:rPr lang="en-US" sz="1800" i="1" dirty="0"/>
              <a:t>ICCP parameters and data exchange requirements for each type of Market Participant (QSE or TSP) to reliably exchange operational data with ERCOT on a day to day basis.</a:t>
            </a:r>
          </a:p>
          <a:p>
            <a:pPr lvl="1"/>
            <a:endParaRPr lang="en-US" sz="2000" i="1" dirty="0"/>
          </a:p>
          <a:p>
            <a:pPr marL="57150" indent="0" algn="ctr">
              <a:buNone/>
            </a:pPr>
            <a:r>
              <a:rPr lang="en-US" sz="3200" dirty="0"/>
              <a:t>Goal is to identify any language that should become binding/required for ERCOT or MPs.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39B54-FD9F-4BF4-A6DF-A024C2872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49DA-9FC2-4D37-BC0C-E9EEABE6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– </a:t>
            </a:r>
            <a:r>
              <a:rPr lang="en-US" dirty="0" err="1"/>
              <a:t>ToC</a:t>
            </a:r>
            <a:r>
              <a:rPr lang="en-US" dirty="0"/>
              <a:t> Section 1 and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A1254-187E-492C-A6E3-1F50A834C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1EB38-F23F-49A2-B85F-BAA7EF57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5" y="933762"/>
            <a:ext cx="10380952" cy="4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C2E9-EEC8-466F-902C-68675F14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– 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ACE4-5DC7-4E14-B7CF-B1407FA8D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ERCOT proposes a phased review of the ICCP Handbook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Sections 1 and 2 (discuss findings during August NDSWG meeting)</a:t>
            </a:r>
          </a:p>
          <a:p>
            <a:pPr lvl="1"/>
            <a:r>
              <a:rPr lang="en-US" sz="2000" i="1" dirty="0"/>
              <a:t>Equipment, equipment interconnections, connection procedures and physical layer protocols necessary to physically connect a Market Participant’s systems to ERCOT’s systems.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Sections 3 and 4 (discuss in September meeting)</a:t>
            </a:r>
          </a:p>
          <a:p>
            <a:pPr lvl="1"/>
            <a:r>
              <a:rPr lang="en-US" sz="1800" i="1" dirty="0">
                <a:solidFill>
                  <a:srgbClr val="FF0000"/>
                </a:solidFill>
              </a:rPr>
              <a:t>ICCP parameters, standards, and conventions required for every Market Participant to successfully communicate with ERCOT.</a:t>
            </a:r>
          </a:p>
          <a:p>
            <a:r>
              <a:rPr lang="en-US" sz="2000" dirty="0"/>
              <a:t>Sections 5, 6, and Appendix (discuss in October meeting)</a:t>
            </a:r>
          </a:p>
          <a:p>
            <a:pPr lvl="1"/>
            <a:r>
              <a:rPr lang="en-US" sz="1800" i="1" dirty="0"/>
              <a:t>ICCP parameters and data exchange requirements for each type of Market Participant (QSE or TSP) to reliably exchange operational data with ERCOT on a day to day basis.</a:t>
            </a:r>
          </a:p>
          <a:p>
            <a:pPr lvl="1"/>
            <a:endParaRPr lang="en-US" sz="2000" i="1" dirty="0"/>
          </a:p>
          <a:p>
            <a:pPr marL="57150" indent="0" algn="ctr">
              <a:buNone/>
            </a:pPr>
            <a:r>
              <a:rPr lang="en-US" sz="3200" dirty="0"/>
              <a:t>Goal is to identify any language that should become binding/required for ERCOT or MPs.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39B54-FD9F-4BF4-A6DF-A024C2872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9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49DA-9FC2-4D37-BC0C-E9EEABE6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Handbook Review – </a:t>
            </a:r>
            <a:r>
              <a:rPr lang="en-US" dirty="0" err="1"/>
              <a:t>ToC</a:t>
            </a:r>
            <a:r>
              <a:rPr lang="en-US" dirty="0"/>
              <a:t> Section 1 and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A1254-187E-492C-A6E3-1F50A834C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1EB38-F23F-49A2-B85F-BAA7EF57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5" y="933762"/>
            <a:ext cx="10380952" cy="4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1197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552</Words>
  <Application>Microsoft Office PowerPoint</Application>
  <PresentationFormat>Widescreen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ICCP Handbook Review</vt:lpstr>
      <vt:lpstr>ICCP Handbook Review - Background</vt:lpstr>
      <vt:lpstr>ICCP Handbook Review - Main Issues</vt:lpstr>
      <vt:lpstr>Current Attempt – Identify Binding Language in ICCP Handbook</vt:lpstr>
      <vt:lpstr>ICCP Handbook Review - Schedule</vt:lpstr>
      <vt:lpstr>ICCP Handbook Review – ToC Section 1 and 2</vt:lpstr>
      <vt:lpstr>ICCP Handbook Review – Next Meeting</vt:lpstr>
      <vt:lpstr>ICCP Handbook Review – ToC Section 1 and 2</vt:lpstr>
      <vt:lpstr>ICCP Handbook Review – ToC Section 3 and 4</vt:lpstr>
      <vt:lpstr>ICCP Handbook Review – ToC Section 5 and 6</vt:lpstr>
      <vt:lpstr>Appendix</vt:lpstr>
      <vt:lpstr>Attempt #1 – Pull NOG-Referenced Language Into New* Doc</vt:lpstr>
      <vt:lpstr>Attempt #1 – Sample ICCP Sections Referenced by NOG</vt:lpstr>
      <vt:lpstr>ERCOT Modeling Applications and Processes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Koepke, Joel</cp:lastModifiedBy>
  <cp:revision>40</cp:revision>
  <cp:lastPrinted>2016-01-21T20:53:15Z</cp:lastPrinted>
  <dcterms:created xsi:type="dcterms:W3CDTF">2016-01-21T15:20:31Z</dcterms:created>
  <dcterms:modified xsi:type="dcterms:W3CDTF">2021-08-17T16:51:28Z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