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7"/>
  </p:notesMasterIdLst>
  <p:handoutMasterIdLst>
    <p:handoutMasterId r:id="rId18"/>
  </p:handoutMasterIdLst>
  <p:sldIdLst>
    <p:sldId id="260" r:id="rId6"/>
    <p:sldId id="296" r:id="rId7"/>
    <p:sldId id="303" r:id="rId8"/>
    <p:sldId id="302" r:id="rId9"/>
    <p:sldId id="304" r:id="rId10"/>
    <p:sldId id="308" r:id="rId11"/>
    <p:sldId id="310" r:id="rId12"/>
    <p:sldId id="309" r:id="rId13"/>
    <p:sldId id="311" r:id="rId14"/>
    <p:sldId id="307" r:id="rId15"/>
    <p:sldId id="306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94660"/>
  </p:normalViewPr>
  <p:slideViewPr>
    <p:cSldViewPr showGuides="1">
      <p:cViewPr varScale="1">
        <p:scale>
          <a:sx n="85" d="100"/>
          <a:sy n="85" d="100"/>
        </p:scale>
        <p:origin x="1566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335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989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619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8492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8887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9326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6206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7903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687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973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ERCOTCRR@ercot.com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ERCOTCredit@ercot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lists/93855/CRR_Credit_Frequently_Asked_Questions_11202020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ercot.com/mktinfo/crr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057400"/>
            <a:ext cx="5646034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NPRR867:  Revisions to CRR Auction Credit Lock Amount to Reduce Excess Collateral</a:t>
            </a:r>
            <a:endParaRPr lang="en-US" dirty="0"/>
          </a:p>
          <a:p>
            <a:endParaRPr lang="en-US" dirty="0"/>
          </a:p>
          <a:p>
            <a:r>
              <a:rPr lang="en-US" sz="2000" dirty="0"/>
              <a:t>Donald House</a:t>
            </a:r>
          </a:p>
          <a:p>
            <a:r>
              <a:rPr lang="en-US" sz="2000" dirty="0"/>
              <a:t>Supervisor, CRR</a:t>
            </a:r>
          </a:p>
          <a:p>
            <a:endParaRPr lang="en-US" sz="2000" dirty="0"/>
          </a:p>
          <a:p>
            <a:r>
              <a:rPr lang="en-US" sz="2000" dirty="0"/>
              <a:t>MCWG</a:t>
            </a:r>
          </a:p>
          <a:p>
            <a:r>
              <a:rPr lang="en-US" sz="2000" dirty="0"/>
              <a:t>August 18, 2021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NPRR867 – Timing of Collateral Reductions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</a:rPr>
              <a:t>Any reductions of excess locked credit will be available for Day-Ahead Market (DAM) submittals 2 days after the auction closes; for example:</a:t>
            </a:r>
          </a:p>
          <a:p>
            <a:pPr lvl="1"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</a:rPr>
              <a:t>Auction closes at 5:00 pm on Thursday</a:t>
            </a:r>
          </a:p>
          <a:p>
            <a:pPr lvl="1"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</a:rPr>
              <a:t>Credit reduction process and timers will run Thursday and Friday</a:t>
            </a:r>
          </a:p>
          <a:p>
            <a:pPr lvl="1"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</a:rPr>
              <a:t>Any released excess credit will be available in the CP’s ACL on Saturday for their DAM submittals for Sunday’s operating day</a:t>
            </a:r>
          </a:p>
          <a:p>
            <a:pPr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</a:rPr>
              <a:t>NOTE:  </a:t>
            </a:r>
            <a:r>
              <a:rPr lang="en-US" sz="2400" dirty="0">
                <a:solidFill>
                  <a:schemeClr val="tx1"/>
                </a:solidFill>
              </a:rPr>
              <a:t>The first auction for which the collateral reductions will take place will be the 2024.1st6.AnnualAuction.Seq6 CRR Auction, which will close on 9/16/21</a:t>
            </a:r>
          </a:p>
          <a:p>
            <a:pPr lvl="1"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</a:rPr>
              <a:t>The collateral reductions will </a:t>
            </a:r>
            <a:r>
              <a:rPr lang="en-US" sz="2000" b="1" dirty="0">
                <a:solidFill>
                  <a:schemeClr val="tx1"/>
                </a:solidFill>
              </a:rPr>
              <a:t>not</a:t>
            </a:r>
            <a:r>
              <a:rPr lang="en-US" sz="2000" dirty="0">
                <a:solidFill>
                  <a:schemeClr val="tx1"/>
                </a:solidFill>
              </a:rPr>
              <a:t> be applied to the 2021.OCT.Monthly.Auction, which will close on 9/9/21</a:t>
            </a:r>
          </a:p>
          <a:p>
            <a:pPr marL="914400" lvl="2" indent="0">
              <a:spcAft>
                <a:spcPts val="800"/>
              </a:spcAft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06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NPRR867 – Questions?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</a:rPr>
              <a:t>Please contact </a:t>
            </a:r>
            <a:r>
              <a:rPr lang="en-US" sz="2400" dirty="0">
                <a:solidFill>
                  <a:schemeClr val="tx1"/>
                </a:solidFill>
                <a:hlinkClick r:id="rId3"/>
              </a:rPr>
              <a:t>ERCOTCRR@ercot.com</a:t>
            </a:r>
            <a:r>
              <a:rPr lang="en-US" sz="2400" dirty="0">
                <a:solidFill>
                  <a:schemeClr val="tx1"/>
                </a:solidFill>
              </a:rPr>
              <a:t> or </a:t>
            </a:r>
            <a:r>
              <a:rPr lang="en-US" sz="2400" dirty="0">
                <a:solidFill>
                  <a:schemeClr val="tx1"/>
                </a:solidFill>
                <a:hlinkClick r:id="rId4"/>
              </a:rPr>
              <a:t>ERCOTCredit@ercot.com</a:t>
            </a:r>
            <a:r>
              <a:rPr lang="en-US" sz="2400" dirty="0">
                <a:solidFill>
                  <a:schemeClr val="tx1"/>
                </a:solidFill>
              </a:rPr>
              <a:t> if there are any questions before or after the implementation</a:t>
            </a:r>
          </a:p>
          <a:p>
            <a:pPr marL="457200" lvl="1" indent="0">
              <a:spcAft>
                <a:spcPts val="800"/>
              </a:spcAft>
              <a:buNone/>
            </a:pPr>
            <a:endParaRPr lang="en-US" sz="2200" dirty="0"/>
          </a:p>
          <a:p>
            <a:pPr>
              <a:spcAft>
                <a:spcPts val="800"/>
              </a:spcAft>
            </a:pPr>
            <a:endParaRPr lang="en-US" sz="1800" dirty="0"/>
          </a:p>
          <a:p>
            <a:pPr lvl="1">
              <a:spcAft>
                <a:spcPts val="800"/>
              </a:spcAft>
            </a:pPr>
            <a:endParaRPr lang="en-US" sz="2200" dirty="0"/>
          </a:p>
          <a:p>
            <a:pPr>
              <a:spcAft>
                <a:spcPts val="800"/>
              </a:spcAft>
            </a:pP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325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NPRR867 – Reduce Excess Collateral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</a:rPr>
              <a:t>ERCOT is planning to implement NPRR867 on 9/10/21 in conjunction with the Credit Monitoring and Management (CMM) upgrade on 9/11/21</a:t>
            </a:r>
            <a:r>
              <a:rPr lang="en-US" dirty="0">
                <a:solidFill>
                  <a:schemeClr val="tx1"/>
                </a:solidFill>
              </a:rPr>
              <a:t> (Board approved on 6/12/18)</a:t>
            </a:r>
          </a:p>
          <a:p>
            <a:r>
              <a:rPr lang="en-US" sz="2400" dirty="0">
                <a:solidFill>
                  <a:schemeClr val="tx1"/>
                </a:solidFill>
              </a:rPr>
              <a:t>Per NPRR867, ERCOT will assign the Available Credit Limit (ACL) locked for a CRR Auction for each participating Counter-Party (CP) as the lower of the CP’s: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Requested credit limit (submitted in Market User Interface);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ACL at the time of the closure of the auction bid submission window; or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Pre-auction screening credit exposure amount.</a:t>
            </a:r>
          </a:p>
          <a:p>
            <a:r>
              <a:rPr lang="en-US" sz="2400" dirty="0">
                <a:solidFill>
                  <a:schemeClr val="tx1"/>
                </a:solidFill>
              </a:rPr>
              <a:t>If a CP has locked more credit than they need to cover their portfolio exposure, the excess locked credit will be released (timing of release will be discussed on slide 10)</a:t>
            </a:r>
          </a:p>
          <a:p>
            <a:endParaRPr lang="en-US" sz="2200" dirty="0"/>
          </a:p>
          <a:p>
            <a:pPr lvl="2"/>
            <a:endParaRPr lang="en-US" sz="1800" dirty="0"/>
          </a:p>
          <a:p>
            <a:pPr marL="514350" lvl="1" indent="0">
              <a:spcAft>
                <a:spcPts val="800"/>
              </a:spcAft>
              <a:buNone/>
            </a:pPr>
            <a:endParaRPr lang="en-US" sz="1800" dirty="0"/>
          </a:p>
          <a:p>
            <a:pPr marL="914400" lvl="2" indent="0">
              <a:spcAft>
                <a:spcPts val="800"/>
              </a:spcAft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886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NPRR867 – Pre-Auction Credit Exposure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444" y="1066800"/>
            <a:ext cx="8534400" cy="4876800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Pre-auction credit exposure is the sum of the CP’s credit exposures for PTP Obligation bids, PTP Obligation offers and PTP Option bids 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Option sell offers incur no risk, and therefore are not part of the pre-auction screening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exposure calculation uses the MW, prices and Time Of Use (TOU) hours from submitted bids and offers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Awarded MW and actual clearing prices are not a part of the pre-auction screening</a:t>
            </a:r>
          </a:p>
          <a:p>
            <a:r>
              <a:rPr lang="en-US" sz="2400" dirty="0">
                <a:solidFill>
                  <a:schemeClr val="tx1"/>
                </a:solidFill>
              </a:rPr>
              <a:t>More details and examples can be found on the </a:t>
            </a:r>
            <a:r>
              <a:rPr lang="en-US" sz="2400" dirty="0">
                <a:solidFill>
                  <a:schemeClr val="tx1"/>
                </a:solidFill>
                <a:hlinkClick r:id="rId3"/>
              </a:rPr>
              <a:t>CRR Credit FAQ</a:t>
            </a:r>
            <a:r>
              <a:rPr lang="en-US" sz="2400" dirty="0">
                <a:solidFill>
                  <a:schemeClr val="tx1"/>
                </a:solidFill>
              </a:rPr>
              <a:t> posted on the </a:t>
            </a:r>
            <a:r>
              <a:rPr lang="en-US" sz="2400" dirty="0">
                <a:solidFill>
                  <a:schemeClr val="tx1"/>
                </a:solidFill>
                <a:hlinkClick r:id="rId4"/>
              </a:rPr>
              <a:t>CRR webpage</a:t>
            </a:r>
            <a:endParaRPr lang="en-US" sz="2400" dirty="0">
              <a:solidFill>
                <a:schemeClr val="tx1"/>
              </a:solidFill>
            </a:endParaRPr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pPr lvl="2"/>
            <a:endParaRPr lang="en-US" sz="2400" dirty="0"/>
          </a:p>
          <a:p>
            <a:pPr marL="514350" lvl="1" indent="0">
              <a:spcAft>
                <a:spcPts val="800"/>
              </a:spcAft>
              <a:buNone/>
            </a:pPr>
            <a:endParaRPr lang="en-US" dirty="0"/>
          </a:p>
          <a:p>
            <a:pPr marL="914400" lvl="2" indent="0">
              <a:spcAft>
                <a:spcPts val="800"/>
              </a:spcAft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856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NPRR867 – Examples of Collateral Reduction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382000" cy="54102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200" dirty="0">
                <a:solidFill>
                  <a:schemeClr val="tx1"/>
                </a:solidFill>
              </a:rPr>
              <a:t>Example 1:  Locked credit reduced to exposure amount </a:t>
            </a:r>
          </a:p>
          <a:p>
            <a:pPr lvl="1">
              <a:spcAft>
                <a:spcPts val="800"/>
              </a:spcAft>
            </a:pPr>
            <a:r>
              <a:rPr lang="en-US" sz="1800" dirty="0">
                <a:solidFill>
                  <a:schemeClr val="tx1"/>
                </a:solidFill>
              </a:rPr>
              <a:t>CP submitted credit = $1M</a:t>
            </a:r>
          </a:p>
          <a:p>
            <a:pPr lvl="1">
              <a:spcAft>
                <a:spcPts val="800"/>
              </a:spcAft>
            </a:pPr>
            <a:r>
              <a:rPr lang="en-US" sz="1800" dirty="0">
                <a:solidFill>
                  <a:schemeClr val="tx1"/>
                </a:solidFill>
              </a:rPr>
              <a:t>ACL at close of auction bid window = $2M</a:t>
            </a:r>
          </a:p>
          <a:p>
            <a:pPr lvl="1">
              <a:spcAft>
                <a:spcPts val="800"/>
              </a:spcAft>
            </a:pPr>
            <a:r>
              <a:rPr lang="en-US" sz="1800" dirty="0">
                <a:solidFill>
                  <a:schemeClr val="tx1"/>
                </a:solidFill>
              </a:rPr>
              <a:t>Pre-auction credit exposure = $500K</a:t>
            </a:r>
          </a:p>
          <a:p>
            <a:pPr lvl="1">
              <a:spcAft>
                <a:spcPts val="800"/>
              </a:spcAft>
            </a:pPr>
            <a:r>
              <a:rPr lang="en-US" sz="1800" dirty="0">
                <a:solidFill>
                  <a:schemeClr val="tx1"/>
                </a:solidFill>
              </a:rPr>
              <a:t>The final locked credit amount = $500K </a:t>
            </a:r>
            <a:r>
              <a:rPr lang="en-US" sz="1800" b="1" dirty="0">
                <a:solidFill>
                  <a:schemeClr val="tx1"/>
                </a:solidFill>
              </a:rPr>
              <a:t>(new behavior)</a:t>
            </a:r>
          </a:p>
          <a:p>
            <a:pPr lvl="2">
              <a:spcAft>
                <a:spcPts val="800"/>
              </a:spcAft>
            </a:pPr>
            <a:r>
              <a:rPr lang="en-US" sz="1800" b="1" dirty="0">
                <a:solidFill>
                  <a:schemeClr val="tx1"/>
                </a:solidFill>
              </a:rPr>
              <a:t>Would be $1M without NPRR867</a:t>
            </a:r>
          </a:p>
          <a:p>
            <a:pPr>
              <a:spcAft>
                <a:spcPts val="800"/>
              </a:spcAft>
            </a:pPr>
            <a:r>
              <a:rPr lang="en-US" sz="2200" dirty="0">
                <a:solidFill>
                  <a:schemeClr val="tx1"/>
                </a:solidFill>
              </a:rPr>
              <a:t>Example 2:  Locked credit remains at submitted amount</a:t>
            </a:r>
          </a:p>
          <a:p>
            <a:pPr lvl="1">
              <a:spcAft>
                <a:spcPts val="800"/>
              </a:spcAft>
            </a:pPr>
            <a:r>
              <a:rPr lang="en-US" sz="1800" dirty="0">
                <a:solidFill>
                  <a:schemeClr val="tx1"/>
                </a:solidFill>
              </a:rPr>
              <a:t>CP submitted credit = $1M</a:t>
            </a:r>
          </a:p>
          <a:p>
            <a:pPr lvl="1">
              <a:spcAft>
                <a:spcPts val="800"/>
              </a:spcAft>
            </a:pPr>
            <a:r>
              <a:rPr lang="en-US" sz="1800" dirty="0">
                <a:solidFill>
                  <a:schemeClr val="tx1"/>
                </a:solidFill>
              </a:rPr>
              <a:t>ACL at close of auction bid window = $2M</a:t>
            </a:r>
          </a:p>
          <a:p>
            <a:pPr lvl="1">
              <a:spcAft>
                <a:spcPts val="800"/>
              </a:spcAft>
            </a:pPr>
            <a:r>
              <a:rPr lang="en-US" sz="1800" dirty="0">
                <a:solidFill>
                  <a:schemeClr val="tx1"/>
                </a:solidFill>
              </a:rPr>
              <a:t>Pre-auction credit exposure = $1.5M</a:t>
            </a:r>
          </a:p>
          <a:p>
            <a:pPr lvl="1">
              <a:spcAft>
                <a:spcPts val="800"/>
              </a:spcAft>
            </a:pPr>
            <a:r>
              <a:rPr lang="en-US" sz="1800" dirty="0">
                <a:solidFill>
                  <a:schemeClr val="tx1"/>
                </a:solidFill>
              </a:rPr>
              <a:t>The final locked credit amount = $1M (same as current behavior)</a:t>
            </a:r>
          </a:p>
          <a:p>
            <a:pPr lvl="2">
              <a:spcAft>
                <a:spcPts val="800"/>
              </a:spcAft>
            </a:pPr>
            <a:r>
              <a:rPr lang="en-US" sz="1800" dirty="0">
                <a:solidFill>
                  <a:schemeClr val="tx1"/>
                </a:solidFill>
              </a:rPr>
              <a:t>Will get a budget record and possibly a budget constraint </a:t>
            </a:r>
          </a:p>
          <a:p>
            <a:pPr marL="914400" lvl="2" indent="0">
              <a:spcAft>
                <a:spcPts val="800"/>
              </a:spcAft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316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NPRR867 – Examples of Collateral Reduction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200" dirty="0">
                <a:solidFill>
                  <a:schemeClr val="tx1"/>
                </a:solidFill>
              </a:rPr>
              <a:t>Example 3:  Locked credit reduced to exposure amount 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 lvl="1">
              <a:spcAft>
                <a:spcPts val="800"/>
              </a:spcAft>
            </a:pPr>
            <a:r>
              <a:rPr lang="en-US" sz="1800" dirty="0">
                <a:solidFill>
                  <a:schemeClr val="tx1"/>
                </a:solidFill>
              </a:rPr>
              <a:t>CP submitted credit = $1M</a:t>
            </a:r>
          </a:p>
          <a:p>
            <a:pPr lvl="1">
              <a:spcAft>
                <a:spcPts val="800"/>
              </a:spcAft>
            </a:pPr>
            <a:r>
              <a:rPr lang="en-US" sz="1800" dirty="0">
                <a:solidFill>
                  <a:schemeClr val="tx1"/>
                </a:solidFill>
              </a:rPr>
              <a:t>ACL at close of auction bid window = $750K</a:t>
            </a:r>
          </a:p>
          <a:p>
            <a:pPr lvl="1">
              <a:spcAft>
                <a:spcPts val="800"/>
              </a:spcAft>
            </a:pPr>
            <a:r>
              <a:rPr lang="en-US" sz="1800" dirty="0">
                <a:solidFill>
                  <a:schemeClr val="tx1"/>
                </a:solidFill>
              </a:rPr>
              <a:t>Pre-auction credit exposure = $500K</a:t>
            </a:r>
          </a:p>
          <a:p>
            <a:pPr lvl="1">
              <a:spcAft>
                <a:spcPts val="800"/>
              </a:spcAft>
            </a:pPr>
            <a:r>
              <a:rPr lang="en-US" sz="1800" dirty="0">
                <a:solidFill>
                  <a:schemeClr val="tx1"/>
                </a:solidFill>
              </a:rPr>
              <a:t>The final locked credit amount = $500K </a:t>
            </a:r>
            <a:r>
              <a:rPr lang="en-US" sz="1800" b="1" dirty="0">
                <a:solidFill>
                  <a:schemeClr val="tx1"/>
                </a:solidFill>
              </a:rPr>
              <a:t>(new behavior)</a:t>
            </a:r>
          </a:p>
          <a:p>
            <a:pPr lvl="2">
              <a:spcAft>
                <a:spcPts val="800"/>
              </a:spcAft>
            </a:pPr>
            <a:r>
              <a:rPr lang="en-US" sz="1800" b="1" dirty="0">
                <a:solidFill>
                  <a:schemeClr val="tx1"/>
                </a:solidFill>
              </a:rPr>
              <a:t>Would be $750K without NPRR867</a:t>
            </a:r>
          </a:p>
          <a:p>
            <a:pPr>
              <a:spcAft>
                <a:spcPts val="800"/>
              </a:spcAft>
            </a:pPr>
            <a:r>
              <a:rPr lang="en-US" sz="2200" dirty="0">
                <a:solidFill>
                  <a:schemeClr val="tx1"/>
                </a:solidFill>
              </a:rPr>
              <a:t>Example 4:  Locked credit reduced to ACL amount</a:t>
            </a:r>
          </a:p>
          <a:p>
            <a:pPr lvl="1">
              <a:spcAft>
                <a:spcPts val="800"/>
              </a:spcAft>
            </a:pPr>
            <a:r>
              <a:rPr lang="en-US" sz="1800" dirty="0">
                <a:solidFill>
                  <a:schemeClr val="tx1"/>
                </a:solidFill>
              </a:rPr>
              <a:t>CP submitted credit = $1M</a:t>
            </a:r>
          </a:p>
          <a:p>
            <a:pPr lvl="1">
              <a:spcAft>
                <a:spcPts val="800"/>
              </a:spcAft>
            </a:pPr>
            <a:r>
              <a:rPr lang="en-US" sz="1800" dirty="0">
                <a:solidFill>
                  <a:schemeClr val="tx1"/>
                </a:solidFill>
              </a:rPr>
              <a:t>ACL at close of auction bid window = $750K</a:t>
            </a:r>
          </a:p>
          <a:p>
            <a:pPr lvl="1">
              <a:spcAft>
                <a:spcPts val="800"/>
              </a:spcAft>
            </a:pPr>
            <a:r>
              <a:rPr lang="en-US" sz="1800" dirty="0">
                <a:solidFill>
                  <a:schemeClr val="tx1"/>
                </a:solidFill>
              </a:rPr>
              <a:t>Pre-auction credit exposure = $1.5M</a:t>
            </a:r>
          </a:p>
          <a:p>
            <a:pPr lvl="1">
              <a:spcAft>
                <a:spcPts val="800"/>
              </a:spcAft>
            </a:pPr>
            <a:r>
              <a:rPr lang="en-US" sz="1800" dirty="0">
                <a:solidFill>
                  <a:schemeClr val="tx1"/>
                </a:solidFill>
              </a:rPr>
              <a:t>The final locked credit amount = $750K (same as current behavior)</a:t>
            </a:r>
          </a:p>
          <a:p>
            <a:pPr lvl="2">
              <a:spcAft>
                <a:spcPts val="800"/>
              </a:spcAft>
            </a:pPr>
            <a:r>
              <a:rPr lang="en-US" sz="1800" dirty="0">
                <a:solidFill>
                  <a:schemeClr val="tx1"/>
                </a:solidFill>
              </a:rPr>
              <a:t>Will get a budget record and possibly a budget constraint </a:t>
            </a:r>
          </a:p>
          <a:p>
            <a:pPr lvl="1">
              <a:spcAft>
                <a:spcPts val="800"/>
              </a:spcAft>
            </a:pPr>
            <a:r>
              <a:rPr lang="en-US" sz="2200" dirty="0">
                <a:solidFill>
                  <a:schemeClr val="tx1"/>
                </a:solidFill>
              </a:rPr>
              <a:t> </a:t>
            </a:r>
          </a:p>
          <a:p>
            <a:pPr marL="914400" lvl="2" indent="0">
              <a:spcAft>
                <a:spcPts val="800"/>
              </a:spcAft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187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NPRR867 – MUI Operator Message Example for Reduction of Locked Credit (CP)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35338"/>
            <a:ext cx="8534400" cy="41910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</a:rPr>
              <a:t>CPs will receive Private operator messages on the Market User Interface (MUI) when their locked credit amount is reduced</a:t>
            </a:r>
          </a:p>
          <a:p>
            <a:pPr>
              <a:spcAft>
                <a:spcPts val="800"/>
              </a:spcAft>
            </a:pPr>
            <a:endParaRPr lang="en-US" sz="2400" dirty="0">
              <a:solidFill>
                <a:schemeClr val="tx1"/>
              </a:solidFill>
            </a:endParaRPr>
          </a:p>
          <a:p>
            <a:pPr>
              <a:spcAft>
                <a:spcPts val="800"/>
              </a:spcAft>
            </a:pPr>
            <a:endParaRPr lang="en-US" sz="2400" dirty="0">
              <a:solidFill>
                <a:schemeClr val="tx1"/>
              </a:solidFill>
            </a:endParaRPr>
          </a:p>
          <a:p>
            <a:pPr>
              <a:spcAft>
                <a:spcPts val="800"/>
              </a:spcAft>
            </a:pPr>
            <a:endParaRPr lang="en-US" sz="2400" dirty="0">
              <a:solidFill>
                <a:schemeClr val="tx1"/>
              </a:solidFill>
            </a:endParaRPr>
          </a:p>
          <a:p>
            <a:pPr>
              <a:spcAft>
                <a:spcPts val="800"/>
              </a:spcAft>
            </a:pPr>
            <a:endParaRPr lang="en-US" sz="2400" dirty="0">
              <a:solidFill>
                <a:schemeClr val="tx1"/>
              </a:solidFill>
            </a:endParaRPr>
          </a:p>
          <a:p>
            <a:pPr>
              <a:spcAft>
                <a:spcPts val="800"/>
              </a:spcAft>
            </a:pPr>
            <a:endParaRPr lang="en-US" sz="1800" dirty="0"/>
          </a:p>
          <a:p>
            <a:pPr marL="0" indent="0">
              <a:spcAft>
                <a:spcPts val="800"/>
              </a:spcAft>
              <a:buNone/>
            </a:pPr>
            <a:endParaRPr lang="en-US" sz="1800" dirty="0"/>
          </a:p>
          <a:p>
            <a:pPr lvl="1">
              <a:spcAft>
                <a:spcPts val="800"/>
              </a:spcAft>
            </a:pPr>
            <a:endParaRPr lang="en-US" sz="2200" dirty="0"/>
          </a:p>
          <a:p>
            <a:pPr>
              <a:spcAft>
                <a:spcPts val="800"/>
              </a:spcAft>
            </a:pP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A3EB41E-1F1C-4C39-8D2F-9A294C4D7A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872" y="2718276"/>
            <a:ext cx="8844455" cy="29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448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NPRR867 – MUI Credit Limit Editor Display of Final Locked Credit Amount (CP)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333499"/>
            <a:ext cx="8534400" cy="47244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</a:rPr>
              <a:t>CP can also view the final locked credit amounts on the Credit Limit Editor, but the original submitted credit amounts are not displayed</a:t>
            </a:r>
          </a:p>
          <a:p>
            <a:pPr lvl="1">
              <a:spcAft>
                <a:spcPts val="800"/>
              </a:spcAft>
            </a:pPr>
            <a:endParaRPr lang="en-US" sz="2200" dirty="0"/>
          </a:p>
          <a:p>
            <a:pPr>
              <a:spcAft>
                <a:spcPts val="800"/>
              </a:spcAft>
            </a:pP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4F780C0-8215-46B6-BAC3-D820F05CD0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003" y="2667000"/>
            <a:ext cx="8737596" cy="205739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C212752-8289-4DA1-B385-E3C6C75BC1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280" y="4684887"/>
            <a:ext cx="8641639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822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NPRR867 – MUI Operator Message Example for Reduction of Locked Credit (Account Holder)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534400" cy="53340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</a:rPr>
              <a:t>CRR Account Holders will not receive an operator message for their CP’s credit reduction unless it impacts a self-imposed credit limit submitted by the Account Holder</a:t>
            </a:r>
          </a:p>
          <a:p>
            <a:pPr>
              <a:spcAft>
                <a:spcPts val="800"/>
              </a:spcAft>
            </a:pPr>
            <a:endParaRPr lang="en-US" sz="2400" dirty="0">
              <a:solidFill>
                <a:schemeClr val="tx1"/>
              </a:solidFill>
            </a:endParaRPr>
          </a:p>
          <a:p>
            <a:pPr>
              <a:spcAft>
                <a:spcPts val="800"/>
              </a:spcAft>
            </a:pPr>
            <a:endParaRPr lang="en-US" sz="2400" dirty="0">
              <a:solidFill>
                <a:schemeClr val="tx1"/>
              </a:solidFill>
            </a:endParaRPr>
          </a:p>
          <a:p>
            <a:pPr>
              <a:spcAft>
                <a:spcPts val="800"/>
              </a:spcAft>
            </a:pPr>
            <a:endParaRPr lang="en-US" sz="2400" dirty="0">
              <a:solidFill>
                <a:schemeClr val="tx1"/>
              </a:solidFill>
            </a:endParaRPr>
          </a:p>
          <a:p>
            <a:pPr>
              <a:spcAft>
                <a:spcPts val="800"/>
              </a:spcAft>
            </a:pPr>
            <a:endParaRPr lang="en-US" sz="2400" dirty="0">
              <a:solidFill>
                <a:schemeClr val="tx1"/>
              </a:solidFill>
            </a:endParaRPr>
          </a:p>
          <a:p>
            <a:pPr>
              <a:spcAft>
                <a:spcPts val="800"/>
              </a:spcAft>
            </a:pPr>
            <a:endParaRPr lang="en-US" sz="1800" dirty="0"/>
          </a:p>
          <a:p>
            <a:pPr lvl="1">
              <a:spcAft>
                <a:spcPts val="800"/>
              </a:spcAft>
            </a:pPr>
            <a:endParaRPr lang="en-US" sz="2200" dirty="0"/>
          </a:p>
          <a:p>
            <a:pPr>
              <a:spcAft>
                <a:spcPts val="800"/>
              </a:spcAft>
            </a:pP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8AEF404-348B-4050-B721-CF3542537E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067" y="2819400"/>
            <a:ext cx="8693663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193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NPRR867 – MUI Credit Limit Editor Display of Final Locked Credit Amount (Account Holder)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83056"/>
            <a:ext cx="8534400" cy="47244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</a:rPr>
              <a:t>CRR Account Holder can also view the final locked credit amounts on the Credit Limit Editor, but the original submitted credit amounts are not displayed</a:t>
            </a:r>
          </a:p>
          <a:p>
            <a:pPr lvl="1">
              <a:spcAft>
                <a:spcPts val="800"/>
              </a:spcAft>
            </a:pPr>
            <a:endParaRPr lang="en-US" sz="2200" dirty="0"/>
          </a:p>
          <a:p>
            <a:pPr>
              <a:spcAft>
                <a:spcPts val="800"/>
              </a:spcAft>
            </a:pP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AABA5DF-0E89-4C10-BACD-CC966658C8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211" y="2784603"/>
            <a:ext cx="8839200" cy="192130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32295CB-59B4-4455-ACB1-3C41AFB3B7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500" y="4705909"/>
            <a:ext cx="8839200" cy="1297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47377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5131</TotalTime>
  <Words>795</Words>
  <Application>Microsoft Office PowerPoint</Application>
  <PresentationFormat>On-screen Show (4:3)</PresentationFormat>
  <Paragraphs>102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1_Custom Design</vt:lpstr>
      <vt:lpstr>Office Theme</vt:lpstr>
      <vt:lpstr>PowerPoint Presentation</vt:lpstr>
      <vt:lpstr>NPRR867 – Reduce Excess Collateral</vt:lpstr>
      <vt:lpstr>NPRR867 – Pre-Auction Credit Exposure</vt:lpstr>
      <vt:lpstr>NPRR867 – Examples of Collateral Reduction</vt:lpstr>
      <vt:lpstr>NPRR867 – Examples of Collateral Reduction</vt:lpstr>
      <vt:lpstr>NPRR867 – MUI Operator Message Example for Reduction of Locked Credit (CP)</vt:lpstr>
      <vt:lpstr>NPRR867 – MUI Credit Limit Editor Display of Final Locked Credit Amount (CP)</vt:lpstr>
      <vt:lpstr>NPRR867 – MUI Operator Message Example for Reduction of Locked Credit (Account Holder)</vt:lpstr>
      <vt:lpstr>NPRR867 – MUI Credit Limit Editor Display of Final Locked Credit Amount (Account Holder)</vt:lpstr>
      <vt:lpstr>NPRR867 – Timing of Collateral Reductions</vt:lpstr>
      <vt:lpstr>NPRR867 – 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dhouse</dc:creator>
  <cp:lastModifiedBy>House, Donald</cp:lastModifiedBy>
  <cp:revision>230</cp:revision>
  <cp:lastPrinted>2016-01-21T20:53:15Z</cp:lastPrinted>
  <dcterms:created xsi:type="dcterms:W3CDTF">2016-01-21T15:20:31Z</dcterms:created>
  <dcterms:modified xsi:type="dcterms:W3CDTF">2021-08-16T16:50:43Z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