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67" r:id="rId6"/>
    <p:sldId id="270" r:id="rId7"/>
    <p:sldId id="274" r:id="rId8"/>
    <p:sldId id="271" r:id="rId9"/>
    <p:sldId id="277" r:id="rId10"/>
    <p:sldId id="278" r:id="rId11"/>
    <p:sldId id="279" r:id="rId12"/>
    <p:sldId id="276" r:id="rId13"/>
    <p:sldId id="269" r:id="rId14"/>
    <p:sldId id="272" r:id="rId15"/>
    <p:sldId id="262" r:id="rId16"/>
    <p:sldId id="263" r:id="rId17"/>
    <p:sldId id="273" r:id="rId18"/>
    <p:sldId id="266" r:id="rId19"/>
    <p:sldId id="275" r:id="rId20"/>
    <p:sldId id="259" r:id="rId21"/>
    <p:sldId id="265" r:id="rId22"/>
    <p:sldId id="25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C64C63-5D4D-418A-AA74-E3A5C35549B0}" v="11" dt="2021-08-16T15:50:49.750"/>
    <p1510:client id="{565B0610-8CB6-4801-8AE7-12FE41D5D552}" v="17" dt="2021-08-16T18:29:16.0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96" autoAdjust="0"/>
    <p:restoredTop sz="94660"/>
  </p:normalViewPr>
  <p:slideViewPr>
    <p:cSldViewPr snapToGrid="0">
      <p:cViewPr varScale="1">
        <p:scale>
          <a:sx n="97" d="100"/>
          <a:sy n="97" d="100"/>
        </p:scale>
        <p:origin x="86" y="1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son, Kevin" userId="e60c6aad-8614-4884-8dc2-e8f78e5022b5" providerId="ADAL" clId="{565B0610-8CB6-4801-8AE7-12FE41D5D552}"/>
    <pc:docChg chg="undo custSel addSld delSld modSld sldOrd">
      <pc:chgData name="Hanson, Kevin" userId="e60c6aad-8614-4884-8dc2-e8f78e5022b5" providerId="ADAL" clId="{565B0610-8CB6-4801-8AE7-12FE41D5D552}" dt="2021-08-16T18:29:23.075" v="130" actId="1076"/>
      <pc:docMkLst>
        <pc:docMk/>
      </pc:docMkLst>
      <pc:sldChg chg="addSp delSp modSp add">
        <pc:chgData name="Hanson, Kevin" userId="e60c6aad-8614-4884-8dc2-e8f78e5022b5" providerId="ADAL" clId="{565B0610-8CB6-4801-8AE7-12FE41D5D552}" dt="2021-08-16T18:26:46.196" v="108" actId="1076"/>
        <pc:sldMkLst>
          <pc:docMk/>
          <pc:sldMk cId="1809859950" sldId="277"/>
        </pc:sldMkLst>
        <pc:spChg chg="mod">
          <ac:chgData name="Hanson, Kevin" userId="e60c6aad-8614-4884-8dc2-e8f78e5022b5" providerId="ADAL" clId="{565B0610-8CB6-4801-8AE7-12FE41D5D552}" dt="2021-08-16T18:26:03.494" v="103" actId="6549"/>
          <ac:spMkLst>
            <pc:docMk/>
            <pc:sldMk cId="1809859950" sldId="277"/>
            <ac:spMk id="2" creationId="{F8A87057-5899-451F-852A-31CA58B3EFD3}"/>
          </ac:spMkLst>
        </pc:spChg>
        <pc:picChg chg="add mod">
          <ac:chgData name="Hanson, Kevin" userId="e60c6aad-8614-4884-8dc2-e8f78e5022b5" providerId="ADAL" clId="{565B0610-8CB6-4801-8AE7-12FE41D5D552}" dt="2021-08-16T18:26:46.196" v="108" actId="1076"/>
          <ac:picMkLst>
            <pc:docMk/>
            <pc:sldMk cId="1809859950" sldId="277"/>
            <ac:picMk id="4" creationId="{7061FE24-3F97-4186-AE46-DBC73D50C339}"/>
          </ac:picMkLst>
        </pc:picChg>
        <pc:picChg chg="del">
          <ac:chgData name="Hanson, Kevin" userId="e60c6aad-8614-4884-8dc2-e8f78e5022b5" providerId="ADAL" clId="{565B0610-8CB6-4801-8AE7-12FE41D5D552}" dt="2021-08-16T18:25:26.243" v="43" actId="478"/>
          <ac:picMkLst>
            <pc:docMk/>
            <pc:sldMk cId="1809859950" sldId="277"/>
            <ac:picMk id="5" creationId="{FEFE4376-AFB3-4EB4-893C-3638B8F545BE}"/>
          </ac:picMkLst>
        </pc:picChg>
      </pc:sldChg>
      <pc:sldChg chg="addSp delSp modSp add del ord">
        <pc:chgData name="Hanson, Kevin" userId="e60c6aad-8614-4884-8dc2-e8f78e5022b5" providerId="ADAL" clId="{565B0610-8CB6-4801-8AE7-12FE41D5D552}" dt="2021-08-16T18:25:10.224" v="37" actId="2696"/>
        <pc:sldMkLst>
          <pc:docMk/>
          <pc:sldMk cId="2198903619" sldId="277"/>
        </pc:sldMkLst>
        <pc:spChg chg="mod">
          <ac:chgData name="Hanson, Kevin" userId="e60c6aad-8614-4884-8dc2-e8f78e5022b5" providerId="ADAL" clId="{565B0610-8CB6-4801-8AE7-12FE41D5D552}" dt="2021-08-16T16:29:30.699" v="7" actId="20577"/>
          <ac:spMkLst>
            <pc:docMk/>
            <pc:sldMk cId="2198903619" sldId="277"/>
            <ac:spMk id="2" creationId="{F8A87057-5899-451F-852A-31CA58B3EFD3}"/>
          </ac:spMkLst>
        </pc:spChg>
        <pc:picChg chg="add mod">
          <ac:chgData name="Hanson, Kevin" userId="e60c6aad-8614-4884-8dc2-e8f78e5022b5" providerId="ADAL" clId="{565B0610-8CB6-4801-8AE7-12FE41D5D552}" dt="2021-08-16T16:30:56.891" v="23" actId="14100"/>
          <ac:picMkLst>
            <pc:docMk/>
            <pc:sldMk cId="2198903619" sldId="277"/>
            <ac:picMk id="4" creationId="{45FB0F9D-D523-4AEF-A6CA-4D652C46F971}"/>
          </ac:picMkLst>
        </pc:picChg>
        <pc:picChg chg="del">
          <ac:chgData name="Hanson, Kevin" userId="e60c6aad-8614-4884-8dc2-e8f78e5022b5" providerId="ADAL" clId="{565B0610-8CB6-4801-8AE7-12FE41D5D552}" dt="2021-08-16T16:29:21.111" v="2" actId="478"/>
          <ac:picMkLst>
            <pc:docMk/>
            <pc:sldMk cId="2198903619" sldId="277"/>
            <ac:picMk id="5" creationId="{FEFE4376-AFB3-4EB4-893C-3638B8F545BE}"/>
          </ac:picMkLst>
        </pc:picChg>
      </pc:sldChg>
      <pc:sldChg chg="addSp delSp modSp add">
        <pc:chgData name="Hanson, Kevin" userId="e60c6aad-8614-4884-8dc2-e8f78e5022b5" providerId="ADAL" clId="{565B0610-8CB6-4801-8AE7-12FE41D5D552}" dt="2021-08-16T18:29:23.075" v="130" actId="1076"/>
        <pc:sldMkLst>
          <pc:docMk/>
          <pc:sldMk cId="280676854" sldId="278"/>
        </pc:sldMkLst>
        <pc:spChg chg="mod">
          <ac:chgData name="Hanson, Kevin" userId="e60c6aad-8614-4884-8dc2-e8f78e5022b5" providerId="ADAL" clId="{565B0610-8CB6-4801-8AE7-12FE41D5D552}" dt="2021-08-16T18:27:47.800" v="115" actId="20577"/>
          <ac:spMkLst>
            <pc:docMk/>
            <pc:sldMk cId="280676854" sldId="278"/>
            <ac:spMk id="2" creationId="{F8A87057-5899-451F-852A-31CA58B3EFD3}"/>
          </ac:spMkLst>
        </pc:spChg>
        <pc:picChg chg="del mod">
          <ac:chgData name="Hanson, Kevin" userId="e60c6aad-8614-4884-8dc2-e8f78e5022b5" providerId="ADAL" clId="{565B0610-8CB6-4801-8AE7-12FE41D5D552}" dt="2021-08-16T18:27:44.470" v="112" actId="478"/>
          <ac:picMkLst>
            <pc:docMk/>
            <pc:sldMk cId="280676854" sldId="278"/>
            <ac:picMk id="4" creationId="{7061FE24-3F97-4186-AE46-DBC73D50C339}"/>
          </ac:picMkLst>
        </pc:picChg>
        <pc:picChg chg="add del mod">
          <ac:chgData name="Hanson, Kevin" userId="e60c6aad-8614-4884-8dc2-e8f78e5022b5" providerId="ADAL" clId="{565B0610-8CB6-4801-8AE7-12FE41D5D552}" dt="2021-08-16T18:29:07.845" v="127" actId="478"/>
          <ac:picMkLst>
            <pc:docMk/>
            <pc:sldMk cId="280676854" sldId="278"/>
            <ac:picMk id="5" creationId="{A6E360C2-362A-45EF-A738-DFD8304A6D11}"/>
          </ac:picMkLst>
        </pc:picChg>
        <pc:picChg chg="add mod">
          <ac:chgData name="Hanson, Kevin" userId="e60c6aad-8614-4884-8dc2-e8f78e5022b5" providerId="ADAL" clId="{565B0610-8CB6-4801-8AE7-12FE41D5D552}" dt="2021-08-16T18:29:23.075" v="130" actId="1076"/>
          <ac:picMkLst>
            <pc:docMk/>
            <pc:sldMk cId="280676854" sldId="278"/>
            <ac:picMk id="7" creationId="{6E05B477-47AE-47AC-8A07-A9A4A67CE9BF}"/>
          </ac:picMkLst>
        </pc:picChg>
      </pc:sldChg>
      <pc:sldChg chg="addSp delSp modSp add del ord">
        <pc:chgData name="Hanson, Kevin" userId="e60c6aad-8614-4884-8dc2-e8f78e5022b5" providerId="ADAL" clId="{565B0610-8CB6-4801-8AE7-12FE41D5D552}" dt="2021-08-16T18:25:12.171" v="38" actId="2696"/>
        <pc:sldMkLst>
          <pc:docMk/>
          <pc:sldMk cId="3750073390" sldId="278"/>
        </pc:sldMkLst>
        <pc:spChg chg="mod">
          <ac:chgData name="Hanson, Kevin" userId="e60c6aad-8614-4884-8dc2-e8f78e5022b5" providerId="ADAL" clId="{565B0610-8CB6-4801-8AE7-12FE41D5D552}" dt="2021-08-16T16:29:36.450" v="12" actId="20577"/>
          <ac:spMkLst>
            <pc:docMk/>
            <pc:sldMk cId="3750073390" sldId="278"/>
            <ac:spMk id="2" creationId="{F8A87057-5899-451F-852A-31CA58B3EFD3}"/>
          </ac:spMkLst>
        </pc:spChg>
        <pc:picChg chg="add mod">
          <ac:chgData name="Hanson, Kevin" userId="e60c6aad-8614-4884-8dc2-e8f78e5022b5" providerId="ADAL" clId="{565B0610-8CB6-4801-8AE7-12FE41D5D552}" dt="2021-08-16T16:31:04.807" v="24" actId="1076"/>
          <ac:picMkLst>
            <pc:docMk/>
            <pc:sldMk cId="3750073390" sldId="278"/>
            <ac:picMk id="4" creationId="{3ECB1261-241C-4941-8B7C-0D97A0B4D8A8}"/>
          </ac:picMkLst>
        </pc:picChg>
        <pc:picChg chg="del">
          <ac:chgData name="Hanson, Kevin" userId="e60c6aad-8614-4884-8dc2-e8f78e5022b5" providerId="ADAL" clId="{565B0610-8CB6-4801-8AE7-12FE41D5D552}" dt="2021-08-16T16:29:24.196" v="3" actId="478"/>
          <ac:picMkLst>
            <pc:docMk/>
            <pc:sldMk cId="3750073390" sldId="278"/>
            <ac:picMk id="5" creationId="{FEFE4376-AFB3-4EB4-893C-3638B8F545BE}"/>
          </ac:picMkLst>
        </pc:picChg>
      </pc:sldChg>
      <pc:sldChg chg="add del">
        <pc:chgData name="Hanson, Kevin" userId="e60c6aad-8614-4884-8dc2-e8f78e5022b5" providerId="ADAL" clId="{565B0610-8CB6-4801-8AE7-12FE41D5D552}" dt="2021-08-16T18:26:08.604" v="104" actId="2696"/>
        <pc:sldMkLst>
          <pc:docMk/>
          <pc:sldMk cId="3777571710" sldId="278"/>
        </pc:sldMkLst>
      </pc:sldChg>
      <pc:sldChg chg="add del">
        <pc:chgData name="Hanson, Kevin" userId="e60c6aad-8614-4884-8dc2-e8f78e5022b5" providerId="ADAL" clId="{565B0610-8CB6-4801-8AE7-12FE41D5D552}" dt="2021-08-16T18:26:11.636" v="105" actId="2696"/>
        <pc:sldMkLst>
          <pc:docMk/>
          <pc:sldMk cId="2719111507" sldId="279"/>
        </pc:sldMkLst>
      </pc:sldChg>
      <pc:sldChg chg="addSp delSp modSp add">
        <pc:chgData name="Hanson, Kevin" userId="e60c6aad-8614-4884-8dc2-e8f78e5022b5" providerId="ADAL" clId="{565B0610-8CB6-4801-8AE7-12FE41D5D552}" dt="2021-08-16T18:28:48.703" v="126" actId="1076"/>
        <pc:sldMkLst>
          <pc:docMk/>
          <pc:sldMk cId="3070633099" sldId="279"/>
        </pc:sldMkLst>
        <pc:spChg chg="mod">
          <ac:chgData name="Hanson, Kevin" userId="e60c6aad-8614-4884-8dc2-e8f78e5022b5" providerId="ADAL" clId="{565B0610-8CB6-4801-8AE7-12FE41D5D552}" dt="2021-08-16T18:27:52.752" v="119" actId="20577"/>
          <ac:spMkLst>
            <pc:docMk/>
            <pc:sldMk cId="3070633099" sldId="279"/>
            <ac:spMk id="2" creationId="{F8A87057-5899-451F-852A-31CA58B3EFD3}"/>
          </ac:spMkLst>
        </pc:spChg>
        <pc:picChg chg="del">
          <ac:chgData name="Hanson, Kevin" userId="e60c6aad-8614-4884-8dc2-e8f78e5022b5" providerId="ADAL" clId="{565B0610-8CB6-4801-8AE7-12FE41D5D552}" dt="2021-08-16T18:27:54.702" v="120" actId="478"/>
          <ac:picMkLst>
            <pc:docMk/>
            <pc:sldMk cId="3070633099" sldId="279"/>
            <ac:picMk id="4" creationId="{7061FE24-3F97-4186-AE46-DBC73D50C339}"/>
          </ac:picMkLst>
        </pc:picChg>
        <pc:picChg chg="add mod">
          <ac:chgData name="Hanson, Kevin" userId="e60c6aad-8614-4884-8dc2-e8f78e5022b5" providerId="ADAL" clId="{565B0610-8CB6-4801-8AE7-12FE41D5D552}" dt="2021-08-16T18:28:48.703" v="126" actId="1076"/>
          <ac:picMkLst>
            <pc:docMk/>
            <pc:sldMk cId="3070633099" sldId="279"/>
            <ac:picMk id="5" creationId="{53E9677D-BBFD-43C3-B059-8B6FDC14A7D6}"/>
          </ac:picMkLst>
        </pc:picChg>
      </pc:sldChg>
      <pc:sldChg chg="addSp delSp modSp add del">
        <pc:chgData name="Hanson, Kevin" userId="e60c6aad-8614-4884-8dc2-e8f78e5022b5" providerId="ADAL" clId="{565B0610-8CB6-4801-8AE7-12FE41D5D552}" dt="2021-08-16T18:25:13.672" v="39" actId="2696"/>
        <pc:sldMkLst>
          <pc:docMk/>
          <pc:sldMk cId="3497526428" sldId="279"/>
        </pc:sldMkLst>
        <pc:spChg chg="mod">
          <ac:chgData name="Hanson, Kevin" userId="e60c6aad-8614-4884-8dc2-e8f78e5022b5" providerId="ADAL" clId="{565B0610-8CB6-4801-8AE7-12FE41D5D552}" dt="2021-08-16T16:48:56.274" v="30" actId="20577"/>
          <ac:spMkLst>
            <pc:docMk/>
            <pc:sldMk cId="3497526428" sldId="279"/>
            <ac:spMk id="2" creationId="{F8A87057-5899-451F-852A-31CA58B3EFD3}"/>
          </ac:spMkLst>
        </pc:spChg>
        <pc:picChg chg="del">
          <ac:chgData name="Hanson, Kevin" userId="e60c6aad-8614-4884-8dc2-e8f78e5022b5" providerId="ADAL" clId="{565B0610-8CB6-4801-8AE7-12FE41D5D552}" dt="2021-08-16T16:48:51.349" v="26" actId="478"/>
          <ac:picMkLst>
            <pc:docMk/>
            <pc:sldMk cId="3497526428" sldId="279"/>
            <ac:picMk id="4" creationId="{3ECB1261-241C-4941-8B7C-0D97A0B4D8A8}"/>
          </ac:picMkLst>
        </pc:picChg>
        <pc:picChg chg="add mod">
          <ac:chgData name="Hanson, Kevin" userId="e60c6aad-8614-4884-8dc2-e8f78e5022b5" providerId="ADAL" clId="{565B0610-8CB6-4801-8AE7-12FE41D5D552}" dt="2021-08-16T16:49:18.771" v="34" actId="1076"/>
          <ac:picMkLst>
            <pc:docMk/>
            <pc:sldMk cId="3497526428" sldId="279"/>
            <ac:picMk id="5" creationId="{81219C94-3711-4754-AAE7-CF6FF0BED766}"/>
          </ac:picMkLst>
        </pc:picChg>
      </pc:sldChg>
    </pc:docChg>
  </pc:docChgLst>
  <pc:docChgLst>
    <pc:chgData name="Hanson, Kevin" userId="e60c6aad-8614-4884-8dc2-e8f78e5022b5" providerId="ADAL" clId="{32C64C63-5D4D-418A-AA74-E3A5C35549B0}"/>
    <pc:docChg chg="custSel addSld delSld modSld sldOrd">
      <pc:chgData name="Hanson, Kevin" userId="e60c6aad-8614-4884-8dc2-e8f78e5022b5" providerId="ADAL" clId="{32C64C63-5D4D-418A-AA74-E3A5C35549B0}" dt="2021-08-16T15:52:00.293" v="213" actId="20577"/>
      <pc:docMkLst>
        <pc:docMk/>
      </pc:docMkLst>
      <pc:sldChg chg="ord">
        <pc:chgData name="Hanson, Kevin" userId="e60c6aad-8614-4884-8dc2-e8f78e5022b5" providerId="ADAL" clId="{32C64C63-5D4D-418A-AA74-E3A5C35549B0}" dt="2021-08-16T14:40:12.521" v="0"/>
        <pc:sldMkLst>
          <pc:docMk/>
          <pc:sldMk cId="527668334" sldId="267"/>
        </pc:sldMkLst>
      </pc:sldChg>
      <pc:sldChg chg="modSp">
        <pc:chgData name="Hanson, Kevin" userId="e60c6aad-8614-4884-8dc2-e8f78e5022b5" providerId="ADAL" clId="{32C64C63-5D4D-418A-AA74-E3A5C35549B0}" dt="2021-08-16T15:52:00.293" v="213" actId="20577"/>
        <pc:sldMkLst>
          <pc:docMk/>
          <pc:sldMk cId="1463199149" sldId="272"/>
        </pc:sldMkLst>
        <pc:spChg chg="mod">
          <ac:chgData name="Hanson, Kevin" userId="e60c6aad-8614-4884-8dc2-e8f78e5022b5" providerId="ADAL" clId="{32C64C63-5D4D-418A-AA74-E3A5C35549B0}" dt="2021-08-16T15:52:00.293" v="213" actId="20577"/>
          <ac:spMkLst>
            <pc:docMk/>
            <pc:sldMk cId="1463199149" sldId="272"/>
            <ac:spMk id="3" creationId="{0E1682F8-0B70-46E6-B239-024D7AEF26E6}"/>
          </ac:spMkLst>
        </pc:spChg>
      </pc:sldChg>
      <pc:sldChg chg="add del">
        <pc:chgData name="Hanson, Kevin" userId="e60c6aad-8614-4884-8dc2-e8f78e5022b5" providerId="ADAL" clId="{32C64C63-5D4D-418A-AA74-E3A5C35549B0}" dt="2021-08-16T15:44:27.086" v="2" actId="2696"/>
        <pc:sldMkLst>
          <pc:docMk/>
          <pc:sldMk cId="1928439257" sldId="276"/>
        </pc:sldMkLst>
      </pc:sldChg>
      <pc:sldChg chg="addSp delSp modSp add">
        <pc:chgData name="Hanson, Kevin" userId="e60c6aad-8614-4884-8dc2-e8f78e5022b5" providerId="ADAL" clId="{32C64C63-5D4D-418A-AA74-E3A5C35549B0}" dt="2021-08-16T15:49:06.752" v="136" actId="478"/>
        <pc:sldMkLst>
          <pc:docMk/>
          <pc:sldMk cId="2970483891" sldId="276"/>
        </pc:sldMkLst>
        <pc:spChg chg="mod">
          <ac:chgData name="Hanson, Kevin" userId="e60c6aad-8614-4884-8dc2-e8f78e5022b5" providerId="ADAL" clId="{32C64C63-5D4D-418A-AA74-E3A5C35549B0}" dt="2021-08-16T15:45:51.724" v="97" actId="6549"/>
          <ac:spMkLst>
            <pc:docMk/>
            <pc:sldMk cId="2970483891" sldId="276"/>
            <ac:spMk id="2" creationId="{F8A87057-5899-451F-852A-31CA58B3EFD3}"/>
          </ac:spMkLst>
        </pc:spChg>
        <pc:spChg chg="add mod">
          <ac:chgData name="Hanson, Kevin" userId="e60c6aad-8614-4884-8dc2-e8f78e5022b5" providerId="ADAL" clId="{32C64C63-5D4D-418A-AA74-E3A5C35549B0}" dt="2021-08-16T15:46:38.802" v="118" actId="1076"/>
          <ac:spMkLst>
            <pc:docMk/>
            <pc:sldMk cId="2970483891" sldId="276"/>
            <ac:spMk id="6" creationId="{883FA018-D889-45EA-9F95-9E0FAB20B11E}"/>
          </ac:spMkLst>
        </pc:spChg>
        <pc:spChg chg="add del mod">
          <ac:chgData name="Hanson, Kevin" userId="e60c6aad-8614-4884-8dc2-e8f78e5022b5" providerId="ADAL" clId="{32C64C63-5D4D-418A-AA74-E3A5C35549B0}" dt="2021-08-16T15:49:04.940" v="133" actId="478"/>
          <ac:spMkLst>
            <pc:docMk/>
            <pc:sldMk cId="2970483891" sldId="276"/>
            <ac:spMk id="7" creationId="{8966FD80-F574-4602-A8A9-01C87CCA45E3}"/>
          </ac:spMkLst>
        </pc:spChg>
        <pc:spChg chg="add del mod">
          <ac:chgData name="Hanson, Kevin" userId="e60c6aad-8614-4884-8dc2-e8f78e5022b5" providerId="ADAL" clId="{32C64C63-5D4D-418A-AA74-E3A5C35549B0}" dt="2021-08-16T15:49:04.975" v="135"/>
          <ac:spMkLst>
            <pc:docMk/>
            <pc:sldMk cId="2970483891" sldId="276"/>
            <ac:spMk id="12" creationId="{BA8B737D-6C9B-48A7-8CB6-F267B64CA4D6}"/>
          </ac:spMkLst>
        </pc:spChg>
        <pc:picChg chg="del">
          <ac:chgData name="Hanson, Kevin" userId="e60c6aad-8614-4884-8dc2-e8f78e5022b5" providerId="ADAL" clId="{32C64C63-5D4D-418A-AA74-E3A5C35549B0}" dt="2021-08-16T15:44:33.236" v="4" actId="478"/>
          <ac:picMkLst>
            <pc:docMk/>
            <pc:sldMk cId="2970483891" sldId="276"/>
            <ac:picMk id="4" creationId="{2C46AE68-2963-40D3-9EC4-EDD72B620C0D}"/>
          </ac:picMkLst>
        </pc:picChg>
        <pc:picChg chg="add mod">
          <ac:chgData name="Hanson, Kevin" userId="e60c6aad-8614-4884-8dc2-e8f78e5022b5" providerId="ADAL" clId="{32C64C63-5D4D-418A-AA74-E3A5C35549B0}" dt="2021-08-16T15:46:19.021" v="101" actId="1076"/>
          <ac:picMkLst>
            <pc:docMk/>
            <pc:sldMk cId="2970483891" sldId="276"/>
            <ac:picMk id="5" creationId="{FEFE4376-AFB3-4EB4-893C-3638B8F545BE}"/>
          </ac:picMkLst>
        </pc:picChg>
        <pc:cxnChg chg="add del mod">
          <ac:chgData name="Hanson, Kevin" userId="e60c6aad-8614-4884-8dc2-e8f78e5022b5" providerId="ADAL" clId="{32C64C63-5D4D-418A-AA74-E3A5C35549B0}" dt="2021-08-16T15:49:06.752" v="136" actId="478"/>
          <ac:cxnSpMkLst>
            <pc:docMk/>
            <pc:sldMk cId="2970483891" sldId="276"/>
            <ac:cxnSpMk id="9" creationId="{429FCBA3-D01C-4FAD-AC8D-7877AFCDAE71}"/>
          </ac:cxnSpMkLst>
        </pc:cxnChg>
      </pc:sldChg>
    </pc:docChg>
  </pc:docChgLst>
  <pc:docChgLst>
    <pc:chgData name="Hanson, Kevin" userId="e60c6aad-8614-4884-8dc2-e8f78e5022b5" providerId="ADAL" clId="{C5C6DB85-60FE-4C8B-A1C5-1D8932727AF9}"/>
    <pc:docChg chg="undo custSel addSld modSld">
      <pc:chgData name="Hanson, Kevin" userId="e60c6aad-8614-4884-8dc2-e8f78e5022b5" providerId="ADAL" clId="{C5C6DB85-60FE-4C8B-A1C5-1D8932727AF9}" dt="2021-08-10T19:02:49.028" v="897"/>
      <pc:docMkLst>
        <pc:docMk/>
      </pc:docMkLst>
      <pc:sldChg chg="modSp">
        <pc:chgData name="Hanson, Kevin" userId="e60c6aad-8614-4884-8dc2-e8f78e5022b5" providerId="ADAL" clId="{C5C6DB85-60FE-4C8B-A1C5-1D8932727AF9}" dt="2021-08-10T18:49:29.251" v="761" actId="20577"/>
        <pc:sldMkLst>
          <pc:docMk/>
          <pc:sldMk cId="3901248664" sldId="262"/>
        </pc:sldMkLst>
        <pc:spChg chg="mod">
          <ac:chgData name="Hanson, Kevin" userId="e60c6aad-8614-4884-8dc2-e8f78e5022b5" providerId="ADAL" clId="{C5C6DB85-60FE-4C8B-A1C5-1D8932727AF9}" dt="2021-08-10T18:49:29.251" v="761" actId="20577"/>
          <ac:spMkLst>
            <pc:docMk/>
            <pc:sldMk cId="3901248664" sldId="262"/>
            <ac:spMk id="3" creationId="{4C89E5C3-B81E-4BBF-9438-44E86759F01A}"/>
          </ac:spMkLst>
        </pc:spChg>
      </pc:sldChg>
      <pc:sldChg chg="modSp">
        <pc:chgData name="Hanson, Kevin" userId="e60c6aad-8614-4884-8dc2-e8f78e5022b5" providerId="ADAL" clId="{C5C6DB85-60FE-4C8B-A1C5-1D8932727AF9}" dt="2021-08-10T18:23:11.359" v="171" actId="20577"/>
        <pc:sldMkLst>
          <pc:docMk/>
          <pc:sldMk cId="527668334" sldId="267"/>
        </pc:sldMkLst>
        <pc:spChg chg="mod">
          <ac:chgData name="Hanson, Kevin" userId="e60c6aad-8614-4884-8dc2-e8f78e5022b5" providerId="ADAL" clId="{C5C6DB85-60FE-4C8B-A1C5-1D8932727AF9}" dt="2021-08-10T18:23:11.359" v="171" actId="20577"/>
          <ac:spMkLst>
            <pc:docMk/>
            <pc:sldMk cId="527668334" sldId="267"/>
            <ac:spMk id="2" creationId="{C04F8FF1-0944-4B10-8C25-9794CC6875CC}"/>
          </ac:spMkLst>
        </pc:spChg>
        <pc:spChg chg="mod">
          <ac:chgData name="Hanson, Kevin" userId="e60c6aad-8614-4884-8dc2-e8f78e5022b5" providerId="ADAL" clId="{C5C6DB85-60FE-4C8B-A1C5-1D8932727AF9}" dt="2021-08-10T18:08:50.917" v="45" actId="27636"/>
          <ac:spMkLst>
            <pc:docMk/>
            <pc:sldMk cId="527668334" sldId="267"/>
            <ac:spMk id="3" creationId="{49EC7F26-76B7-499C-9579-88DB8C2BA8A0}"/>
          </ac:spMkLst>
        </pc:spChg>
      </pc:sldChg>
      <pc:sldChg chg="modSp">
        <pc:chgData name="Hanson, Kevin" userId="e60c6aad-8614-4884-8dc2-e8f78e5022b5" providerId="ADAL" clId="{C5C6DB85-60FE-4C8B-A1C5-1D8932727AF9}" dt="2021-08-10T18:54:09.183" v="768" actId="20577"/>
        <pc:sldMkLst>
          <pc:docMk/>
          <pc:sldMk cId="2150871711" sldId="269"/>
        </pc:sldMkLst>
        <pc:spChg chg="mod">
          <ac:chgData name="Hanson, Kevin" userId="e60c6aad-8614-4884-8dc2-e8f78e5022b5" providerId="ADAL" clId="{C5C6DB85-60FE-4C8B-A1C5-1D8932727AF9}" dt="2021-08-10T18:12:14.883" v="46" actId="6549"/>
          <ac:spMkLst>
            <pc:docMk/>
            <pc:sldMk cId="2150871711" sldId="269"/>
            <ac:spMk id="2" creationId="{EC68EB1E-9601-4A63-8DA7-7BDB7FE46E5F}"/>
          </ac:spMkLst>
        </pc:spChg>
        <pc:spChg chg="mod">
          <ac:chgData name="Hanson, Kevin" userId="e60c6aad-8614-4884-8dc2-e8f78e5022b5" providerId="ADAL" clId="{C5C6DB85-60FE-4C8B-A1C5-1D8932727AF9}" dt="2021-08-10T18:54:09.183" v="768" actId="20577"/>
          <ac:spMkLst>
            <pc:docMk/>
            <pc:sldMk cId="2150871711" sldId="269"/>
            <ac:spMk id="3" creationId="{C239C099-EA77-492F-A08F-FB19AB4B25AB}"/>
          </ac:spMkLst>
        </pc:spChg>
      </pc:sldChg>
      <pc:sldChg chg="modSp">
        <pc:chgData name="Hanson, Kevin" userId="e60c6aad-8614-4884-8dc2-e8f78e5022b5" providerId="ADAL" clId="{C5C6DB85-60FE-4C8B-A1C5-1D8932727AF9}" dt="2021-08-10T18:05:34.693" v="33" actId="20577"/>
        <pc:sldMkLst>
          <pc:docMk/>
          <pc:sldMk cId="2959990273" sldId="270"/>
        </pc:sldMkLst>
        <pc:spChg chg="mod">
          <ac:chgData name="Hanson, Kevin" userId="e60c6aad-8614-4884-8dc2-e8f78e5022b5" providerId="ADAL" clId="{C5C6DB85-60FE-4C8B-A1C5-1D8932727AF9}" dt="2021-08-10T18:05:34.693" v="33" actId="20577"/>
          <ac:spMkLst>
            <pc:docMk/>
            <pc:sldMk cId="2959990273" sldId="270"/>
            <ac:spMk id="2" creationId="{D5F4FA3E-4C6B-4931-97AF-83EC1C04A595}"/>
          </ac:spMkLst>
        </pc:spChg>
      </pc:sldChg>
      <pc:sldChg chg="modSp">
        <pc:chgData name="Hanson, Kevin" userId="e60c6aad-8614-4884-8dc2-e8f78e5022b5" providerId="ADAL" clId="{C5C6DB85-60FE-4C8B-A1C5-1D8932727AF9}" dt="2021-08-10T18:38:02.892" v="423" actId="27636"/>
        <pc:sldMkLst>
          <pc:docMk/>
          <pc:sldMk cId="2839034291" sldId="273"/>
        </pc:sldMkLst>
        <pc:spChg chg="mod">
          <ac:chgData name="Hanson, Kevin" userId="e60c6aad-8614-4884-8dc2-e8f78e5022b5" providerId="ADAL" clId="{C5C6DB85-60FE-4C8B-A1C5-1D8932727AF9}" dt="2021-08-10T18:38:02.892" v="423" actId="27636"/>
          <ac:spMkLst>
            <pc:docMk/>
            <pc:sldMk cId="2839034291" sldId="273"/>
            <ac:spMk id="3" creationId="{6CFFAFF2-6435-4FEB-8458-08C70ECA7EAC}"/>
          </ac:spMkLst>
        </pc:spChg>
      </pc:sldChg>
      <pc:sldChg chg="modSp">
        <pc:chgData name="Hanson, Kevin" userId="e60c6aad-8614-4884-8dc2-e8f78e5022b5" providerId="ADAL" clId="{C5C6DB85-60FE-4C8B-A1C5-1D8932727AF9}" dt="2021-08-10T18:40:04.333" v="500" actId="20577"/>
        <pc:sldMkLst>
          <pc:docMk/>
          <pc:sldMk cId="2528680582" sldId="274"/>
        </pc:sldMkLst>
        <pc:spChg chg="mod">
          <ac:chgData name="Hanson, Kevin" userId="e60c6aad-8614-4884-8dc2-e8f78e5022b5" providerId="ADAL" clId="{C5C6DB85-60FE-4C8B-A1C5-1D8932727AF9}" dt="2021-08-10T18:23:17.799" v="175" actId="20577"/>
          <ac:spMkLst>
            <pc:docMk/>
            <pc:sldMk cId="2528680582" sldId="274"/>
            <ac:spMk id="2" creationId="{C04F8FF1-0944-4B10-8C25-9794CC6875CC}"/>
          </ac:spMkLst>
        </pc:spChg>
        <pc:spChg chg="mod">
          <ac:chgData name="Hanson, Kevin" userId="e60c6aad-8614-4884-8dc2-e8f78e5022b5" providerId="ADAL" clId="{C5C6DB85-60FE-4C8B-A1C5-1D8932727AF9}" dt="2021-08-10T18:40:04.333" v="500" actId="20577"/>
          <ac:spMkLst>
            <pc:docMk/>
            <pc:sldMk cId="2528680582" sldId="274"/>
            <ac:spMk id="3" creationId="{49EC7F26-76B7-499C-9579-88DB8C2BA8A0}"/>
          </ac:spMkLst>
        </pc:spChg>
      </pc:sldChg>
      <pc:sldChg chg="modSp add">
        <pc:chgData name="Hanson, Kevin" userId="e60c6aad-8614-4884-8dc2-e8f78e5022b5" providerId="ADAL" clId="{C5C6DB85-60FE-4C8B-A1C5-1D8932727AF9}" dt="2021-08-10T19:02:49.028" v="897"/>
        <pc:sldMkLst>
          <pc:docMk/>
          <pc:sldMk cId="3269664243" sldId="275"/>
        </pc:sldMkLst>
        <pc:spChg chg="mod">
          <ac:chgData name="Hanson, Kevin" userId="e60c6aad-8614-4884-8dc2-e8f78e5022b5" providerId="ADAL" clId="{C5C6DB85-60FE-4C8B-A1C5-1D8932727AF9}" dt="2021-08-10T19:01:40.167" v="796" actId="20577"/>
          <ac:spMkLst>
            <pc:docMk/>
            <pc:sldMk cId="3269664243" sldId="275"/>
            <ac:spMk id="2" creationId="{C4800AFE-EABE-4C11-AAC5-019D96AD6046}"/>
          </ac:spMkLst>
        </pc:spChg>
        <pc:spChg chg="mod">
          <ac:chgData name="Hanson, Kevin" userId="e60c6aad-8614-4884-8dc2-e8f78e5022b5" providerId="ADAL" clId="{C5C6DB85-60FE-4C8B-A1C5-1D8932727AF9}" dt="2021-08-10T19:02:49.028" v="897"/>
          <ac:spMkLst>
            <pc:docMk/>
            <pc:sldMk cId="3269664243" sldId="275"/>
            <ac:spMk id="3" creationId="{E1123C75-8F16-42EC-80AF-F450E26B21C9}"/>
          </ac:spMkLst>
        </pc:spChg>
      </pc:sldChg>
    </pc:docChg>
  </pc:docChgLst>
  <pc:docChgLst>
    <pc:chgData name="Hanson, Kevin" userId="e60c6aad-8614-4884-8dc2-e8f78e5022b5" providerId="ADAL" clId="{7B0B7FEC-E3C6-470D-803E-78D38A5C810A}"/>
    <pc:docChg chg="undo custSel addSld modSld sldOrd">
      <pc:chgData name="Hanson, Kevin" userId="e60c6aad-8614-4884-8dc2-e8f78e5022b5" providerId="ADAL" clId="{7B0B7FEC-E3C6-470D-803E-78D38A5C810A}" dt="2021-08-03T13:23:12.025" v="458" actId="403"/>
      <pc:docMkLst>
        <pc:docMk/>
      </pc:docMkLst>
      <pc:sldChg chg="modSp">
        <pc:chgData name="Hanson, Kevin" userId="e60c6aad-8614-4884-8dc2-e8f78e5022b5" providerId="ADAL" clId="{7B0B7FEC-E3C6-470D-803E-78D38A5C810A}" dt="2021-08-03T13:12:46.765" v="103" actId="20577"/>
        <pc:sldMkLst>
          <pc:docMk/>
          <pc:sldMk cId="1316505588" sldId="263"/>
        </pc:sldMkLst>
        <pc:spChg chg="mod">
          <ac:chgData name="Hanson, Kevin" userId="e60c6aad-8614-4884-8dc2-e8f78e5022b5" providerId="ADAL" clId="{7B0B7FEC-E3C6-470D-803E-78D38A5C810A}" dt="2021-08-03T13:12:46.765" v="103" actId="20577"/>
          <ac:spMkLst>
            <pc:docMk/>
            <pc:sldMk cId="1316505588" sldId="263"/>
            <ac:spMk id="3" creationId="{3591BF00-7FDD-4DDE-8DF3-AF6978002EE3}"/>
          </ac:spMkLst>
        </pc:spChg>
      </pc:sldChg>
      <pc:sldChg chg="modSp add ord">
        <pc:chgData name="Hanson, Kevin" userId="e60c6aad-8614-4884-8dc2-e8f78e5022b5" providerId="ADAL" clId="{7B0B7FEC-E3C6-470D-803E-78D38A5C810A}" dt="2021-08-03T13:10:51.425" v="30"/>
        <pc:sldMkLst>
          <pc:docMk/>
          <pc:sldMk cId="4137471364" sldId="265"/>
        </pc:sldMkLst>
        <pc:spChg chg="mod">
          <ac:chgData name="Hanson, Kevin" userId="e60c6aad-8614-4884-8dc2-e8f78e5022b5" providerId="ADAL" clId="{7B0B7FEC-E3C6-470D-803E-78D38A5C810A}" dt="2021-08-03T13:10:14.745" v="27" actId="313"/>
          <ac:spMkLst>
            <pc:docMk/>
            <pc:sldMk cId="4137471364" sldId="265"/>
            <ac:spMk id="2" creationId="{8110A99B-5549-4AFD-A17F-761BFB4732A3}"/>
          </ac:spMkLst>
        </pc:spChg>
        <pc:spChg chg="mod">
          <ac:chgData name="Hanson, Kevin" userId="e60c6aad-8614-4884-8dc2-e8f78e5022b5" providerId="ADAL" clId="{7B0B7FEC-E3C6-470D-803E-78D38A5C810A}" dt="2021-08-03T13:10:26.634" v="29" actId="27636"/>
          <ac:spMkLst>
            <pc:docMk/>
            <pc:sldMk cId="4137471364" sldId="265"/>
            <ac:spMk id="3" creationId="{0AC91F26-9CB2-4348-8A00-B6D2296E271F}"/>
          </ac:spMkLst>
        </pc:spChg>
      </pc:sldChg>
      <pc:sldChg chg="modSp add">
        <pc:chgData name="Hanson, Kevin" userId="e60c6aad-8614-4884-8dc2-e8f78e5022b5" providerId="ADAL" clId="{7B0B7FEC-E3C6-470D-803E-78D38A5C810A}" dt="2021-08-03T13:21:42.353" v="449" actId="15"/>
        <pc:sldMkLst>
          <pc:docMk/>
          <pc:sldMk cId="2745950470" sldId="266"/>
        </pc:sldMkLst>
        <pc:spChg chg="mod">
          <ac:chgData name="Hanson, Kevin" userId="e60c6aad-8614-4884-8dc2-e8f78e5022b5" providerId="ADAL" clId="{7B0B7FEC-E3C6-470D-803E-78D38A5C810A}" dt="2021-08-03T13:13:58.184" v="135" actId="20577"/>
          <ac:spMkLst>
            <pc:docMk/>
            <pc:sldMk cId="2745950470" sldId="266"/>
            <ac:spMk id="2" creationId="{2C6B3605-BFA5-4FC6-B7F5-A9171C985D22}"/>
          </ac:spMkLst>
        </pc:spChg>
        <pc:spChg chg="mod">
          <ac:chgData name="Hanson, Kevin" userId="e60c6aad-8614-4884-8dc2-e8f78e5022b5" providerId="ADAL" clId="{7B0B7FEC-E3C6-470D-803E-78D38A5C810A}" dt="2021-08-03T13:21:42.353" v="449" actId="15"/>
          <ac:spMkLst>
            <pc:docMk/>
            <pc:sldMk cId="2745950470" sldId="266"/>
            <ac:spMk id="3" creationId="{E492A7F5-5502-4207-9667-A1D35D653829}"/>
          </ac:spMkLst>
        </pc:spChg>
      </pc:sldChg>
      <pc:sldChg chg="modSp add">
        <pc:chgData name="Hanson, Kevin" userId="e60c6aad-8614-4884-8dc2-e8f78e5022b5" providerId="ADAL" clId="{7B0B7FEC-E3C6-470D-803E-78D38A5C810A}" dt="2021-08-03T13:23:12.025" v="458" actId="403"/>
        <pc:sldMkLst>
          <pc:docMk/>
          <pc:sldMk cId="527668334" sldId="267"/>
        </pc:sldMkLst>
        <pc:spChg chg="mod">
          <ac:chgData name="Hanson, Kevin" userId="e60c6aad-8614-4884-8dc2-e8f78e5022b5" providerId="ADAL" clId="{7B0B7FEC-E3C6-470D-803E-78D38A5C810A}" dt="2021-08-03T13:16:18.984" v="278" actId="255"/>
          <ac:spMkLst>
            <pc:docMk/>
            <pc:sldMk cId="527668334" sldId="267"/>
            <ac:spMk id="2" creationId="{C04F8FF1-0944-4B10-8C25-9794CC6875CC}"/>
          </ac:spMkLst>
        </pc:spChg>
        <pc:spChg chg="mod">
          <ac:chgData name="Hanson, Kevin" userId="e60c6aad-8614-4884-8dc2-e8f78e5022b5" providerId="ADAL" clId="{7B0B7FEC-E3C6-470D-803E-78D38A5C810A}" dt="2021-08-03T13:23:12.025" v="458" actId="403"/>
          <ac:spMkLst>
            <pc:docMk/>
            <pc:sldMk cId="527668334" sldId="267"/>
            <ac:spMk id="3" creationId="{49EC7F26-76B7-499C-9579-88DB8C2BA8A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A1099C-6BE6-45B7-A58F-6B35EED4C879}" type="datetimeFigureOut">
              <a:rPr lang="en-US" smtClean="0"/>
              <a:t>8/16/2021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4F6B3B-0F18-4DF5-8BE8-CA8927AB95D0}" type="slidenum">
              <a:rPr lang="en-US" smtClean="0"/>
              <a:t>‹#›</a:t>
            </a:fld>
            <a:endParaRPr lang="en-US"/>
          </a:p>
        </p:txBody>
      </p:sp>
    </p:spTree>
    <p:extLst>
      <p:ext uri="{BB962C8B-B14F-4D97-AF65-F5344CB8AC3E}">
        <p14:creationId xmlns:p14="http://schemas.microsoft.com/office/powerpoint/2010/main" val="237010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C6789-C145-414B-9523-3A9C27A12B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B27743-3485-4A17-93A5-DF95E2B51F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DEFEC9-9372-4065-BA9F-719C50B8E459}"/>
              </a:ext>
            </a:extLst>
          </p:cNvPr>
          <p:cNvSpPr>
            <a:spLocks noGrp="1"/>
          </p:cNvSpPr>
          <p:nvPr>
            <p:ph type="dt" sz="half" idx="10"/>
          </p:nvPr>
        </p:nvSpPr>
        <p:spPr/>
        <p:txBody>
          <a:bodyPr/>
          <a:lstStyle/>
          <a:p>
            <a:fld id="{A0237409-50CB-40FF-B007-24BC704919C2}" type="datetime1">
              <a:rPr lang="en-US" smtClean="0"/>
              <a:t>8/16/2021</a:t>
            </a:fld>
            <a:endParaRPr lang="en-US"/>
          </a:p>
        </p:txBody>
      </p:sp>
      <p:sp>
        <p:nvSpPr>
          <p:cNvPr id="5" name="Footer Placeholder 4">
            <a:extLst>
              <a:ext uri="{FF2B5EF4-FFF2-40B4-BE49-F238E27FC236}">
                <a16:creationId xmlns:a16="http://schemas.microsoft.com/office/drawing/2014/main" id="{34218044-CE0D-44F6-9E1F-798C15C36F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E469FB-9F41-4254-8787-1E088C07A589}"/>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396582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D487-E3E6-4FF2-BEB8-FA431D7C30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E2BBC4-C49E-4CF0-82B0-03E0328BBB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1D38B-B361-4045-B561-8189DDCD0438}"/>
              </a:ext>
            </a:extLst>
          </p:cNvPr>
          <p:cNvSpPr>
            <a:spLocks noGrp="1"/>
          </p:cNvSpPr>
          <p:nvPr>
            <p:ph type="dt" sz="half" idx="10"/>
          </p:nvPr>
        </p:nvSpPr>
        <p:spPr/>
        <p:txBody>
          <a:bodyPr/>
          <a:lstStyle/>
          <a:p>
            <a:fld id="{5B74E0B5-1214-42B3-9786-E9CB3E5E0E9E}" type="datetime1">
              <a:rPr lang="en-US" smtClean="0"/>
              <a:t>8/16/2021</a:t>
            </a:fld>
            <a:endParaRPr lang="en-US"/>
          </a:p>
        </p:txBody>
      </p:sp>
      <p:sp>
        <p:nvSpPr>
          <p:cNvPr id="5" name="Footer Placeholder 4">
            <a:extLst>
              <a:ext uri="{FF2B5EF4-FFF2-40B4-BE49-F238E27FC236}">
                <a16:creationId xmlns:a16="http://schemas.microsoft.com/office/drawing/2014/main" id="{0609226F-189F-4386-BE7B-C86F93C39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FE958A-D3B9-4FCB-8DDA-753B91FD6420}"/>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3797928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29737-5429-49C0-A028-8E1B7219CF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64CDA2-183B-4F27-90B0-AAD3243FA6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D578D9-BBC9-4B2C-82D3-1A768D534DA0}"/>
              </a:ext>
            </a:extLst>
          </p:cNvPr>
          <p:cNvSpPr>
            <a:spLocks noGrp="1"/>
          </p:cNvSpPr>
          <p:nvPr>
            <p:ph type="dt" sz="half" idx="10"/>
          </p:nvPr>
        </p:nvSpPr>
        <p:spPr/>
        <p:txBody>
          <a:bodyPr/>
          <a:lstStyle/>
          <a:p>
            <a:fld id="{126A8426-679D-4A62-807F-73F16312171F}" type="datetime1">
              <a:rPr lang="en-US" smtClean="0"/>
              <a:t>8/16/2021</a:t>
            </a:fld>
            <a:endParaRPr lang="en-US"/>
          </a:p>
        </p:txBody>
      </p:sp>
      <p:sp>
        <p:nvSpPr>
          <p:cNvPr id="5" name="Footer Placeholder 4">
            <a:extLst>
              <a:ext uri="{FF2B5EF4-FFF2-40B4-BE49-F238E27FC236}">
                <a16:creationId xmlns:a16="http://schemas.microsoft.com/office/drawing/2014/main" id="{CEABC398-B1BA-4D16-9738-BDEB71A3E1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E6129-F598-49A8-B108-EA3214B79D40}"/>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4165551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E99C1-5D8E-4EBC-8A2D-977F321D52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27BD0B-CAD0-44FF-B776-F04CEE4E8F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9AC52F-AA3D-4786-87AD-A03E08BC908B}"/>
              </a:ext>
            </a:extLst>
          </p:cNvPr>
          <p:cNvSpPr>
            <a:spLocks noGrp="1"/>
          </p:cNvSpPr>
          <p:nvPr>
            <p:ph type="dt" sz="half" idx="10"/>
          </p:nvPr>
        </p:nvSpPr>
        <p:spPr/>
        <p:txBody>
          <a:bodyPr/>
          <a:lstStyle/>
          <a:p>
            <a:fld id="{658F6DDC-70BD-4A7F-95E9-67A4273EAA5E}" type="datetime1">
              <a:rPr lang="en-US" smtClean="0"/>
              <a:t>8/16/2021</a:t>
            </a:fld>
            <a:endParaRPr lang="en-US"/>
          </a:p>
        </p:txBody>
      </p:sp>
      <p:sp>
        <p:nvSpPr>
          <p:cNvPr id="5" name="Footer Placeholder 4">
            <a:extLst>
              <a:ext uri="{FF2B5EF4-FFF2-40B4-BE49-F238E27FC236}">
                <a16:creationId xmlns:a16="http://schemas.microsoft.com/office/drawing/2014/main" id="{036123EF-8FD0-4209-9583-5C5D2B7397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D1A283-466B-4AD5-B60E-4144179F7EE9}"/>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272361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6126-5E7B-4336-A213-C0694AEE20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B6C214-8921-4136-A1D4-0832AE96EF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124D38-A677-4BBF-B1E5-4E6CDF6B1581}"/>
              </a:ext>
            </a:extLst>
          </p:cNvPr>
          <p:cNvSpPr>
            <a:spLocks noGrp="1"/>
          </p:cNvSpPr>
          <p:nvPr>
            <p:ph type="dt" sz="half" idx="10"/>
          </p:nvPr>
        </p:nvSpPr>
        <p:spPr/>
        <p:txBody>
          <a:bodyPr/>
          <a:lstStyle/>
          <a:p>
            <a:fld id="{05C72D33-1EE4-467E-899D-E946BF1B461B}" type="datetime1">
              <a:rPr lang="en-US" smtClean="0"/>
              <a:t>8/16/2021</a:t>
            </a:fld>
            <a:endParaRPr lang="en-US"/>
          </a:p>
        </p:txBody>
      </p:sp>
      <p:sp>
        <p:nvSpPr>
          <p:cNvPr id="5" name="Footer Placeholder 4">
            <a:extLst>
              <a:ext uri="{FF2B5EF4-FFF2-40B4-BE49-F238E27FC236}">
                <a16:creationId xmlns:a16="http://schemas.microsoft.com/office/drawing/2014/main" id="{AF1B5353-453D-42B4-89E8-26A41DED65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024C13-7447-4CE2-8073-D5DC661C5DB8}"/>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4465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A21E6-AAE8-4630-8972-F691D199F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2B74E9-49BC-4C4B-8F8A-E63C0AC7C8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623FFA-7E3B-45B8-A058-0EFA502BC3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3B54F9-4D49-4F4D-9A39-4E7F93F7F901}"/>
              </a:ext>
            </a:extLst>
          </p:cNvPr>
          <p:cNvSpPr>
            <a:spLocks noGrp="1"/>
          </p:cNvSpPr>
          <p:nvPr>
            <p:ph type="dt" sz="half" idx="10"/>
          </p:nvPr>
        </p:nvSpPr>
        <p:spPr/>
        <p:txBody>
          <a:bodyPr/>
          <a:lstStyle/>
          <a:p>
            <a:fld id="{D2FFBE5F-369B-4872-B4B0-C17D7478637C}" type="datetime1">
              <a:rPr lang="en-US" smtClean="0"/>
              <a:t>8/16/2021</a:t>
            </a:fld>
            <a:endParaRPr lang="en-US"/>
          </a:p>
        </p:txBody>
      </p:sp>
      <p:sp>
        <p:nvSpPr>
          <p:cNvPr id="6" name="Footer Placeholder 5">
            <a:extLst>
              <a:ext uri="{FF2B5EF4-FFF2-40B4-BE49-F238E27FC236}">
                <a16:creationId xmlns:a16="http://schemas.microsoft.com/office/drawing/2014/main" id="{D735FE29-4870-4DFB-81CF-047610D2B4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AEE0B4-DE0F-4A59-A091-60256991F6A0}"/>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2094924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AD57E-06C4-406F-A098-B9166EA5C2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2D97B9-0B6C-4005-B281-50C2532152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FE6D4B-E03F-4ACC-A011-60CB936814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937538-FB14-4552-9B85-6108694FF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3A5AD0-CA72-4901-8513-0EB45C0523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385734-B549-42E3-A699-4EFF8691D66C}"/>
              </a:ext>
            </a:extLst>
          </p:cNvPr>
          <p:cNvSpPr>
            <a:spLocks noGrp="1"/>
          </p:cNvSpPr>
          <p:nvPr>
            <p:ph type="dt" sz="half" idx="10"/>
          </p:nvPr>
        </p:nvSpPr>
        <p:spPr/>
        <p:txBody>
          <a:bodyPr/>
          <a:lstStyle/>
          <a:p>
            <a:fld id="{1766244E-B4DF-4C98-AEB4-AAD9BB99DAA9}" type="datetime1">
              <a:rPr lang="en-US" smtClean="0"/>
              <a:t>8/16/2021</a:t>
            </a:fld>
            <a:endParaRPr lang="en-US"/>
          </a:p>
        </p:txBody>
      </p:sp>
      <p:sp>
        <p:nvSpPr>
          <p:cNvPr id="8" name="Footer Placeholder 7">
            <a:extLst>
              <a:ext uri="{FF2B5EF4-FFF2-40B4-BE49-F238E27FC236}">
                <a16:creationId xmlns:a16="http://schemas.microsoft.com/office/drawing/2014/main" id="{5ED65918-E963-4D2E-8A8D-6232EF95FD0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C14EB6-FDE0-426A-B861-4AAB787EFEAB}"/>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1947060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80EAD-1A2A-4194-B59B-66B0B9A388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A6BBBB-CBE1-4456-891F-E55351A31D4E}"/>
              </a:ext>
            </a:extLst>
          </p:cNvPr>
          <p:cNvSpPr>
            <a:spLocks noGrp="1"/>
          </p:cNvSpPr>
          <p:nvPr>
            <p:ph type="dt" sz="half" idx="10"/>
          </p:nvPr>
        </p:nvSpPr>
        <p:spPr/>
        <p:txBody>
          <a:bodyPr/>
          <a:lstStyle/>
          <a:p>
            <a:fld id="{0B3FFD05-E677-4AA6-9A71-37B7993F7DAE}" type="datetime1">
              <a:rPr lang="en-US" smtClean="0"/>
              <a:t>8/16/2021</a:t>
            </a:fld>
            <a:endParaRPr lang="en-US"/>
          </a:p>
        </p:txBody>
      </p:sp>
      <p:sp>
        <p:nvSpPr>
          <p:cNvPr id="4" name="Footer Placeholder 3">
            <a:extLst>
              <a:ext uri="{FF2B5EF4-FFF2-40B4-BE49-F238E27FC236}">
                <a16:creationId xmlns:a16="http://schemas.microsoft.com/office/drawing/2014/main" id="{FFEE617E-496A-42E6-86EF-8D696F8086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961667-8279-404D-86E0-574B79E0D455}"/>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4140617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37094C-D558-43B1-A9B5-D3EC0DB7D065}"/>
              </a:ext>
            </a:extLst>
          </p:cNvPr>
          <p:cNvSpPr>
            <a:spLocks noGrp="1"/>
          </p:cNvSpPr>
          <p:nvPr>
            <p:ph type="dt" sz="half" idx="10"/>
          </p:nvPr>
        </p:nvSpPr>
        <p:spPr/>
        <p:txBody>
          <a:bodyPr/>
          <a:lstStyle/>
          <a:p>
            <a:fld id="{A26DA642-8630-413B-BC73-A55A202B2FE7}" type="datetime1">
              <a:rPr lang="en-US" smtClean="0"/>
              <a:t>8/16/2021</a:t>
            </a:fld>
            <a:endParaRPr lang="en-US"/>
          </a:p>
        </p:txBody>
      </p:sp>
      <p:sp>
        <p:nvSpPr>
          <p:cNvPr id="3" name="Footer Placeholder 2">
            <a:extLst>
              <a:ext uri="{FF2B5EF4-FFF2-40B4-BE49-F238E27FC236}">
                <a16:creationId xmlns:a16="http://schemas.microsoft.com/office/drawing/2014/main" id="{12D3FDD7-8B45-40F6-84D4-6DFF97A347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AB8D9C-F2FD-4AE6-89EB-A95E30B3C4BA}"/>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3992862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FA47-DB82-4D16-9332-74756AF3BA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671E53-FF2C-4DDF-86BD-964906EF9F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79E93C-B1E5-4693-9F02-6C24C60B8D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13B91C-77E5-4CB2-959F-BBE36B2ECE05}"/>
              </a:ext>
            </a:extLst>
          </p:cNvPr>
          <p:cNvSpPr>
            <a:spLocks noGrp="1"/>
          </p:cNvSpPr>
          <p:nvPr>
            <p:ph type="dt" sz="half" idx="10"/>
          </p:nvPr>
        </p:nvSpPr>
        <p:spPr/>
        <p:txBody>
          <a:bodyPr/>
          <a:lstStyle/>
          <a:p>
            <a:fld id="{D41AA687-BC76-490A-BB15-9E8E7E7E4D86}" type="datetime1">
              <a:rPr lang="en-US" smtClean="0"/>
              <a:t>8/16/2021</a:t>
            </a:fld>
            <a:endParaRPr lang="en-US"/>
          </a:p>
        </p:txBody>
      </p:sp>
      <p:sp>
        <p:nvSpPr>
          <p:cNvPr id="6" name="Footer Placeholder 5">
            <a:extLst>
              <a:ext uri="{FF2B5EF4-FFF2-40B4-BE49-F238E27FC236}">
                <a16:creationId xmlns:a16="http://schemas.microsoft.com/office/drawing/2014/main" id="{6BB5F31E-794D-4832-81D1-0E78F04B44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BFFA6E-5430-45E3-A7C4-C2C5796731C6}"/>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120653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75304-CC91-498D-905E-251D5DF5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38BB88-EA2E-486C-B8C5-6206CCD880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1023A1-24F9-48BA-BF66-78B07E7B01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5755D6-ED36-4353-AF8A-A06D79918AE2}"/>
              </a:ext>
            </a:extLst>
          </p:cNvPr>
          <p:cNvSpPr>
            <a:spLocks noGrp="1"/>
          </p:cNvSpPr>
          <p:nvPr>
            <p:ph type="dt" sz="half" idx="10"/>
          </p:nvPr>
        </p:nvSpPr>
        <p:spPr/>
        <p:txBody>
          <a:bodyPr/>
          <a:lstStyle/>
          <a:p>
            <a:fld id="{6F2D0EDC-1571-4F11-9DE1-C2E8AECAB192}" type="datetime1">
              <a:rPr lang="en-US" smtClean="0"/>
              <a:t>8/16/2021</a:t>
            </a:fld>
            <a:endParaRPr lang="en-US"/>
          </a:p>
        </p:txBody>
      </p:sp>
      <p:sp>
        <p:nvSpPr>
          <p:cNvPr id="6" name="Footer Placeholder 5">
            <a:extLst>
              <a:ext uri="{FF2B5EF4-FFF2-40B4-BE49-F238E27FC236}">
                <a16:creationId xmlns:a16="http://schemas.microsoft.com/office/drawing/2014/main" id="{BF23D739-0CF5-4652-9116-8F07EB7D7F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028532-F976-47AE-9667-AC735AA5AAD2}"/>
              </a:ext>
            </a:extLst>
          </p:cNvPr>
          <p:cNvSpPr>
            <a:spLocks noGrp="1"/>
          </p:cNvSpPr>
          <p:nvPr>
            <p:ph type="sldNum" sz="quarter" idx="12"/>
          </p:nvPr>
        </p:nvSpPr>
        <p:spPr/>
        <p:txBody>
          <a:bodyPr/>
          <a:lstStyle/>
          <a:p>
            <a:fld id="{A5571450-83C6-4DC6-AA92-869612FCF02A}" type="slidenum">
              <a:rPr lang="en-US" smtClean="0"/>
              <a:t>‹#›</a:t>
            </a:fld>
            <a:endParaRPr lang="en-US"/>
          </a:p>
        </p:txBody>
      </p:sp>
    </p:spTree>
    <p:extLst>
      <p:ext uri="{BB962C8B-B14F-4D97-AF65-F5344CB8AC3E}">
        <p14:creationId xmlns:p14="http://schemas.microsoft.com/office/powerpoint/2010/main" val="1197549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013410-D46D-4190-80F5-C3AF4F8255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49E9BD-6B89-4834-964B-70D99946B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2FD93E-7DF4-415E-A87A-64C9E2984F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5E680-6FF1-4232-B602-81D39BF45B20}" type="datetime1">
              <a:rPr lang="en-US" smtClean="0"/>
              <a:t>8/16/2021</a:t>
            </a:fld>
            <a:endParaRPr lang="en-US"/>
          </a:p>
        </p:txBody>
      </p:sp>
      <p:sp>
        <p:nvSpPr>
          <p:cNvPr id="5" name="Footer Placeholder 4">
            <a:extLst>
              <a:ext uri="{FF2B5EF4-FFF2-40B4-BE49-F238E27FC236}">
                <a16:creationId xmlns:a16="http://schemas.microsoft.com/office/drawing/2014/main" id="{A6E73BDA-F366-4C15-B8D2-C1D7A1771D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82916F-5B6C-4D67-8DB5-DE88BA5A5C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71450-83C6-4DC6-AA92-869612FCF02A}" type="slidenum">
              <a:rPr lang="en-US" smtClean="0"/>
              <a:t>‹#›</a:t>
            </a:fld>
            <a:endParaRPr lang="en-US"/>
          </a:p>
        </p:txBody>
      </p:sp>
    </p:spTree>
    <p:extLst>
      <p:ext uri="{BB962C8B-B14F-4D97-AF65-F5344CB8AC3E}">
        <p14:creationId xmlns:p14="http://schemas.microsoft.com/office/powerpoint/2010/main" val="848383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3ED17-6ACE-43AF-8751-C26A1BA94EA9}"/>
              </a:ext>
            </a:extLst>
          </p:cNvPr>
          <p:cNvSpPr>
            <a:spLocks noGrp="1"/>
          </p:cNvSpPr>
          <p:nvPr>
            <p:ph type="ctrTitle"/>
          </p:nvPr>
        </p:nvSpPr>
        <p:spPr/>
        <p:txBody>
          <a:bodyPr/>
          <a:lstStyle/>
          <a:p>
            <a:r>
              <a:rPr lang="en-US" dirty="0"/>
              <a:t>PLWG Extreme Case Group</a:t>
            </a:r>
          </a:p>
        </p:txBody>
      </p:sp>
      <p:sp>
        <p:nvSpPr>
          <p:cNvPr id="3" name="Subtitle 2">
            <a:extLst>
              <a:ext uri="{FF2B5EF4-FFF2-40B4-BE49-F238E27FC236}">
                <a16:creationId xmlns:a16="http://schemas.microsoft.com/office/drawing/2014/main" id="{B3D52EDA-2A11-491A-AC85-111E29698755}"/>
              </a:ext>
            </a:extLst>
          </p:cNvPr>
          <p:cNvSpPr>
            <a:spLocks noGrp="1"/>
          </p:cNvSpPr>
          <p:nvPr>
            <p:ph type="subTitle" idx="1"/>
          </p:nvPr>
        </p:nvSpPr>
        <p:spPr/>
        <p:txBody>
          <a:bodyPr/>
          <a:lstStyle/>
          <a:p>
            <a:r>
              <a:rPr lang="en-US" dirty="0"/>
              <a:t>PLWG Meeting </a:t>
            </a:r>
            <a:br>
              <a:rPr lang="en-US" dirty="0"/>
            </a:br>
            <a:r>
              <a:rPr lang="en-US" dirty="0"/>
              <a:t>8/17/2021</a:t>
            </a:r>
          </a:p>
        </p:txBody>
      </p:sp>
      <p:sp>
        <p:nvSpPr>
          <p:cNvPr id="4" name="Slide Number Placeholder 3">
            <a:extLst>
              <a:ext uri="{FF2B5EF4-FFF2-40B4-BE49-F238E27FC236}">
                <a16:creationId xmlns:a16="http://schemas.microsoft.com/office/drawing/2014/main" id="{E54E7A0E-E08E-4D5B-B52C-2A9A4FE20872}"/>
              </a:ext>
            </a:extLst>
          </p:cNvPr>
          <p:cNvSpPr>
            <a:spLocks noGrp="1"/>
          </p:cNvSpPr>
          <p:nvPr>
            <p:ph type="sldNum" sz="quarter" idx="12"/>
          </p:nvPr>
        </p:nvSpPr>
        <p:spPr/>
        <p:txBody>
          <a:bodyPr/>
          <a:lstStyle/>
          <a:p>
            <a:fld id="{A5571450-83C6-4DC6-AA92-869612FCF02A}" type="slidenum">
              <a:rPr lang="en-US" smtClean="0"/>
              <a:t>1</a:t>
            </a:fld>
            <a:endParaRPr lang="en-US"/>
          </a:p>
        </p:txBody>
      </p:sp>
    </p:spTree>
    <p:extLst>
      <p:ext uri="{BB962C8B-B14F-4D97-AF65-F5344CB8AC3E}">
        <p14:creationId xmlns:p14="http://schemas.microsoft.com/office/powerpoint/2010/main" val="2782142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8EB1E-9601-4A63-8DA7-7BDB7FE46E5F}"/>
              </a:ext>
            </a:extLst>
          </p:cNvPr>
          <p:cNvSpPr>
            <a:spLocks noGrp="1"/>
          </p:cNvSpPr>
          <p:nvPr>
            <p:ph type="title"/>
          </p:nvPr>
        </p:nvSpPr>
        <p:spPr>
          <a:xfrm>
            <a:off x="838200" y="365125"/>
            <a:ext cx="10515600" cy="1325563"/>
          </a:xfrm>
        </p:spPr>
        <p:txBody>
          <a:bodyPr>
            <a:normAutofit/>
          </a:bodyPr>
          <a:lstStyle/>
          <a:p>
            <a:r>
              <a:rPr lang="en-US" sz="3600" dirty="0"/>
              <a:t>Extreme Winter Case</a:t>
            </a:r>
          </a:p>
        </p:txBody>
      </p:sp>
      <p:sp>
        <p:nvSpPr>
          <p:cNvPr id="3" name="Content Placeholder 2">
            <a:extLst>
              <a:ext uri="{FF2B5EF4-FFF2-40B4-BE49-F238E27FC236}">
                <a16:creationId xmlns:a16="http://schemas.microsoft.com/office/drawing/2014/main" id="{C239C099-EA77-492F-A08F-FB19AB4B25AB}"/>
              </a:ext>
            </a:extLst>
          </p:cNvPr>
          <p:cNvSpPr>
            <a:spLocks noGrp="1"/>
          </p:cNvSpPr>
          <p:nvPr>
            <p:ph idx="1"/>
          </p:nvPr>
        </p:nvSpPr>
        <p:spPr/>
        <p:txBody>
          <a:bodyPr>
            <a:normAutofit fontScale="92500" lnSpcReduction="10000"/>
          </a:bodyPr>
          <a:lstStyle/>
          <a:p>
            <a:r>
              <a:rPr lang="en-US" dirty="0"/>
              <a:t>6 am time period</a:t>
            </a:r>
          </a:p>
          <a:p>
            <a:r>
              <a:rPr lang="en-US" dirty="0"/>
              <a:t>February 15, 2021 Weather Assumptions</a:t>
            </a:r>
          </a:p>
          <a:p>
            <a:r>
              <a:rPr lang="en-US" dirty="0"/>
              <a:t>Load would be not scaled down to match generation</a:t>
            </a:r>
          </a:p>
          <a:p>
            <a:r>
              <a:rPr lang="en-US" dirty="0"/>
              <a:t>Solar generation at 0%</a:t>
            </a:r>
          </a:p>
          <a:p>
            <a:r>
              <a:rPr lang="en-US" dirty="0"/>
              <a:t>Wind generation at 10%</a:t>
            </a:r>
          </a:p>
          <a:p>
            <a:r>
              <a:rPr lang="en-US" dirty="0"/>
              <a:t>One study would be a G1N1 or GXN1 analysis, where the GX is a group of generation facilities in the same physical area or with a common failure mode (e.g., gas pipeline)</a:t>
            </a:r>
          </a:p>
          <a:p>
            <a:r>
              <a:rPr lang="en-US" dirty="0"/>
              <a:t>Another study would be systemwide natural gas fired deration of XX% to be reflective of natural gas system not pressurized appropriately</a:t>
            </a:r>
          </a:p>
          <a:p>
            <a:endParaRPr lang="en-US" dirty="0"/>
          </a:p>
          <a:p>
            <a:endParaRPr lang="en-US" dirty="0"/>
          </a:p>
        </p:txBody>
      </p:sp>
      <p:sp>
        <p:nvSpPr>
          <p:cNvPr id="4" name="Slide Number Placeholder 3">
            <a:extLst>
              <a:ext uri="{FF2B5EF4-FFF2-40B4-BE49-F238E27FC236}">
                <a16:creationId xmlns:a16="http://schemas.microsoft.com/office/drawing/2014/main" id="{52140517-3BF5-406F-9F65-2AC4099906F6}"/>
              </a:ext>
            </a:extLst>
          </p:cNvPr>
          <p:cNvSpPr>
            <a:spLocks noGrp="1"/>
          </p:cNvSpPr>
          <p:nvPr>
            <p:ph type="sldNum" sz="quarter" idx="12"/>
          </p:nvPr>
        </p:nvSpPr>
        <p:spPr/>
        <p:txBody>
          <a:bodyPr/>
          <a:lstStyle/>
          <a:p>
            <a:fld id="{A5571450-83C6-4DC6-AA92-869612FCF02A}" type="slidenum">
              <a:rPr lang="en-US" smtClean="0"/>
              <a:t>10</a:t>
            </a:fld>
            <a:endParaRPr lang="en-US"/>
          </a:p>
        </p:txBody>
      </p:sp>
    </p:spTree>
    <p:extLst>
      <p:ext uri="{BB962C8B-B14F-4D97-AF65-F5344CB8AC3E}">
        <p14:creationId xmlns:p14="http://schemas.microsoft.com/office/powerpoint/2010/main" val="2150871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684DA-13E6-464B-A099-1D5534634429}"/>
              </a:ext>
            </a:extLst>
          </p:cNvPr>
          <p:cNvSpPr>
            <a:spLocks noGrp="1"/>
          </p:cNvSpPr>
          <p:nvPr>
            <p:ph type="title"/>
          </p:nvPr>
        </p:nvSpPr>
        <p:spPr/>
        <p:txBody>
          <a:bodyPr>
            <a:normAutofit/>
          </a:bodyPr>
          <a:lstStyle/>
          <a:p>
            <a:r>
              <a:rPr lang="en-US" sz="3600" dirty="0"/>
              <a:t>Other items discussed the group</a:t>
            </a:r>
          </a:p>
        </p:txBody>
      </p:sp>
      <p:sp>
        <p:nvSpPr>
          <p:cNvPr id="3" name="Content Placeholder 2">
            <a:extLst>
              <a:ext uri="{FF2B5EF4-FFF2-40B4-BE49-F238E27FC236}">
                <a16:creationId xmlns:a16="http://schemas.microsoft.com/office/drawing/2014/main" id="{0E1682F8-0B70-46E6-B239-024D7AEF26E6}"/>
              </a:ext>
            </a:extLst>
          </p:cNvPr>
          <p:cNvSpPr>
            <a:spLocks noGrp="1"/>
          </p:cNvSpPr>
          <p:nvPr>
            <p:ph idx="1"/>
          </p:nvPr>
        </p:nvSpPr>
        <p:spPr/>
        <p:txBody>
          <a:bodyPr/>
          <a:lstStyle/>
          <a:p>
            <a:r>
              <a:rPr lang="en-US" dirty="0"/>
              <a:t>What duration of events should we be planning?</a:t>
            </a:r>
          </a:p>
          <a:p>
            <a:r>
              <a:rPr lang="en-US" dirty="0"/>
              <a:t>Identify evidence whether the existing ERCOT market structure is working to handle “extreme” weather scenarios</a:t>
            </a:r>
          </a:p>
          <a:p>
            <a:r>
              <a:rPr lang="en-US" dirty="0"/>
              <a:t>Does ERCOT have the tools they need?</a:t>
            </a:r>
          </a:p>
          <a:p>
            <a:r>
              <a:rPr lang="en-US" dirty="0"/>
              <a:t>Additional educational ideas</a:t>
            </a:r>
          </a:p>
          <a:p>
            <a:r>
              <a:rPr lang="en-US" dirty="0"/>
              <a:t>Many customers and market participants have renewables / zero carbon goals that shouldn’t necessarily be ignored as technology is available for more reliable renewable energy sources, e.g. hydrogen </a:t>
            </a:r>
            <a:r>
              <a:rPr lang="en-US"/>
              <a:t>fired generation. </a:t>
            </a:r>
            <a:endParaRPr lang="en-US" dirty="0"/>
          </a:p>
        </p:txBody>
      </p:sp>
      <p:sp>
        <p:nvSpPr>
          <p:cNvPr id="4" name="Slide Number Placeholder 3">
            <a:extLst>
              <a:ext uri="{FF2B5EF4-FFF2-40B4-BE49-F238E27FC236}">
                <a16:creationId xmlns:a16="http://schemas.microsoft.com/office/drawing/2014/main" id="{1AE9CCB3-8D36-47A2-9ED4-937A38828853}"/>
              </a:ext>
            </a:extLst>
          </p:cNvPr>
          <p:cNvSpPr>
            <a:spLocks noGrp="1"/>
          </p:cNvSpPr>
          <p:nvPr>
            <p:ph type="sldNum" sz="quarter" idx="12"/>
          </p:nvPr>
        </p:nvSpPr>
        <p:spPr/>
        <p:txBody>
          <a:bodyPr/>
          <a:lstStyle/>
          <a:p>
            <a:fld id="{A5571450-83C6-4DC6-AA92-869612FCF02A}" type="slidenum">
              <a:rPr lang="en-US" smtClean="0"/>
              <a:t>11</a:t>
            </a:fld>
            <a:endParaRPr lang="en-US"/>
          </a:p>
        </p:txBody>
      </p:sp>
    </p:spTree>
    <p:extLst>
      <p:ext uri="{BB962C8B-B14F-4D97-AF65-F5344CB8AC3E}">
        <p14:creationId xmlns:p14="http://schemas.microsoft.com/office/powerpoint/2010/main" val="1463199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B9AF6-67DA-482C-9337-369133288215}"/>
              </a:ext>
            </a:extLst>
          </p:cNvPr>
          <p:cNvSpPr>
            <a:spLocks noGrp="1"/>
          </p:cNvSpPr>
          <p:nvPr>
            <p:ph type="title"/>
          </p:nvPr>
        </p:nvSpPr>
        <p:spPr/>
        <p:txBody>
          <a:bodyPr>
            <a:normAutofit/>
          </a:bodyPr>
          <a:lstStyle/>
          <a:p>
            <a:r>
              <a:rPr lang="en-US" sz="3600" dirty="0"/>
              <a:t>What duration of events should we be planning?</a:t>
            </a:r>
          </a:p>
        </p:txBody>
      </p:sp>
      <p:sp>
        <p:nvSpPr>
          <p:cNvPr id="3" name="Content Placeholder 2">
            <a:extLst>
              <a:ext uri="{FF2B5EF4-FFF2-40B4-BE49-F238E27FC236}">
                <a16:creationId xmlns:a16="http://schemas.microsoft.com/office/drawing/2014/main" id="{4C89E5C3-B81E-4BBF-9438-44E86759F01A}"/>
              </a:ext>
            </a:extLst>
          </p:cNvPr>
          <p:cNvSpPr>
            <a:spLocks noGrp="1"/>
          </p:cNvSpPr>
          <p:nvPr>
            <p:ph idx="1"/>
          </p:nvPr>
        </p:nvSpPr>
        <p:spPr>
          <a:xfrm>
            <a:off x="838200" y="1825625"/>
            <a:ext cx="10515600" cy="4351338"/>
          </a:xfrm>
        </p:spPr>
        <p:txBody>
          <a:bodyPr/>
          <a:lstStyle/>
          <a:p>
            <a:r>
              <a:rPr lang="en-US" dirty="0"/>
              <a:t>Do we have a “normal” expected duration that we are planning?</a:t>
            </a:r>
          </a:p>
          <a:p>
            <a:r>
              <a:rPr lang="en-US" dirty="0"/>
              <a:t>Storm Uri in February 2021 could be described as a 96 hour event.</a:t>
            </a:r>
          </a:p>
          <a:p>
            <a:r>
              <a:rPr lang="en-US" dirty="0"/>
              <a:t>Most events are locational specific (e.g. Harvey) but could also occur over a longer duration.</a:t>
            </a:r>
          </a:p>
          <a:p>
            <a:r>
              <a:rPr lang="en-US" dirty="0"/>
              <a:t>Most summer time events will occur for less than 4 hours.  But could occur longer due to major pipelines being shutdown or extended weather lulls (e.g. low wind, fires could created cloud cover for solar generation).</a:t>
            </a:r>
          </a:p>
          <a:p>
            <a:r>
              <a:rPr lang="en-US" dirty="0"/>
              <a:t>Is it a small or large event? Can the outages be rotated?</a:t>
            </a:r>
          </a:p>
          <a:p>
            <a:endParaRPr lang="en-US" dirty="0"/>
          </a:p>
        </p:txBody>
      </p:sp>
      <p:sp>
        <p:nvSpPr>
          <p:cNvPr id="4" name="Slide Number Placeholder 3">
            <a:extLst>
              <a:ext uri="{FF2B5EF4-FFF2-40B4-BE49-F238E27FC236}">
                <a16:creationId xmlns:a16="http://schemas.microsoft.com/office/drawing/2014/main" id="{045F5F91-50A4-4C86-A022-E2B03F0A49FE}"/>
              </a:ext>
            </a:extLst>
          </p:cNvPr>
          <p:cNvSpPr>
            <a:spLocks noGrp="1"/>
          </p:cNvSpPr>
          <p:nvPr>
            <p:ph type="sldNum" sz="quarter" idx="12"/>
          </p:nvPr>
        </p:nvSpPr>
        <p:spPr/>
        <p:txBody>
          <a:bodyPr/>
          <a:lstStyle/>
          <a:p>
            <a:fld id="{A5571450-83C6-4DC6-AA92-869612FCF02A}" type="slidenum">
              <a:rPr lang="en-US" smtClean="0"/>
              <a:t>12</a:t>
            </a:fld>
            <a:endParaRPr lang="en-US"/>
          </a:p>
        </p:txBody>
      </p:sp>
    </p:spTree>
    <p:extLst>
      <p:ext uri="{BB962C8B-B14F-4D97-AF65-F5344CB8AC3E}">
        <p14:creationId xmlns:p14="http://schemas.microsoft.com/office/powerpoint/2010/main" val="3901248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272C7-A1FE-42F3-8C8D-DCFE97A1948C}"/>
              </a:ext>
            </a:extLst>
          </p:cNvPr>
          <p:cNvSpPr>
            <a:spLocks noGrp="1"/>
          </p:cNvSpPr>
          <p:nvPr>
            <p:ph type="title"/>
          </p:nvPr>
        </p:nvSpPr>
        <p:spPr/>
        <p:txBody>
          <a:bodyPr>
            <a:noAutofit/>
          </a:bodyPr>
          <a:lstStyle/>
          <a:p>
            <a:r>
              <a:rPr lang="en-US" sz="3600" dirty="0"/>
              <a:t>Identify evidence whether the existing ERCOT market structure is working to handle “extreme” weather scenarios</a:t>
            </a:r>
          </a:p>
        </p:txBody>
      </p:sp>
      <p:sp>
        <p:nvSpPr>
          <p:cNvPr id="3" name="Content Placeholder 2">
            <a:extLst>
              <a:ext uri="{FF2B5EF4-FFF2-40B4-BE49-F238E27FC236}">
                <a16:creationId xmlns:a16="http://schemas.microsoft.com/office/drawing/2014/main" id="{3591BF00-7FDD-4DDE-8DF3-AF6978002EE3}"/>
              </a:ext>
            </a:extLst>
          </p:cNvPr>
          <p:cNvSpPr>
            <a:spLocks noGrp="1"/>
          </p:cNvSpPr>
          <p:nvPr>
            <p:ph idx="1"/>
          </p:nvPr>
        </p:nvSpPr>
        <p:spPr/>
        <p:txBody>
          <a:bodyPr/>
          <a:lstStyle/>
          <a:p>
            <a:r>
              <a:rPr lang="en-US" dirty="0"/>
              <a:t>Not a topic of PLWG</a:t>
            </a:r>
          </a:p>
          <a:p>
            <a:r>
              <a:rPr lang="en-US" b="1" u="sng" dirty="0"/>
              <a:t>Being discussed at PUC Texas currently</a:t>
            </a:r>
          </a:p>
        </p:txBody>
      </p:sp>
      <p:sp>
        <p:nvSpPr>
          <p:cNvPr id="4" name="Slide Number Placeholder 3">
            <a:extLst>
              <a:ext uri="{FF2B5EF4-FFF2-40B4-BE49-F238E27FC236}">
                <a16:creationId xmlns:a16="http://schemas.microsoft.com/office/drawing/2014/main" id="{0C7FD560-E20F-49EA-8059-248008B69624}"/>
              </a:ext>
            </a:extLst>
          </p:cNvPr>
          <p:cNvSpPr>
            <a:spLocks noGrp="1"/>
          </p:cNvSpPr>
          <p:nvPr>
            <p:ph type="sldNum" sz="quarter" idx="12"/>
          </p:nvPr>
        </p:nvSpPr>
        <p:spPr/>
        <p:txBody>
          <a:bodyPr/>
          <a:lstStyle/>
          <a:p>
            <a:fld id="{A5571450-83C6-4DC6-AA92-869612FCF02A}" type="slidenum">
              <a:rPr lang="en-US" smtClean="0"/>
              <a:t>13</a:t>
            </a:fld>
            <a:endParaRPr lang="en-US"/>
          </a:p>
        </p:txBody>
      </p:sp>
    </p:spTree>
    <p:extLst>
      <p:ext uri="{BB962C8B-B14F-4D97-AF65-F5344CB8AC3E}">
        <p14:creationId xmlns:p14="http://schemas.microsoft.com/office/powerpoint/2010/main" val="1316505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15943-825C-41FB-B438-45EDBBDD843C}"/>
              </a:ext>
            </a:extLst>
          </p:cNvPr>
          <p:cNvSpPr>
            <a:spLocks noGrp="1"/>
          </p:cNvSpPr>
          <p:nvPr>
            <p:ph type="title"/>
          </p:nvPr>
        </p:nvSpPr>
        <p:spPr/>
        <p:txBody>
          <a:bodyPr>
            <a:normAutofit/>
          </a:bodyPr>
          <a:lstStyle/>
          <a:p>
            <a:r>
              <a:rPr lang="en-US" sz="3600" dirty="0"/>
              <a:t>Does ERCOT have the tools they need?</a:t>
            </a:r>
          </a:p>
        </p:txBody>
      </p:sp>
      <p:sp>
        <p:nvSpPr>
          <p:cNvPr id="3" name="Content Placeholder 2">
            <a:extLst>
              <a:ext uri="{FF2B5EF4-FFF2-40B4-BE49-F238E27FC236}">
                <a16:creationId xmlns:a16="http://schemas.microsoft.com/office/drawing/2014/main" id="{6CFFAFF2-6435-4FEB-8458-08C70ECA7EAC}"/>
              </a:ext>
            </a:extLst>
          </p:cNvPr>
          <p:cNvSpPr>
            <a:spLocks noGrp="1"/>
          </p:cNvSpPr>
          <p:nvPr>
            <p:ph idx="1"/>
          </p:nvPr>
        </p:nvSpPr>
        <p:spPr/>
        <p:txBody>
          <a:bodyPr>
            <a:normAutofit/>
          </a:bodyPr>
          <a:lstStyle/>
          <a:p>
            <a:r>
              <a:rPr lang="en-US" dirty="0"/>
              <a:t>Natural gas issues</a:t>
            </a:r>
          </a:p>
          <a:p>
            <a:pPr lvl="1"/>
            <a:r>
              <a:rPr lang="en-US" dirty="0"/>
              <a:t>ERCOT does not currently have natural gas analysis tools from operational to planning to model and understand the natural gas markets</a:t>
            </a:r>
          </a:p>
          <a:p>
            <a:pPr lvl="1"/>
            <a:r>
              <a:rPr lang="en-US" dirty="0"/>
              <a:t>Does ERCOT need these tools?</a:t>
            </a:r>
          </a:p>
          <a:p>
            <a:r>
              <a:rPr lang="en-US" dirty="0"/>
              <a:t>Building a single ERCOT planning model (not segmented out)</a:t>
            </a:r>
          </a:p>
          <a:p>
            <a:pPr lvl="1"/>
            <a:r>
              <a:rPr lang="en-US" dirty="0"/>
              <a:t>Can such a model be built out and solved?</a:t>
            </a:r>
          </a:p>
          <a:p>
            <a:pPr lvl="1"/>
            <a:r>
              <a:rPr lang="en-US" dirty="0"/>
              <a:t>The answer may include coordinated load shed as the ultimate solution.</a:t>
            </a:r>
          </a:p>
          <a:p>
            <a:pPr lvl="1"/>
            <a:r>
              <a:rPr lang="en-US" dirty="0"/>
              <a:t>Can ERCOT work with the REPs, municipals, cooperatives, and industrials to identify “orderly” load shed?</a:t>
            </a:r>
          </a:p>
          <a:p>
            <a:pPr lvl="2"/>
            <a:r>
              <a:rPr lang="en-US" dirty="0"/>
              <a:t>Not a PLWG issue, but needs to be addressed by some ERCOT group</a:t>
            </a:r>
          </a:p>
          <a:p>
            <a:pPr lvl="2"/>
            <a:r>
              <a:rPr lang="en-US" dirty="0"/>
              <a:t>If not, can we prepare a document identifying how load shed would be accomplished?</a:t>
            </a:r>
          </a:p>
          <a:p>
            <a:endParaRPr lang="en-US" dirty="0"/>
          </a:p>
          <a:p>
            <a:pPr lvl="1"/>
            <a:endParaRPr lang="en-US" dirty="0"/>
          </a:p>
        </p:txBody>
      </p:sp>
      <p:sp>
        <p:nvSpPr>
          <p:cNvPr id="4" name="Slide Number Placeholder 3">
            <a:extLst>
              <a:ext uri="{FF2B5EF4-FFF2-40B4-BE49-F238E27FC236}">
                <a16:creationId xmlns:a16="http://schemas.microsoft.com/office/drawing/2014/main" id="{25371BA6-1845-43E9-BEAD-483D82F253E3}"/>
              </a:ext>
            </a:extLst>
          </p:cNvPr>
          <p:cNvSpPr>
            <a:spLocks noGrp="1"/>
          </p:cNvSpPr>
          <p:nvPr>
            <p:ph type="sldNum" sz="quarter" idx="12"/>
          </p:nvPr>
        </p:nvSpPr>
        <p:spPr/>
        <p:txBody>
          <a:bodyPr/>
          <a:lstStyle/>
          <a:p>
            <a:fld id="{A5571450-83C6-4DC6-AA92-869612FCF02A}" type="slidenum">
              <a:rPr lang="en-US" smtClean="0"/>
              <a:t>14</a:t>
            </a:fld>
            <a:endParaRPr lang="en-US"/>
          </a:p>
        </p:txBody>
      </p:sp>
    </p:spTree>
    <p:extLst>
      <p:ext uri="{BB962C8B-B14F-4D97-AF65-F5344CB8AC3E}">
        <p14:creationId xmlns:p14="http://schemas.microsoft.com/office/powerpoint/2010/main" val="2839034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B3605-BFA5-4FC6-B7F5-A9171C985D22}"/>
              </a:ext>
            </a:extLst>
          </p:cNvPr>
          <p:cNvSpPr>
            <a:spLocks noGrp="1"/>
          </p:cNvSpPr>
          <p:nvPr>
            <p:ph type="title"/>
          </p:nvPr>
        </p:nvSpPr>
        <p:spPr/>
        <p:txBody>
          <a:bodyPr>
            <a:normAutofit/>
          </a:bodyPr>
          <a:lstStyle/>
          <a:p>
            <a:r>
              <a:rPr lang="en-US" sz="3600" dirty="0"/>
              <a:t>Additional education ideas</a:t>
            </a:r>
          </a:p>
        </p:txBody>
      </p:sp>
      <p:sp>
        <p:nvSpPr>
          <p:cNvPr id="3" name="Content Placeholder 2">
            <a:extLst>
              <a:ext uri="{FF2B5EF4-FFF2-40B4-BE49-F238E27FC236}">
                <a16:creationId xmlns:a16="http://schemas.microsoft.com/office/drawing/2014/main" id="{E492A7F5-5502-4207-9667-A1D35D653829}"/>
              </a:ext>
            </a:extLst>
          </p:cNvPr>
          <p:cNvSpPr>
            <a:spLocks noGrp="1"/>
          </p:cNvSpPr>
          <p:nvPr>
            <p:ph idx="1"/>
          </p:nvPr>
        </p:nvSpPr>
        <p:spPr/>
        <p:txBody>
          <a:bodyPr/>
          <a:lstStyle/>
          <a:p>
            <a:r>
              <a:rPr lang="en-US" dirty="0"/>
              <a:t>Invite MISO Gas Electric Coordinator to speak to PLWG</a:t>
            </a:r>
          </a:p>
          <a:p>
            <a:r>
              <a:rPr lang="en-US" dirty="0"/>
              <a:t>Invite Dr. Sinnott Murphy to present the work that he is doing with NREL regarding temperature-dependent models for generator failures and recoveries. </a:t>
            </a:r>
          </a:p>
          <a:p>
            <a:pPr lvl="1"/>
            <a:r>
              <a:rPr lang="en-US" dirty="0"/>
              <a:t>He wrote a paper that shows that all generator types perform worse in very cold and very hot weather than recognized under current modeling practice. </a:t>
            </a:r>
          </a:p>
          <a:p>
            <a:endParaRPr lang="en-US" dirty="0"/>
          </a:p>
        </p:txBody>
      </p:sp>
      <p:sp>
        <p:nvSpPr>
          <p:cNvPr id="4" name="Slide Number Placeholder 3">
            <a:extLst>
              <a:ext uri="{FF2B5EF4-FFF2-40B4-BE49-F238E27FC236}">
                <a16:creationId xmlns:a16="http://schemas.microsoft.com/office/drawing/2014/main" id="{815F45F5-BB6A-4615-912E-E3705779FB6C}"/>
              </a:ext>
            </a:extLst>
          </p:cNvPr>
          <p:cNvSpPr>
            <a:spLocks noGrp="1"/>
          </p:cNvSpPr>
          <p:nvPr>
            <p:ph type="sldNum" sz="quarter" idx="12"/>
          </p:nvPr>
        </p:nvSpPr>
        <p:spPr/>
        <p:txBody>
          <a:bodyPr/>
          <a:lstStyle/>
          <a:p>
            <a:fld id="{A5571450-83C6-4DC6-AA92-869612FCF02A}" type="slidenum">
              <a:rPr lang="en-US" smtClean="0"/>
              <a:t>15</a:t>
            </a:fld>
            <a:endParaRPr lang="en-US"/>
          </a:p>
        </p:txBody>
      </p:sp>
    </p:spTree>
    <p:extLst>
      <p:ext uri="{BB962C8B-B14F-4D97-AF65-F5344CB8AC3E}">
        <p14:creationId xmlns:p14="http://schemas.microsoft.com/office/powerpoint/2010/main" val="2745950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00AFE-EABE-4C11-AAC5-019D96AD6046}"/>
              </a:ext>
            </a:extLst>
          </p:cNvPr>
          <p:cNvSpPr>
            <a:spLocks noGrp="1"/>
          </p:cNvSpPr>
          <p:nvPr>
            <p:ph type="title"/>
          </p:nvPr>
        </p:nvSpPr>
        <p:spPr/>
        <p:txBody>
          <a:bodyPr/>
          <a:lstStyle/>
          <a:p>
            <a:r>
              <a:rPr lang="en-US" dirty="0"/>
              <a:t>Next Steps and Outstanding Questions</a:t>
            </a:r>
          </a:p>
        </p:txBody>
      </p:sp>
      <p:sp>
        <p:nvSpPr>
          <p:cNvPr id="3" name="Content Placeholder 2">
            <a:extLst>
              <a:ext uri="{FF2B5EF4-FFF2-40B4-BE49-F238E27FC236}">
                <a16:creationId xmlns:a16="http://schemas.microsoft.com/office/drawing/2014/main" id="{E1123C75-8F16-42EC-80AF-F450E26B21C9}"/>
              </a:ext>
            </a:extLst>
          </p:cNvPr>
          <p:cNvSpPr>
            <a:spLocks noGrp="1"/>
          </p:cNvSpPr>
          <p:nvPr>
            <p:ph idx="1"/>
          </p:nvPr>
        </p:nvSpPr>
        <p:spPr>
          <a:xfrm>
            <a:off x="838200" y="1825625"/>
            <a:ext cx="10515600" cy="4351338"/>
          </a:xfrm>
        </p:spPr>
        <p:txBody>
          <a:bodyPr/>
          <a:lstStyle/>
          <a:p>
            <a:r>
              <a:rPr lang="en-US" dirty="0"/>
              <a:t>Develop assumptions for other “Extreme” cases beyond winter</a:t>
            </a:r>
          </a:p>
          <a:p>
            <a:endParaRPr lang="en-US" dirty="0"/>
          </a:p>
          <a:p>
            <a:r>
              <a:rPr lang="en-US" dirty="0"/>
              <a:t>How do these assumptions differ from TPL1-004?</a:t>
            </a:r>
          </a:p>
          <a:p>
            <a:r>
              <a:rPr lang="en-US" dirty="0"/>
              <a:t>What venues should some of the other topics we discussed?</a:t>
            </a:r>
          </a:p>
          <a:p>
            <a:endParaRPr lang="en-US" dirty="0"/>
          </a:p>
        </p:txBody>
      </p:sp>
      <p:sp>
        <p:nvSpPr>
          <p:cNvPr id="4" name="Slide Number Placeholder 3">
            <a:extLst>
              <a:ext uri="{FF2B5EF4-FFF2-40B4-BE49-F238E27FC236}">
                <a16:creationId xmlns:a16="http://schemas.microsoft.com/office/drawing/2014/main" id="{2F3D5804-8EAE-4C7F-910A-2919500917AB}"/>
              </a:ext>
            </a:extLst>
          </p:cNvPr>
          <p:cNvSpPr>
            <a:spLocks noGrp="1"/>
          </p:cNvSpPr>
          <p:nvPr>
            <p:ph type="sldNum" sz="quarter" idx="12"/>
          </p:nvPr>
        </p:nvSpPr>
        <p:spPr/>
        <p:txBody>
          <a:bodyPr/>
          <a:lstStyle/>
          <a:p>
            <a:fld id="{A5571450-83C6-4DC6-AA92-869612FCF02A}" type="slidenum">
              <a:rPr lang="en-US" smtClean="0"/>
              <a:t>16</a:t>
            </a:fld>
            <a:endParaRPr lang="en-US"/>
          </a:p>
        </p:txBody>
      </p:sp>
    </p:spTree>
    <p:extLst>
      <p:ext uri="{BB962C8B-B14F-4D97-AF65-F5344CB8AC3E}">
        <p14:creationId xmlns:p14="http://schemas.microsoft.com/office/powerpoint/2010/main" val="3269664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127CFA0-A3DD-416E-90D2-51781B943212}"/>
              </a:ext>
            </a:extLst>
          </p:cNvPr>
          <p:cNvSpPr>
            <a:spLocks noGrp="1"/>
          </p:cNvSpPr>
          <p:nvPr>
            <p:ph type="title"/>
          </p:nvPr>
        </p:nvSpPr>
        <p:spPr/>
        <p:txBody>
          <a:bodyPr/>
          <a:lstStyle/>
          <a:p>
            <a:r>
              <a:rPr lang="en-US" dirty="0"/>
              <a:t>Appendix</a:t>
            </a:r>
          </a:p>
        </p:txBody>
      </p:sp>
      <p:sp>
        <p:nvSpPr>
          <p:cNvPr id="2" name="Slide Number Placeholder 1">
            <a:extLst>
              <a:ext uri="{FF2B5EF4-FFF2-40B4-BE49-F238E27FC236}">
                <a16:creationId xmlns:a16="http://schemas.microsoft.com/office/drawing/2014/main" id="{7454DC48-BB4C-4189-9C0D-6F59532F5D78}"/>
              </a:ext>
            </a:extLst>
          </p:cNvPr>
          <p:cNvSpPr>
            <a:spLocks noGrp="1"/>
          </p:cNvSpPr>
          <p:nvPr>
            <p:ph type="sldNum" sz="quarter" idx="12"/>
          </p:nvPr>
        </p:nvSpPr>
        <p:spPr/>
        <p:txBody>
          <a:bodyPr/>
          <a:lstStyle/>
          <a:p>
            <a:fld id="{A5571450-83C6-4DC6-AA92-869612FCF02A}" type="slidenum">
              <a:rPr lang="en-US" smtClean="0"/>
              <a:t>17</a:t>
            </a:fld>
            <a:endParaRPr lang="en-US"/>
          </a:p>
        </p:txBody>
      </p:sp>
    </p:spTree>
    <p:extLst>
      <p:ext uri="{BB962C8B-B14F-4D97-AF65-F5344CB8AC3E}">
        <p14:creationId xmlns:p14="http://schemas.microsoft.com/office/powerpoint/2010/main" val="99464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0A99B-5549-4AFD-A17F-761BFB4732A3}"/>
              </a:ext>
            </a:extLst>
          </p:cNvPr>
          <p:cNvSpPr>
            <a:spLocks noGrp="1"/>
          </p:cNvSpPr>
          <p:nvPr>
            <p:ph type="title"/>
          </p:nvPr>
        </p:nvSpPr>
        <p:spPr/>
        <p:txBody>
          <a:bodyPr>
            <a:normAutofit/>
          </a:bodyPr>
          <a:lstStyle/>
          <a:p>
            <a:r>
              <a:rPr lang="en-US" sz="3600" dirty="0"/>
              <a:t>Items from the “Roadmap”</a:t>
            </a:r>
          </a:p>
        </p:txBody>
      </p:sp>
      <p:sp>
        <p:nvSpPr>
          <p:cNvPr id="3" name="Content Placeholder 2">
            <a:extLst>
              <a:ext uri="{FF2B5EF4-FFF2-40B4-BE49-F238E27FC236}">
                <a16:creationId xmlns:a16="http://schemas.microsoft.com/office/drawing/2014/main" id="{0AC91F26-9CB2-4348-8A00-B6D2296E271F}"/>
              </a:ext>
            </a:extLst>
          </p:cNvPr>
          <p:cNvSpPr>
            <a:spLocks noGrp="1"/>
          </p:cNvSpPr>
          <p:nvPr>
            <p:ph idx="1"/>
          </p:nvPr>
        </p:nvSpPr>
        <p:spPr/>
        <p:txBody>
          <a:bodyPr>
            <a:normAutofit fontScale="70000" lnSpcReduction="20000"/>
          </a:bodyPr>
          <a:lstStyle/>
          <a:p>
            <a:pPr lvl="0"/>
            <a:r>
              <a:rPr lang="en-US" dirty="0"/>
              <a:t>#9 – Improve the assessment and communication of extreme low-probability, high-impact weather scenarios, including temperatures, durations, precipitation, humidity, and wind. Propose updated methodologies for the Seasonal Assessment of Resource Adequacy (SARA) for the ERCOT Region and other resource adequacy studies. This will improve public awareness about the potential high impacts of low-probability severe situations.</a:t>
            </a:r>
          </a:p>
          <a:p>
            <a:pPr lvl="0"/>
            <a:r>
              <a:rPr lang="en-US" dirty="0"/>
              <a:t>#16 – Improve and expand toolsets to manage short-supply situations. This includes facilitating additional voluntary load reductions and procuring additional ancillary or reliability services from resources with unique capabilities to operate during extreme weather conditions.</a:t>
            </a:r>
          </a:p>
          <a:p>
            <a:pPr lvl="0"/>
            <a:r>
              <a:rPr lang="en-US" dirty="0"/>
              <a:t>#18 – Initiate a process, both at ERCOT and the PUC, to address the Lower Rio Grande Valley transmission limitations, up to and including the construction of new transmission capacity. This will provide increased market access for resources in the Valley, improving reliability for customers during both normal conditions and high-risk winter events.</a:t>
            </a:r>
          </a:p>
          <a:p>
            <a:pPr lvl="0"/>
            <a:r>
              <a:rPr lang="en-US" dirty="0"/>
              <a:t>#53 – Improve system planning, including localized and regional significant growth patterns. This will improve the range of conditions considered in planning studies.</a:t>
            </a:r>
          </a:p>
          <a:p>
            <a:pPr lvl="0"/>
            <a:r>
              <a:rPr lang="en-US" dirty="0"/>
              <a:t>#57 – Consider on-site fuel supply including contracts with remote secured supplies.</a:t>
            </a:r>
          </a:p>
          <a:p>
            <a:endParaRPr lang="en-US" dirty="0"/>
          </a:p>
        </p:txBody>
      </p:sp>
      <p:sp>
        <p:nvSpPr>
          <p:cNvPr id="4" name="Slide Number Placeholder 3">
            <a:extLst>
              <a:ext uri="{FF2B5EF4-FFF2-40B4-BE49-F238E27FC236}">
                <a16:creationId xmlns:a16="http://schemas.microsoft.com/office/drawing/2014/main" id="{32D6053D-7FC8-4F1E-BC7D-3EF23BAED3C1}"/>
              </a:ext>
            </a:extLst>
          </p:cNvPr>
          <p:cNvSpPr>
            <a:spLocks noGrp="1"/>
          </p:cNvSpPr>
          <p:nvPr>
            <p:ph type="sldNum" sz="quarter" idx="12"/>
          </p:nvPr>
        </p:nvSpPr>
        <p:spPr/>
        <p:txBody>
          <a:bodyPr/>
          <a:lstStyle/>
          <a:p>
            <a:fld id="{A5571450-83C6-4DC6-AA92-869612FCF02A}" type="slidenum">
              <a:rPr lang="en-US" smtClean="0"/>
              <a:t>18</a:t>
            </a:fld>
            <a:endParaRPr lang="en-US"/>
          </a:p>
        </p:txBody>
      </p:sp>
    </p:spTree>
    <p:extLst>
      <p:ext uri="{BB962C8B-B14F-4D97-AF65-F5344CB8AC3E}">
        <p14:creationId xmlns:p14="http://schemas.microsoft.com/office/powerpoint/2010/main" val="4137471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EE47-2210-4DCB-BD22-E6295FCD0FBD}"/>
              </a:ext>
            </a:extLst>
          </p:cNvPr>
          <p:cNvSpPr>
            <a:spLocks noGrp="1"/>
          </p:cNvSpPr>
          <p:nvPr>
            <p:ph type="title"/>
          </p:nvPr>
        </p:nvSpPr>
        <p:spPr/>
        <p:txBody>
          <a:bodyPr/>
          <a:lstStyle/>
          <a:p>
            <a:r>
              <a:rPr lang="en-US" dirty="0"/>
              <a:t>Members</a:t>
            </a:r>
          </a:p>
        </p:txBody>
      </p:sp>
      <p:sp>
        <p:nvSpPr>
          <p:cNvPr id="3" name="Content Placeholder 2">
            <a:extLst>
              <a:ext uri="{FF2B5EF4-FFF2-40B4-BE49-F238E27FC236}">
                <a16:creationId xmlns:a16="http://schemas.microsoft.com/office/drawing/2014/main" id="{524278DD-5EA5-4B71-AE13-71FE1E7DBE3B}"/>
              </a:ext>
            </a:extLst>
          </p:cNvPr>
          <p:cNvSpPr>
            <a:spLocks noGrp="1"/>
          </p:cNvSpPr>
          <p:nvPr>
            <p:ph idx="1"/>
          </p:nvPr>
        </p:nvSpPr>
        <p:spPr/>
        <p:txBody>
          <a:bodyPr/>
          <a:lstStyle/>
          <a:p>
            <a:r>
              <a:rPr lang="en-US" dirty="0"/>
              <a:t>John Bernecker (ERCOT)</a:t>
            </a:r>
          </a:p>
          <a:p>
            <a:r>
              <a:rPr lang="en-US" dirty="0"/>
              <a:t>Doug Evans (STEC)</a:t>
            </a:r>
          </a:p>
          <a:p>
            <a:r>
              <a:rPr lang="en-US" dirty="0"/>
              <a:t>Andrew Hamann (LCRA)</a:t>
            </a:r>
          </a:p>
          <a:p>
            <a:r>
              <a:rPr lang="en-US" dirty="0"/>
              <a:t>Kevin Hanson (National Grid)</a:t>
            </a:r>
          </a:p>
          <a:p>
            <a:r>
              <a:rPr lang="en-US" dirty="0"/>
              <a:t>Brian </a:t>
            </a:r>
            <a:r>
              <a:rPr lang="en-US" dirty="0" err="1"/>
              <a:t>Hithersay</a:t>
            </a:r>
            <a:r>
              <a:rPr lang="en-US" dirty="0"/>
              <a:t> (BEPC)</a:t>
            </a:r>
          </a:p>
          <a:p>
            <a:r>
              <a:rPr lang="en-US" dirty="0"/>
              <a:t>Lori Simpson (Exelon)</a:t>
            </a:r>
          </a:p>
          <a:p>
            <a:r>
              <a:rPr lang="en-US" dirty="0"/>
              <a:t>Mina Turner (AEP)</a:t>
            </a:r>
          </a:p>
          <a:p>
            <a:r>
              <a:rPr lang="en-US" dirty="0"/>
              <a:t>Monica Walker (GM)</a:t>
            </a:r>
          </a:p>
        </p:txBody>
      </p:sp>
      <p:sp>
        <p:nvSpPr>
          <p:cNvPr id="4" name="Slide Number Placeholder 3">
            <a:extLst>
              <a:ext uri="{FF2B5EF4-FFF2-40B4-BE49-F238E27FC236}">
                <a16:creationId xmlns:a16="http://schemas.microsoft.com/office/drawing/2014/main" id="{FD3F455D-42A8-4ED9-A1DC-5ACAB29E7637}"/>
              </a:ext>
            </a:extLst>
          </p:cNvPr>
          <p:cNvSpPr>
            <a:spLocks noGrp="1"/>
          </p:cNvSpPr>
          <p:nvPr>
            <p:ph type="sldNum" sz="quarter" idx="12"/>
          </p:nvPr>
        </p:nvSpPr>
        <p:spPr/>
        <p:txBody>
          <a:bodyPr/>
          <a:lstStyle/>
          <a:p>
            <a:fld id="{A5571450-83C6-4DC6-AA92-869612FCF02A}" type="slidenum">
              <a:rPr lang="en-US" smtClean="0"/>
              <a:t>19</a:t>
            </a:fld>
            <a:endParaRPr lang="en-US"/>
          </a:p>
        </p:txBody>
      </p:sp>
    </p:spTree>
    <p:extLst>
      <p:ext uri="{BB962C8B-B14F-4D97-AF65-F5344CB8AC3E}">
        <p14:creationId xmlns:p14="http://schemas.microsoft.com/office/powerpoint/2010/main" val="1982429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8FF1-0944-4B10-8C25-9794CC6875CC}"/>
              </a:ext>
            </a:extLst>
          </p:cNvPr>
          <p:cNvSpPr>
            <a:spLocks noGrp="1"/>
          </p:cNvSpPr>
          <p:nvPr>
            <p:ph type="title"/>
          </p:nvPr>
        </p:nvSpPr>
        <p:spPr/>
        <p:txBody>
          <a:bodyPr>
            <a:normAutofit/>
          </a:bodyPr>
          <a:lstStyle/>
          <a:p>
            <a:r>
              <a:rPr lang="en-US" sz="3600" dirty="0"/>
              <a:t>Reasons for Extreme Cold Case Development</a:t>
            </a:r>
          </a:p>
        </p:txBody>
      </p:sp>
      <p:sp>
        <p:nvSpPr>
          <p:cNvPr id="3" name="Content Placeholder 2">
            <a:extLst>
              <a:ext uri="{FF2B5EF4-FFF2-40B4-BE49-F238E27FC236}">
                <a16:creationId xmlns:a16="http://schemas.microsoft.com/office/drawing/2014/main" id="{49EC7F26-76B7-499C-9579-88DB8C2BA8A0}"/>
              </a:ext>
            </a:extLst>
          </p:cNvPr>
          <p:cNvSpPr>
            <a:spLocks noGrp="1"/>
          </p:cNvSpPr>
          <p:nvPr>
            <p:ph idx="1"/>
          </p:nvPr>
        </p:nvSpPr>
        <p:spPr>
          <a:xfrm>
            <a:off x="838200" y="1364449"/>
            <a:ext cx="10515600" cy="5329313"/>
          </a:xfrm>
        </p:spPr>
        <p:txBody>
          <a:bodyPr>
            <a:normAutofit fontScale="85000" lnSpcReduction="20000"/>
          </a:bodyPr>
          <a:lstStyle/>
          <a:p>
            <a:r>
              <a:rPr lang="en-US" sz="2900" dirty="0"/>
              <a:t>Non-deliverability is a resource adequacy and transmission planning problem that is not directly addressed by current modeling efforts. </a:t>
            </a:r>
          </a:p>
          <a:p>
            <a:r>
              <a:rPr lang="en-US" sz="2900" dirty="0"/>
              <a:t>Can we identify generation and transmission facilities that are critical to the operation of the ERCOT System during extreme load and weather events?</a:t>
            </a:r>
          </a:p>
          <a:p>
            <a:r>
              <a:rPr lang="en-US" sz="2900" dirty="0"/>
              <a:t>We know from transmission system studies that certain generators and transmission lines are more important to maintaining adequate voltage profiles and line flows. </a:t>
            </a:r>
          </a:p>
          <a:p>
            <a:pPr lvl="1"/>
            <a:r>
              <a:rPr lang="en-US" sz="2500" dirty="0"/>
              <a:t>This new planning case or process would help identify load or generation pockets susceptible to correlated generation or transmission failures.</a:t>
            </a:r>
          </a:p>
          <a:p>
            <a:r>
              <a:rPr lang="en-US" sz="2900" dirty="0"/>
              <a:t>Critical generation facilities could have more stringent winterization requirements and resiliency measures (e.g., on-site fuel supplies). </a:t>
            </a:r>
          </a:p>
          <a:p>
            <a:pPr lvl="1"/>
            <a:r>
              <a:rPr lang="en-US" sz="2500" dirty="0"/>
              <a:t>Generation facilities include all units in a single physical location, or all units served by the same fuel supply (e.g., gas pipeline).</a:t>
            </a:r>
          </a:p>
          <a:p>
            <a:r>
              <a:rPr lang="en-US" sz="2900" dirty="0"/>
              <a:t>Critical transmission facilities could have requirements that they be hardened against higher wind speeds, more extreme temperatures, or greater ice loadings (for example).</a:t>
            </a:r>
          </a:p>
        </p:txBody>
      </p:sp>
      <p:sp>
        <p:nvSpPr>
          <p:cNvPr id="4" name="Slide Number Placeholder 3">
            <a:extLst>
              <a:ext uri="{FF2B5EF4-FFF2-40B4-BE49-F238E27FC236}">
                <a16:creationId xmlns:a16="http://schemas.microsoft.com/office/drawing/2014/main" id="{512F50AE-ECD4-4D81-9C20-C76A3DA59756}"/>
              </a:ext>
            </a:extLst>
          </p:cNvPr>
          <p:cNvSpPr>
            <a:spLocks noGrp="1"/>
          </p:cNvSpPr>
          <p:nvPr>
            <p:ph type="sldNum" sz="quarter" idx="12"/>
          </p:nvPr>
        </p:nvSpPr>
        <p:spPr/>
        <p:txBody>
          <a:bodyPr/>
          <a:lstStyle/>
          <a:p>
            <a:fld id="{A5571450-83C6-4DC6-AA92-869612FCF02A}" type="slidenum">
              <a:rPr lang="en-US" smtClean="0"/>
              <a:t>2</a:t>
            </a:fld>
            <a:endParaRPr lang="en-US"/>
          </a:p>
        </p:txBody>
      </p:sp>
    </p:spTree>
    <p:extLst>
      <p:ext uri="{BB962C8B-B14F-4D97-AF65-F5344CB8AC3E}">
        <p14:creationId xmlns:p14="http://schemas.microsoft.com/office/powerpoint/2010/main" val="527668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4FA3E-4C6B-4931-97AF-83EC1C04A595}"/>
              </a:ext>
            </a:extLst>
          </p:cNvPr>
          <p:cNvSpPr>
            <a:spLocks noGrp="1"/>
          </p:cNvSpPr>
          <p:nvPr>
            <p:ph type="title"/>
          </p:nvPr>
        </p:nvSpPr>
        <p:spPr/>
        <p:txBody>
          <a:bodyPr>
            <a:normAutofit/>
          </a:bodyPr>
          <a:lstStyle/>
          <a:p>
            <a:r>
              <a:rPr lang="en-US" sz="3600" dirty="0"/>
              <a:t>Proposed New Cases / Extreme Events</a:t>
            </a:r>
          </a:p>
        </p:txBody>
      </p:sp>
      <p:graphicFrame>
        <p:nvGraphicFramePr>
          <p:cNvPr id="4" name="Table 3">
            <a:extLst>
              <a:ext uri="{FF2B5EF4-FFF2-40B4-BE49-F238E27FC236}">
                <a16:creationId xmlns:a16="http://schemas.microsoft.com/office/drawing/2014/main" id="{75364190-C332-41D6-BC6C-BA3C2732ED42}"/>
              </a:ext>
            </a:extLst>
          </p:cNvPr>
          <p:cNvGraphicFramePr>
            <a:graphicFrameLocks noGrp="1"/>
          </p:cNvGraphicFramePr>
          <p:nvPr>
            <p:extLst>
              <p:ext uri="{D42A27DB-BD31-4B8C-83A1-F6EECF244321}">
                <p14:modId xmlns:p14="http://schemas.microsoft.com/office/powerpoint/2010/main" val="2128345948"/>
              </p:ext>
            </p:extLst>
          </p:nvPr>
        </p:nvGraphicFramePr>
        <p:xfrm>
          <a:off x="1190594" y="1690688"/>
          <a:ext cx="9810812" cy="4381907"/>
        </p:xfrm>
        <a:graphic>
          <a:graphicData uri="http://schemas.openxmlformats.org/drawingml/2006/table">
            <a:tbl>
              <a:tblPr firstRow="1" bandRow="1">
                <a:tableStyleId>{5C22544A-7EE6-4342-B048-85BDC9FD1C3A}</a:tableStyleId>
              </a:tblPr>
              <a:tblGrid>
                <a:gridCol w="3269477">
                  <a:extLst>
                    <a:ext uri="{9D8B030D-6E8A-4147-A177-3AD203B41FA5}">
                      <a16:colId xmlns:a16="http://schemas.microsoft.com/office/drawing/2014/main" val="1679219856"/>
                    </a:ext>
                  </a:extLst>
                </a:gridCol>
                <a:gridCol w="6541335">
                  <a:extLst>
                    <a:ext uri="{9D8B030D-6E8A-4147-A177-3AD203B41FA5}">
                      <a16:colId xmlns:a16="http://schemas.microsoft.com/office/drawing/2014/main" val="752319956"/>
                    </a:ext>
                  </a:extLst>
                </a:gridCol>
              </a:tblGrid>
              <a:tr h="470891">
                <a:tc>
                  <a:txBody>
                    <a:bodyPr/>
                    <a:lstStyle/>
                    <a:p>
                      <a:r>
                        <a:rPr lang="en-US" dirty="0"/>
                        <a:t>New Case</a:t>
                      </a:r>
                    </a:p>
                  </a:txBody>
                  <a:tcPr/>
                </a:tc>
                <a:tc>
                  <a:txBody>
                    <a:bodyPr/>
                    <a:lstStyle/>
                    <a:p>
                      <a:r>
                        <a:rPr lang="en-US" dirty="0"/>
                        <a:t>Case Description</a:t>
                      </a:r>
                    </a:p>
                  </a:txBody>
                  <a:tcPr/>
                </a:tc>
                <a:extLst>
                  <a:ext uri="{0D108BD9-81ED-4DB2-BD59-A6C34878D82A}">
                    <a16:rowId xmlns:a16="http://schemas.microsoft.com/office/drawing/2014/main" val="4222864045"/>
                  </a:ext>
                </a:extLst>
              </a:tr>
              <a:tr h="477432">
                <a:tc>
                  <a:txBody>
                    <a:bodyPr/>
                    <a:lstStyle/>
                    <a:p>
                      <a:r>
                        <a:rPr lang="en-US" dirty="0"/>
                        <a:t>Extreme cold</a:t>
                      </a:r>
                    </a:p>
                  </a:txBody>
                  <a:tcPr/>
                </a:tc>
                <a:tc>
                  <a:txBody>
                    <a:bodyPr/>
                    <a:lstStyle/>
                    <a:p>
                      <a:r>
                        <a:rPr lang="en-US" sz="1800" dirty="0"/>
                        <a:t>Statewide less than 20 degrees Fahrenheit</a:t>
                      </a:r>
                      <a:endParaRPr lang="en-US" dirty="0"/>
                    </a:p>
                  </a:txBody>
                  <a:tcPr/>
                </a:tc>
                <a:extLst>
                  <a:ext uri="{0D108BD9-81ED-4DB2-BD59-A6C34878D82A}">
                    <a16:rowId xmlns:a16="http://schemas.microsoft.com/office/drawing/2014/main" val="1372224641"/>
                  </a:ext>
                </a:extLst>
              </a:tr>
              <a:tr h="477432">
                <a:tc>
                  <a:txBody>
                    <a:bodyPr/>
                    <a:lstStyle/>
                    <a:p>
                      <a:r>
                        <a:rPr lang="en-US" sz="1800" dirty="0"/>
                        <a:t>Extreme heat </a:t>
                      </a:r>
                      <a:endParaRPr lang="en-US" dirty="0"/>
                    </a:p>
                  </a:txBody>
                  <a:tcPr/>
                </a:tc>
                <a:tc>
                  <a:txBody>
                    <a:bodyPr/>
                    <a:lstStyle/>
                    <a:p>
                      <a:r>
                        <a:rPr lang="en-US" sz="1800" dirty="0"/>
                        <a:t>Statewide greater than 105 degrees Fahrenheit</a:t>
                      </a:r>
                      <a:endParaRPr lang="en-US" dirty="0"/>
                    </a:p>
                  </a:txBody>
                  <a:tcPr/>
                </a:tc>
                <a:extLst>
                  <a:ext uri="{0D108BD9-81ED-4DB2-BD59-A6C34878D82A}">
                    <a16:rowId xmlns:a16="http://schemas.microsoft.com/office/drawing/2014/main" val="1684510890"/>
                  </a:ext>
                </a:extLst>
              </a:tr>
              <a:tr h="477432">
                <a:tc>
                  <a:txBody>
                    <a:bodyPr/>
                    <a:lstStyle/>
                    <a:p>
                      <a:r>
                        <a:rPr lang="en-US" sz="1800" dirty="0"/>
                        <a:t>Extreme drought </a:t>
                      </a:r>
                      <a:endParaRPr lang="en-US" dirty="0"/>
                    </a:p>
                  </a:txBody>
                  <a:tcPr/>
                </a:tc>
                <a:tc>
                  <a:txBody>
                    <a:bodyPr/>
                    <a:lstStyle/>
                    <a:p>
                      <a:r>
                        <a:rPr lang="en-US" sz="1800" dirty="0"/>
                        <a:t>Statewide extended lack of rainfall </a:t>
                      </a:r>
                      <a:endParaRPr lang="en-US" dirty="0"/>
                    </a:p>
                  </a:txBody>
                  <a:tcPr/>
                </a:tc>
                <a:extLst>
                  <a:ext uri="{0D108BD9-81ED-4DB2-BD59-A6C34878D82A}">
                    <a16:rowId xmlns:a16="http://schemas.microsoft.com/office/drawing/2014/main" val="1018346915"/>
                  </a:ext>
                </a:extLst>
              </a:tr>
              <a:tr h="477432">
                <a:tc>
                  <a:txBody>
                    <a:bodyPr/>
                    <a:lstStyle/>
                    <a:p>
                      <a:r>
                        <a:rPr lang="en-US" sz="1800" dirty="0"/>
                        <a:t>Extreme heat and drought </a:t>
                      </a:r>
                      <a:endParaRPr lang="en-US" dirty="0"/>
                    </a:p>
                  </a:txBody>
                  <a:tcPr/>
                </a:tc>
                <a:tc>
                  <a:txBody>
                    <a:bodyPr/>
                    <a:lstStyle/>
                    <a:p>
                      <a:r>
                        <a:rPr lang="en-US" sz="1800" dirty="0"/>
                        <a:t>Combination of extreme heat and drought scenarios</a:t>
                      </a:r>
                      <a:endParaRPr lang="en-US" dirty="0"/>
                    </a:p>
                  </a:txBody>
                  <a:tcPr/>
                </a:tc>
                <a:extLst>
                  <a:ext uri="{0D108BD9-81ED-4DB2-BD59-A6C34878D82A}">
                    <a16:rowId xmlns:a16="http://schemas.microsoft.com/office/drawing/2014/main" val="1561022850"/>
                  </a:ext>
                </a:extLst>
              </a:tr>
              <a:tr h="824060">
                <a:tc>
                  <a:txBody>
                    <a:bodyPr/>
                    <a:lstStyle/>
                    <a:p>
                      <a:r>
                        <a:rPr lang="en-US" sz="1800" dirty="0"/>
                        <a:t>Tornadoes</a:t>
                      </a:r>
                      <a:endParaRPr lang="en-US" dirty="0"/>
                    </a:p>
                  </a:txBody>
                  <a:tcPr/>
                </a:tc>
                <a:tc>
                  <a:txBody>
                    <a:bodyPr/>
                    <a:lstStyle/>
                    <a:p>
                      <a:r>
                        <a:rPr lang="en-US" sz="1800" dirty="0"/>
                        <a:t>More likely standalone in the North portion of the system</a:t>
                      </a:r>
                      <a:endParaRPr lang="en-US" dirty="0"/>
                    </a:p>
                  </a:txBody>
                  <a:tcPr/>
                </a:tc>
                <a:extLst>
                  <a:ext uri="{0D108BD9-81ED-4DB2-BD59-A6C34878D82A}">
                    <a16:rowId xmlns:a16="http://schemas.microsoft.com/office/drawing/2014/main" val="257598603"/>
                  </a:ext>
                </a:extLst>
              </a:tr>
              <a:tr h="1177228">
                <a:tc>
                  <a:txBody>
                    <a:bodyPr/>
                    <a:lstStyle/>
                    <a:p>
                      <a:r>
                        <a:rPr lang="en-US" sz="1800" dirty="0"/>
                        <a:t>Hurricanes/Tropical Storms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More likely on the coastal side of the system (e.g. Ike, Harvey)</a:t>
                      </a:r>
                    </a:p>
                    <a:p>
                      <a:endParaRPr lang="en-US" dirty="0"/>
                    </a:p>
                  </a:txBody>
                  <a:tcPr/>
                </a:tc>
                <a:extLst>
                  <a:ext uri="{0D108BD9-81ED-4DB2-BD59-A6C34878D82A}">
                    <a16:rowId xmlns:a16="http://schemas.microsoft.com/office/drawing/2014/main" val="3673776669"/>
                  </a:ext>
                </a:extLst>
              </a:tr>
            </a:tbl>
          </a:graphicData>
        </a:graphic>
      </p:graphicFrame>
      <p:sp>
        <p:nvSpPr>
          <p:cNvPr id="7" name="Slide Number Placeholder 6">
            <a:extLst>
              <a:ext uri="{FF2B5EF4-FFF2-40B4-BE49-F238E27FC236}">
                <a16:creationId xmlns:a16="http://schemas.microsoft.com/office/drawing/2014/main" id="{2244355D-0A3B-46B4-A7BB-4B0D62F56F89}"/>
              </a:ext>
            </a:extLst>
          </p:cNvPr>
          <p:cNvSpPr>
            <a:spLocks noGrp="1"/>
          </p:cNvSpPr>
          <p:nvPr>
            <p:ph type="sldNum" sz="quarter" idx="12"/>
          </p:nvPr>
        </p:nvSpPr>
        <p:spPr/>
        <p:txBody>
          <a:bodyPr/>
          <a:lstStyle/>
          <a:p>
            <a:fld id="{A5571450-83C6-4DC6-AA92-869612FCF02A}" type="slidenum">
              <a:rPr lang="en-US" smtClean="0"/>
              <a:t>3</a:t>
            </a:fld>
            <a:endParaRPr lang="en-US"/>
          </a:p>
        </p:txBody>
      </p:sp>
    </p:spTree>
    <p:extLst>
      <p:ext uri="{BB962C8B-B14F-4D97-AF65-F5344CB8AC3E}">
        <p14:creationId xmlns:p14="http://schemas.microsoft.com/office/powerpoint/2010/main" val="2959990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8FF1-0944-4B10-8C25-9794CC6875CC}"/>
              </a:ext>
            </a:extLst>
          </p:cNvPr>
          <p:cNvSpPr>
            <a:spLocks noGrp="1"/>
          </p:cNvSpPr>
          <p:nvPr>
            <p:ph type="title"/>
          </p:nvPr>
        </p:nvSpPr>
        <p:spPr/>
        <p:txBody>
          <a:bodyPr>
            <a:normAutofit/>
          </a:bodyPr>
          <a:lstStyle/>
          <a:p>
            <a:r>
              <a:rPr lang="en-US" sz="3600" dirty="0"/>
              <a:t>Example of Extreme Cold Case Development</a:t>
            </a:r>
          </a:p>
        </p:txBody>
      </p:sp>
      <p:sp>
        <p:nvSpPr>
          <p:cNvPr id="3" name="Content Placeholder 2">
            <a:extLst>
              <a:ext uri="{FF2B5EF4-FFF2-40B4-BE49-F238E27FC236}">
                <a16:creationId xmlns:a16="http://schemas.microsoft.com/office/drawing/2014/main" id="{49EC7F26-76B7-499C-9579-88DB8C2BA8A0}"/>
              </a:ext>
            </a:extLst>
          </p:cNvPr>
          <p:cNvSpPr>
            <a:spLocks noGrp="1"/>
          </p:cNvSpPr>
          <p:nvPr>
            <p:ph idx="1"/>
          </p:nvPr>
        </p:nvSpPr>
        <p:spPr>
          <a:xfrm>
            <a:off x="838200" y="1364449"/>
            <a:ext cx="10515600" cy="5329313"/>
          </a:xfrm>
        </p:spPr>
        <p:txBody>
          <a:bodyPr>
            <a:normAutofit/>
          </a:bodyPr>
          <a:lstStyle/>
          <a:p>
            <a:r>
              <a:rPr lang="en-US" sz="2900" dirty="0"/>
              <a:t>Case could use assumptions that proposed for a very cold winter morning with 0% solar and 10% wind and all available thermal generators dispatched to their maximum. </a:t>
            </a:r>
          </a:p>
          <a:p>
            <a:r>
              <a:rPr lang="en-US" sz="2900" dirty="0"/>
              <a:t>Load would be not scaled down to match generation.</a:t>
            </a:r>
          </a:p>
          <a:p>
            <a:pPr lvl="1"/>
            <a:r>
              <a:rPr lang="en-US" sz="2500" dirty="0"/>
              <a:t>Do we allow load shed as an option?</a:t>
            </a:r>
          </a:p>
          <a:p>
            <a:pPr lvl="1"/>
            <a:r>
              <a:rPr lang="en-US" sz="2500" dirty="0"/>
              <a:t>Do we assume that new load products are part of the solution?</a:t>
            </a:r>
          </a:p>
          <a:p>
            <a:r>
              <a:rPr lang="en-US" sz="2900" dirty="0"/>
              <a:t>Study would be a G1N1 or GXN1 analysis, where the GX is a group of generation facilities in the same physical area or with a common failure mode (e.g., gas pipeline).</a:t>
            </a:r>
          </a:p>
          <a:p>
            <a:r>
              <a:rPr lang="en-US" sz="2900" dirty="0"/>
              <a:t>Houston and Valley Import (e.g., Hurricane Hanna) constraints may be of particular interest in this analysis.</a:t>
            </a:r>
            <a:endParaRPr lang="en-US" dirty="0"/>
          </a:p>
        </p:txBody>
      </p:sp>
      <p:sp>
        <p:nvSpPr>
          <p:cNvPr id="4" name="Slide Number Placeholder 3">
            <a:extLst>
              <a:ext uri="{FF2B5EF4-FFF2-40B4-BE49-F238E27FC236}">
                <a16:creationId xmlns:a16="http://schemas.microsoft.com/office/drawing/2014/main" id="{7A8AECBD-8A0B-468B-B692-2CFC5811BCB0}"/>
              </a:ext>
            </a:extLst>
          </p:cNvPr>
          <p:cNvSpPr>
            <a:spLocks noGrp="1"/>
          </p:cNvSpPr>
          <p:nvPr>
            <p:ph type="sldNum" sz="quarter" idx="12"/>
          </p:nvPr>
        </p:nvSpPr>
        <p:spPr/>
        <p:txBody>
          <a:bodyPr/>
          <a:lstStyle/>
          <a:p>
            <a:fld id="{A5571450-83C6-4DC6-AA92-869612FCF02A}" type="slidenum">
              <a:rPr lang="en-US" smtClean="0"/>
              <a:t>4</a:t>
            </a:fld>
            <a:endParaRPr lang="en-US"/>
          </a:p>
        </p:txBody>
      </p:sp>
    </p:spTree>
    <p:extLst>
      <p:ext uri="{BB962C8B-B14F-4D97-AF65-F5344CB8AC3E}">
        <p14:creationId xmlns:p14="http://schemas.microsoft.com/office/powerpoint/2010/main" val="252868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87057-5899-451F-852A-31CA58B3EFD3}"/>
              </a:ext>
            </a:extLst>
          </p:cNvPr>
          <p:cNvSpPr>
            <a:spLocks noGrp="1"/>
          </p:cNvSpPr>
          <p:nvPr>
            <p:ph type="title"/>
          </p:nvPr>
        </p:nvSpPr>
        <p:spPr/>
        <p:txBody>
          <a:bodyPr>
            <a:normAutofit/>
          </a:bodyPr>
          <a:lstStyle/>
          <a:p>
            <a:r>
              <a:rPr lang="en-US" sz="3600" dirty="0"/>
              <a:t>Renewables on 2/14/2021</a:t>
            </a:r>
          </a:p>
        </p:txBody>
      </p:sp>
      <p:pic>
        <p:nvPicPr>
          <p:cNvPr id="4" name="Picture 3">
            <a:extLst>
              <a:ext uri="{FF2B5EF4-FFF2-40B4-BE49-F238E27FC236}">
                <a16:creationId xmlns:a16="http://schemas.microsoft.com/office/drawing/2014/main" id="{2C46AE68-2963-40D3-9EC4-EDD72B620C0D}"/>
              </a:ext>
            </a:extLst>
          </p:cNvPr>
          <p:cNvPicPr>
            <a:picLocks noChangeAspect="1"/>
          </p:cNvPicPr>
          <p:nvPr/>
        </p:nvPicPr>
        <p:blipFill>
          <a:blip r:embed="rId2"/>
          <a:stretch>
            <a:fillRect/>
          </a:stretch>
        </p:blipFill>
        <p:spPr>
          <a:xfrm>
            <a:off x="545237" y="1770587"/>
            <a:ext cx="10910836" cy="4319495"/>
          </a:xfrm>
          <a:prstGeom prst="rect">
            <a:avLst/>
          </a:prstGeom>
        </p:spPr>
      </p:pic>
      <p:sp>
        <p:nvSpPr>
          <p:cNvPr id="3" name="Slide Number Placeholder 2">
            <a:extLst>
              <a:ext uri="{FF2B5EF4-FFF2-40B4-BE49-F238E27FC236}">
                <a16:creationId xmlns:a16="http://schemas.microsoft.com/office/drawing/2014/main" id="{944956B5-4CB5-44BA-9FC0-8BEEBD08B998}"/>
              </a:ext>
            </a:extLst>
          </p:cNvPr>
          <p:cNvSpPr>
            <a:spLocks noGrp="1"/>
          </p:cNvSpPr>
          <p:nvPr>
            <p:ph type="sldNum" sz="quarter" idx="12"/>
          </p:nvPr>
        </p:nvSpPr>
        <p:spPr/>
        <p:txBody>
          <a:bodyPr/>
          <a:lstStyle/>
          <a:p>
            <a:fld id="{A5571450-83C6-4DC6-AA92-869612FCF02A}" type="slidenum">
              <a:rPr lang="en-US" smtClean="0"/>
              <a:t>5</a:t>
            </a:fld>
            <a:endParaRPr lang="en-US"/>
          </a:p>
        </p:txBody>
      </p:sp>
    </p:spTree>
    <p:extLst>
      <p:ext uri="{BB962C8B-B14F-4D97-AF65-F5344CB8AC3E}">
        <p14:creationId xmlns:p14="http://schemas.microsoft.com/office/powerpoint/2010/main" val="16657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87057-5899-451F-852A-31CA58B3EFD3}"/>
              </a:ext>
            </a:extLst>
          </p:cNvPr>
          <p:cNvSpPr>
            <a:spLocks noGrp="1"/>
          </p:cNvSpPr>
          <p:nvPr>
            <p:ph type="title"/>
          </p:nvPr>
        </p:nvSpPr>
        <p:spPr/>
        <p:txBody>
          <a:bodyPr>
            <a:normAutofit/>
          </a:bodyPr>
          <a:lstStyle/>
          <a:p>
            <a:r>
              <a:rPr lang="en-US" sz="3600" dirty="0"/>
              <a:t>NG, Coal, Wind, and Solar Gen in ERCOT in Feb 2021</a:t>
            </a:r>
          </a:p>
        </p:txBody>
      </p:sp>
      <p:sp>
        <p:nvSpPr>
          <p:cNvPr id="3" name="Slide Number Placeholder 2">
            <a:extLst>
              <a:ext uri="{FF2B5EF4-FFF2-40B4-BE49-F238E27FC236}">
                <a16:creationId xmlns:a16="http://schemas.microsoft.com/office/drawing/2014/main" id="{944956B5-4CB5-44BA-9FC0-8BEEBD08B998}"/>
              </a:ext>
            </a:extLst>
          </p:cNvPr>
          <p:cNvSpPr>
            <a:spLocks noGrp="1"/>
          </p:cNvSpPr>
          <p:nvPr>
            <p:ph type="sldNum" sz="quarter" idx="12"/>
          </p:nvPr>
        </p:nvSpPr>
        <p:spPr/>
        <p:txBody>
          <a:bodyPr/>
          <a:lstStyle/>
          <a:p>
            <a:fld id="{A5571450-83C6-4DC6-AA92-869612FCF02A}" type="slidenum">
              <a:rPr lang="en-US" smtClean="0"/>
              <a:t>6</a:t>
            </a:fld>
            <a:endParaRPr lang="en-US"/>
          </a:p>
        </p:txBody>
      </p:sp>
      <p:sp>
        <p:nvSpPr>
          <p:cNvPr id="6" name="TextBox 5">
            <a:extLst>
              <a:ext uri="{FF2B5EF4-FFF2-40B4-BE49-F238E27FC236}">
                <a16:creationId xmlns:a16="http://schemas.microsoft.com/office/drawing/2014/main" id="{883FA018-D889-45EA-9F95-9E0FAB20B11E}"/>
              </a:ext>
            </a:extLst>
          </p:cNvPr>
          <p:cNvSpPr txBox="1"/>
          <p:nvPr/>
        </p:nvSpPr>
        <p:spPr>
          <a:xfrm>
            <a:off x="9982200" y="5801711"/>
            <a:ext cx="1631731" cy="369332"/>
          </a:xfrm>
          <a:prstGeom prst="rect">
            <a:avLst/>
          </a:prstGeom>
          <a:noFill/>
        </p:spPr>
        <p:txBody>
          <a:bodyPr wrap="square" rtlCol="0">
            <a:spAutoFit/>
          </a:bodyPr>
          <a:lstStyle/>
          <a:p>
            <a:r>
              <a:rPr lang="en-US" dirty="0"/>
              <a:t>Source: EIA 930</a:t>
            </a:r>
          </a:p>
        </p:txBody>
      </p:sp>
      <p:pic>
        <p:nvPicPr>
          <p:cNvPr id="4" name="Picture 3">
            <a:extLst>
              <a:ext uri="{FF2B5EF4-FFF2-40B4-BE49-F238E27FC236}">
                <a16:creationId xmlns:a16="http://schemas.microsoft.com/office/drawing/2014/main" id="{7061FE24-3F97-4186-AE46-DBC73D50C339}"/>
              </a:ext>
            </a:extLst>
          </p:cNvPr>
          <p:cNvPicPr>
            <a:picLocks noChangeAspect="1"/>
          </p:cNvPicPr>
          <p:nvPr/>
        </p:nvPicPr>
        <p:blipFill>
          <a:blip r:embed="rId2"/>
          <a:stretch>
            <a:fillRect/>
          </a:stretch>
        </p:blipFill>
        <p:spPr>
          <a:xfrm>
            <a:off x="2532955" y="1387366"/>
            <a:ext cx="7126090" cy="5171677"/>
          </a:xfrm>
          <a:prstGeom prst="rect">
            <a:avLst/>
          </a:prstGeom>
        </p:spPr>
      </p:pic>
    </p:spTree>
    <p:extLst>
      <p:ext uri="{BB962C8B-B14F-4D97-AF65-F5344CB8AC3E}">
        <p14:creationId xmlns:p14="http://schemas.microsoft.com/office/powerpoint/2010/main" val="1809859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87057-5899-451F-852A-31CA58B3EFD3}"/>
              </a:ext>
            </a:extLst>
          </p:cNvPr>
          <p:cNvSpPr>
            <a:spLocks noGrp="1"/>
          </p:cNvSpPr>
          <p:nvPr>
            <p:ph type="title"/>
          </p:nvPr>
        </p:nvSpPr>
        <p:spPr/>
        <p:txBody>
          <a:bodyPr>
            <a:normAutofit/>
          </a:bodyPr>
          <a:lstStyle/>
          <a:p>
            <a:r>
              <a:rPr lang="en-US" sz="3600" dirty="0"/>
              <a:t>NG, Coal, Wind, and Solar Gen in SPP in Feb 2021</a:t>
            </a:r>
          </a:p>
        </p:txBody>
      </p:sp>
      <p:sp>
        <p:nvSpPr>
          <p:cNvPr id="3" name="Slide Number Placeholder 2">
            <a:extLst>
              <a:ext uri="{FF2B5EF4-FFF2-40B4-BE49-F238E27FC236}">
                <a16:creationId xmlns:a16="http://schemas.microsoft.com/office/drawing/2014/main" id="{944956B5-4CB5-44BA-9FC0-8BEEBD08B998}"/>
              </a:ext>
            </a:extLst>
          </p:cNvPr>
          <p:cNvSpPr>
            <a:spLocks noGrp="1"/>
          </p:cNvSpPr>
          <p:nvPr>
            <p:ph type="sldNum" sz="quarter" idx="12"/>
          </p:nvPr>
        </p:nvSpPr>
        <p:spPr/>
        <p:txBody>
          <a:bodyPr/>
          <a:lstStyle/>
          <a:p>
            <a:fld id="{A5571450-83C6-4DC6-AA92-869612FCF02A}" type="slidenum">
              <a:rPr lang="en-US" smtClean="0"/>
              <a:t>7</a:t>
            </a:fld>
            <a:endParaRPr lang="en-US"/>
          </a:p>
        </p:txBody>
      </p:sp>
      <p:sp>
        <p:nvSpPr>
          <p:cNvPr id="6" name="TextBox 5">
            <a:extLst>
              <a:ext uri="{FF2B5EF4-FFF2-40B4-BE49-F238E27FC236}">
                <a16:creationId xmlns:a16="http://schemas.microsoft.com/office/drawing/2014/main" id="{883FA018-D889-45EA-9F95-9E0FAB20B11E}"/>
              </a:ext>
            </a:extLst>
          </p:cNvPr>
          <p:cNvSpPr txBox="1"/>
          <p:nvPr/>
        </p:nvSpPr>
        <p:spPr>
          <a:xfrm>
            <a:off x="9982200" y="5801711"/>
            <a:ext cx="1631731" cy="369332"/>
          </a:xfrm>
          <a:prstGeom prst="rect">
            <a:avLst/>
          </a:prstGeom>
          <a:noFill/>
        </p:spPr>
        <p:txBody>
          <a:bodyPr wrap="square" rtlCol="0">
            <a:spAutoFit/>
          </a:bodyPr>
          <a:lstStyle/>
          <a:p>
            <a:r>
              <a:rPr lang="en-US" dirty="0"/>
              <a:t>Source: EIA 930</a:t>
            </a:r>
          </a:p>
        </p:txBody>
      </p:sp>
      <p:pic>
        <p:nvPicPr>
          <p:cNvPr id="7" name="Picture 6">
            <a:extLst>
              <a:ext uri="{FF2B5EF4-FFF2-40B4-BE49-F238E27FC236}">
                <a16:creationId xmlns:a16="http://schemas.microsoft.com/office/drawing/2014/main" id="{6E05B477-47AE-47AC-8A07-A9A4A67CE9BF}"/>
              </a:ext>
            </a:extLst>
          </p:cNvPr>
          <p:cNvPicPr>
            <a:picLocks noChangeAspect="1"/>
          </p:cNvPicPr>
          <p:nvPr/>
        </p:nvPicPr>
        <p:blipFill>
          <a:blip r:embed="rId2"/>
          <a:stretch>
            <a:fillRect/>
          </a:stretch>
        </p:blipFill>
        <p:spPr>
          <a:xfrm>
            <a:off x="2459863" y="1297040"/>
            <a:ext cx="7272273" cy="5277768"/>
          </a:xfrm>
          <a:prstGeom prst="rect">
            <a:avLst/>
          </a:prstGeom>
        </p:spPr>
      </p:pic>
    </p:spTree>
    <p:extLst>
      <p:ext uri="{BB962C8B-B14F-4D97-AF65-F5344CB8AC3E}">
        <p14:creationId xmlns:p14="http://schemas.microsoft.com/office/powerpoint/2010/main" val="280676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87057-5899-451F-852A-31CA58B3EFD3}"/>
              </a:ext>
            </a:extLst>
          </p:cNvPr>
          <p:cNvSpPr>
            <a:spLocks noGrp="1"/>
          </p:cNvSpPr>
          <p:nvPr>
            <p:ph type="title"/>
          </p:nvPr>
        </p:nvSpPr>
        <p:spPr/>
        <p:txBody>
          <a:bodyPr>
            <a:normAutofit/>
          </a:bodyPr>
          <a:lstStyle/>
          <a:p>
            <a:r>
              <a:rPr lang="en-US" sz="3600" dirty="0"/>
              <a:t>NG, Coal, Wind, and Solar Gen in MISO in Feb 2021</a:t>
            </a:r>
          </a:p>
        </p:txBody>
      </p:sp>
      <p:sp>
        <p:nvSpPr>
          <p:cNvPr id="3" name="Slide Number Placeholder 2">
            <a:extLst>
              <a:ext uri="{FF2B5EF4-FFF2-40B4-BE49-F238E27FC236}">
                <a16:creationId xmlns:a16="http://schemas.microsoft.com/office/drawing/2014/main" id="{944956B5-4CB5-44BA-9FC0-8BEEBD08B998}"/>
              </a:ext>
            </a:extLst>
          </p:cNvPr>
          <p:cNvSpPr>
            <a:spLocks noGrp="1"/>
          </p:cNvSpPr>
          <p:nvPr>
            <p:ph type="sldNum" sz="quarter" idx="12"/>
          </p:nvPr>
        </p:nvSpPr>
        <p:spPr/>
        <p:txBody>
          <a:bodyPr/>
          <a:lstStyle/>
          <a:p>
            <a:fld id="{A5571450-83C6-4DC6-AA92-869612FCF02A}" type="slidenum">
              <a:rPr lang="en-US" smtClean="0"/>
              <a:t>8</a:t>
            </a:fld>
            <a:endParaRPr lang="en-US"/>
          </a:p>
        </p:txBody>
      </p:sp>
      <p:sp>
        <p:nvSpPr>
          <p:cNvPr id="6" name="TextBox 5">
            <a:extLst>
              <a:ext uri="{FF2B5EF4-FFF2-40B4-BE49-F238E27FC236}">
                <a16:creationId xmlns:a16="http://schemas.microsoft.com/office/drawing/2014/main" id="{883FA018-D889-45EA-9F95-9E0FAB20B11E}"/>
              </a:ext>
            </a:extLst>
          </p:cNvPr>
          <p:cNvSpPr txBox="1"/>
          <p:nvPr/>
        </p:nvSpPr>
        <p:spPr>
          <a:xfrm>
            <a:off x="9982200" y="5801711"/>
            <a:ext cx="1631731" cy="369332"/>
          </a:xfrm>
          <a:prstGeom prst="rect">
            <a:avLst/>
          </a:prstGeom>
          <a:noFill/>
        </p:spPr>
        <p:txBody>
          <a:bodyPr wrap="square" rtlCol="0">
            <a:spAutoFit/>
          </a:bodyPr>
          <a:lstStyle/>
          <a:p>
            <a:r>
              <a:rPr lang="en-US" dirty="0"/>
              <a:t>Source: EIA 930</a:t>
            </a:r>
          </a:p>
        </p:txBody>
      </p:sp>
      <p:pic>
        <p:nvPicPr>
          <p:cNvPr id="5" name="Picture 4">
            <a:extLst>
              <a:ext uri="{FF2B5EF4-FFF2-40B4-BE49-F238E27FC236}">
                <a16:creationId xmlns:a16="http://schemas.microsoft.com/office/drawing/2014/main" id="{53E9677D-BBFD-43C3-B059-8B6FDC14A7D6}"/>
              </a:ext>
            </a:extLst>
          </p:cNvPr>
          <p:cNvPicPr>
            <a:picLocks noChangeAspect="1"/>
          </p:cNvPicPr>
          <p:nvPr/>
        </p:nvPicPr>
        <p:blipFill>
          <a:blip r:embed="rId2"/>
          <a:stretch>
            <a:fillRect/>
          </a:stretch>
        </p:blipFill>
        <p:spPr>
          <a:xfrm>
            <a:off x="2556994" y="1456494"/>
            <a:ext cx="7078011" cy="5134050"/>
          </a:xfrm>
          <a:prstGeom prst="rect">
            <a:avLst/>
          </a:prstGeom>
        </p:spPr>
      </p:pic>
    </p:spTree>
    <p:extLst>
      <p:ext uri="{BB962C8B-B14F-4D97-AF65-F5344CB8AC3E}">
        <p14:creationId xmlns:p14="http://schemas.microsoft.com/office/powerpoint/2010/main" val="3070633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87057-5899-451F-852A-31CA58B3EFD3}"/>
              </a:ext>
            </a:extLst>
          </p:cNvPr>
          <p:cNvSpPr>
            <a:spLocks noGrp="1"/>
          </p:cNvSpPr>
          <p:nvPr>
            <p:ph type="title"/>
          </p:nvPr>
        </p:nvSpPr>
        <p:spPr/>
        <p:txBody>
          <a:bodyPr>
            <a:normAutofit/>
          </a:bodyPr>
          <a:lstStyle/>
          <a:p>
            <a:r>
              <a:rPr lang="en-US" sz="3600" dirty="0"/>
              <a:t>Daily NG Gen in ERCOT, SPP and MISO in Feb 2021</a:t>
            </a:r>
          </a:p>
        </p:txBody>
      </p:sp>
      <p:sp>
        <p:nvSpPr>
          <p:cNvPr id="3" name="Slide Number Placeholder 2">
            <a:extLst>
              <a:ext uri="{FF2B5EF4-FFF2-40B4-BE49-F238E27FC236}">
                <a16:creationId xmlns:a16="http://schemas.microsoft.com/office/drawing/2014/main" id="{944956B5-4CB5-44BA-9FC0-8BEEBD08B998}"/>
              </a:ext>
            </a:extLst>
          </p:cNvPr>
          <p:cNvSpPr>
            <a:spLocks noGrp="1"/>
          </p:cNvSpPr>
          <p:nvPr>
            <p:ph type="sldNum" sz="quarter" idx="12"/>
          </p:nvPr>
        </p:nvSpPr>
        <p:spPr/>
        <p:txBody>
          <a:bodyPr/>
          <a:lstStyle/>
          <a:p>
            <a:fld id="{A5571450-83C6-4DC6-AA92-869612FCF02A}" type="slidenum">
              <a:rPr lang="en-US" smtClean="0"/>
              <a:t>9</a:t>
            </a:fld>
            <a:endParaRPr lang="en-US"/>
          </a:p>
        </p:txBody>
      </p:sp>
      <p:pic>
        <p:nvPicPr>
          <p:cNvPr id="5" name="Picture 4">
            <a:extLst>
              <a:ext uri="{FF2B5EF4-FFF2-40B4-BE49-F238E27FC236}">
                <a16:creationId xmlns:a16="http://schemas.microsoft.com/office/drawing/2014/main" id="{FEFE4376-AFB3-4EB4-893C-3638B8F545BE}"/>
              </a:ext>
            </a:extLst>
          </p:cNvPr>
          <p:cNvPicPr>
            <a:picLocks noChangeAspect="1"/>
          </p:cNvPicPr>
          <p:nvPr/>
        </p:nvPicPr>
        <p:blipFill>
          <a:blip r:embed="rId2"/>
          <a:stretch>
            <a:fillRect/>
          </a:stretch>
        </p:blipFill>
        <p:spPr>
          <a:xfrm>
            <a:off x="2511231" y="1335704"/>
            <a:ext cx="7169537" cy="5203208"/>
          </a:xfrm>
          <a:prstGeom prst="rect">
            <a:avLst/>
          </a:prstGeom>
        </p:spPr>
      </p:pic>
      <p:sp>
        <p:nvSpPr>
          <p:cNvPr id="6" name="TextBox 5">
            <a:extLst>
              <a:ext uri="{FF2B5EF4-FFF2-40B4-BE49-F238E27FC236}">
                <a16:creationId xmlns:a16="http://schemas.microsoft.com/office/drawing/2014/main" id="{883FA018-D889-45EA-9F95-9E0FAB20B11E}"/>
              </a:ext>
            </a:extLst>
          </p:cNvPr>
          <p:cNvSpPr txBox="1"/>
          <p:nvPr/>
        </p:nvSpPr>
        <p:spPr>
          <a:xfrm>
            <a:off x="9982200" y="5801711"/>
            <a:ext cx="1631731" cy="369332"/>
          </a:xfrm>
          <a:prstGeom prst="rect">
            <a:avLst/>
          </a:prstGeom>
          <a:noFill/>
        </p:spPr>
        <p:txBody>
          <a:bodyPr wrap="square" rtlCol="0">
            <a:spAutoFit/>
          </a:bodyPr>
          <a:lstStyle/>
          <a:p>
            <a:r>
              <a:rPr lang="en-US" dirty="0"/>
              <a:t>Source: EIA 930</a:t>
            </a:r>
          </a:p>
        </p:txBody>
      </p:sp>
    </p:spTree>
    <p:extLst>
      <p:ext uri="{BB962C8B-B14F-4D97-AF65-F5344CB8AC3E}">
        <p14:creationId xmlns:p14="http://schemas.microsoft.com/office/powerpoint/2010/main" val="2970483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4869357793C9A4E87642B5286C0B123" ma:contentTypeVersion="13" ma:contentTypeDescription="Create a new document." ma:contentTypeScope="" ma:versionID="e8eb37dc4e1875b4bf75f16e593bf62c">
  <xsd:schema xmlns:xsd="http://www.w3.org/2001/XMLSchema" xmlns:xs="http://www.w3.org/2001/XMLSchema" xmlns:p="http://schemas.microsoft.com/office/2006/metadata/properties" xmlns:ns3="0b055304-a416-47d7-886f-48e64f8aca3d" xmlns:ns4="2727f632-0a1c-4f76-af18-104c18ac79e0" targetNamespace="http://schemas.microsoft.com/office/2006/metadata/properties" ma:root="true" ma:fieldsID="bfd1aec947a965091232a56cad9d3f26" ns3:_="" ns4:_="">
    <xsd:import namespace="0b055304-a416-47d7-886f-48e64f8aca3d"/>
    <xsd:import namespace="2727f632-0a1c-4f76-af18-104c18ac79e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055304-a416-47d7-886f-48e64f8aca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727f632-0a1c-4f76-af18-104c18ac79e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AB7598-6DE2-4D43-9128-ADE83D2115E0}">
  <ds:schemaRefs>
    <ds:schemaRef ds:uri="http://purl.org/dc/elements/1.1/"/>
    <ds:schemaRef ds:uri="http://schemas.microsoft.com/office/2006/documentManagement/types"/>
    <ds:schemaRef ds:uri="0b055304-a416-47d7-886f-48e64f8aca3d"/>
    <ds:schemaRef ds:uri="http://purl.org/dc/terms/"/>
    <ds:schemaRef ds:uri="2727f632-0a1c-4f76-af18-104c18ac79e0"/>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7709F1C-FEDA-46A5-B2F4-593E33104F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055304-a416-47d7-886f-48e64f8aca3d"/>
    <ds:schemaRef ds:uri="2727f632-0a1c-4f76-af18-104c18ac79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B11CD8-986D-4AA9-B20B-D25BC2E46F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387</TotalTime>
  <Words>1256</Words>
  <Application>Microsoft Office PowerPoint</Application>
  <PresentationFormat>Widescreen</PresentationFormat>
  <Paragraphs>118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PLWG Extreme Case Group</vt:lpstr>
      <vt:lpstr>Reasons for Extreme Cold Case Development</vt:lpstr>
      <vt:lpstr>Proposed New Cases / Extreme Events</vt:lpstr>
      <vt:lpstr>Example of Extreme Cold Case Development</vt:lpstr>
      <vt:lpstr>Renewables on 2/14/2021</vt:lpstr>
      <vt:lpstr>NG, Coal, Wind, and Solar Gen in ERCOT in Feb 2021</vt:lpstr>
      <vt:lpstr>NG, Coal, Wind, and Solar Gen in SPP in Feb 2021</vt:lpstr>
      <vt:lpstr>NG, Coal, Wind, and Solar Gen in MISO in Feb 2021</vt:lpstr>
      <vt:lpstr>Daily NG Gen in ERCOT, SPP and MISO in Feb 2021</vt:lpstr>
      <vt:lpstr>Extreme Winter Case</vt:lpstr>
      <vt:lpstr>Other items discussed the group</vt:lpstr>
      <vt:lpstr>What duration of events should we be planning?</vt:lpstr>
      <vt:lpstr>Identify evidence whether the existing ERCOT market structure is working to handle “extreme” weather scenarios</vt:lpstr>
      <vt:lpstr>Does ERCOT have the tools they need?</vt:lpstr>
      <vt:lpstr>Additional education ideas</vt:lpstr>
      <vt:lpstr>Next Steps and Outstanding Questions</vt:lpstr>
      <vt:lpstr>Appendix</vt:lpstr>
      <vt:lpstr>Items from the “Roadmap”</vt:lpstr>
      <vt:lpstr>Members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Extreme Case Group</dc:title>
  <dc:creator>Hanson, Kevin</dc:creator>
  <cp:lastModifiedBy>Hanson, Kevin</cp:lastModifiedBy>
  <cp:revision>11</cp:revision>
  <dcterms:created xsi:type="dcterms:W3CDTF">2021-08-03T12:44:49Z</dcterms:created>
  <dcterms:modified xsi:type="dcterms:W3CDTF">2021-08-16T18:29:28Z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0x010100D4869357793C9A4E87642B5286C0B123</vt:lpwstr>
  </property>
</Properties>
</file>