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96" r:id="rId7"/>
    <p:sldId id="303" r:id="rId8"/>
    <p:sldId id="302" r:id="rId9"/>
    <p:sldId id="304" r:id="rId10"/>
    <p:sldId id="308" r:id="rId11"/>
    <p:sldId id="310" r:id="rId12"/>
    <p:sldId id="309" r:id="rId13"/>
    <p:sldId id="311" r:id="rId14"/>
    <p:sldId id="307" r:id="rId15"/>
    <p:sldId id="305" r:id="rId16"/>
    <p:sldId id="301" r:id="rId17"/>
    <p:sldId id="30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85" d="100"/>
          <a:sy n="85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96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90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1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49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8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32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20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90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8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7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7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CRR@ercot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ERCOTCredit@ercot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93855/CRR_Credit_Frequently_Asked_Questions_11202020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mktinfo/cr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057400"/>
            <a:ext cx="564603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NPRR867:  Revisions to CRR Auction Credit Lock Amount to Reduce Excess Collateral</a:t>
            </a:r>
            <a:endParaRPr lang="en-US" dirty="0"/>
          </a:p>
          <a:p>
            <a:endParaRPr lang="en-US" dirty="0"/>
          </a:p>
          <a:p>
            <a:r>
              <a:rPr lang="en-US" sz="2000" dirty="0"/>
              <a:t>Donald House</a:t>
            </a:r>
          </a:p>
          <a:p>
            <a:r>
              <a:rPr lang="en-US" sz="2000" dirty="0"/>
              <a:t>Supervisor, CRR</a:t>
            </a:r>
          </a:p>
          <a:p>
            <a:endParaRPr lang="en-US" sz="2000" dirty="0"/>
          </a:p>
          <a:p>
            <a:r>
              <a:rPr lang="en-US" sz="2000" dirty="0"/>
              <a:t>CMWG</a:t>
            </a:r>
          </a:p>
          <a:p>
            <a:r>
              <a:rPr lang="en-US" sz="2000" dirty="0"/>
              <a:t>August 16,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Timing of Collateral Reductions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Any reductions of excess locked credit will be available for Day-Ahead Market (DAM) submittals 2 days after the auction closes; for example: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Auction closes at 5:00 pm on Thursday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Credit reduction process and timers will run Thursday and Friday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Any released excess credit will be available in the CP’s ACL on Saturday for their DAM submittals for Sunday’s operating day</a:t>
            </a:r>
          </a:p>
          <a:p>
            <a:pPr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</a:rPr>
              <a:t>NOTE:  </a:t>
            </a:r>
            <a:r>
              <a:rPr lang="en-US" sz="2400" dirty="0">
                <a:solidFill>
                  <a:schemeClr val="tx1"/>
                </a:solidFill>
              </a:rPr>
              <a:t>The first auction for which the collateral reductions will take place will be the 2024.1st6.AnnualAuction.Seq6 CRR Auction, which will close on 9/16/21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The collateral reductions will </a:t>
            </a:r>
            <a:r>
              <a:rPr lang="en-US" sz="2000" b="1" dirty="0">
                <a:solidFill>
                  <a:schemeClr val="tx1"/>
                </a:solidFill>
              </a:rPr>
              <a:t>not</a:t>
            </a:r>
            <a:r>
              <a:rPr lang="en-US" sz="2000" dirty="0">
                <a:solidFill>
                  <a:schemeClr val="tx1"/>
                </a:solidFill>
              </a:rPr>
              <a:t> be applied to the 2021.OCT.Monthly.Auction, which will close on 9/9/21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Operator Message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This software release will also include changes to the public operator messages posted to the MUI at the close of an auction bid window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Details about the number of submitted transactions and grouped baseload CRRs will be provided for each auction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New messages align with how ERCOT determines the need for a transaction adjustment period as approved with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NPRR972, Enhancing Existing CRR Transaction Limit Process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NPRR972 was implemented in December 2019 to reduce the chance of having a transaction adjustment period for a long-term auction</a:t>
            </a:r>
          </a:p>
          <a:p>
            <a:pPr lvl="3">
              <a:spcAft>
                <a:spcPts val="800"/>
              </a:spcAft>
            </a:pPr>
            <a:r>
              <a:rPr lang="en-US" sz="1600" dirty="0">
                <a:solidFill>
                  <a:schemeClr val="tx1"/>
                </a:solidFill>
              </a:rPr>
              <a:t>Must exceed the TAC-approved transaction limit for a single TOU (currently 300K transactions)</a:t>
            </a:r>
          </a:p>
          <a:p>
            <a:pPr lvl="4">
              <a:spcAft>
                <a:spcPts val="800"/>
              </a:spcAft>
            </a:pPr>
            <a:r>
              <a:rPr lang="en-US" sz="1600" dirty="0">
                <a:solidFill>
                  <a:schemeClr val="tx1"/>
                </a:solidFill>
              </a:rPr>
              <a:t>Each grouped baseload CRR and each submitted bid/offer count as 1 transaction </a:t>
            </a:r>
          </a:p>
          <a:p>
            <a:pPr lvl="1">
              <a:spcAft>
                <a:spcPts val="800"/>
              </a:spcAft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32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Operator Message Examples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17062"/>
            <a:ext cx="8534400" cy="53340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The below messages were created in a test environment and do not include actual auction data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There will be 4 total messages for long-term auctions (includes 1 message for each TOU)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There will be 2 total messages for monthly auctions</a:t>
            </a:r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DF0B61-5A65-4D59-9CB3-4C478B917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3" y="3124200"/>
            <a:ext cx="8765627" cy="312420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A0A2EB6-A599-4E55-AF07-F86B617C2939}"/>
              </a:ext>
            </a:extLst>
          </p:cNvPr>
          <p:cNvSpPr/>
          <p:nvPr/>
        </p:nvSpPr>
        <p:spPr>
          <a:xfrm>
            <a:off x="121551" y="3527777"/>
            <a:ext cx="8765627" cy="1752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FDEAB9-C154-4C45-91B5-23D104B9CDBF}"/>
              </a:ext>
            </a:extLst>
          </p:cNvPr>
          <p:cNvSpPr/>
          <p:nvPr/>
        </p:nvSpPr>
        <p:spPr>
          <a:xfrm>
            <a:off x="135662" y="5274733"/>
            <a:ext cx="8765627" cy="973667"/>
          </a:xfrm>
          <a:prstGeom prst="roundRect">
            <a:avLst/>
          </a:prstGeom>
          <a:noFill/>
          <a:ln w="38100">
            <a:solidFill>
              <a:schemeClr val="accent4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6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Questions?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Please contact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ERCOTCRR@ercot.com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dirty="0">
                <a:solidFill>
                  <a:schemeClr val="tx1"/>
                </a:solidFill>
                <a:hlinkClick r:id="rId4"/>
              </a:rPr>
              <a:t>ERCOTCredit@ercot.com</a:t>
            </a:r>
            <a:r>
              <a:rPr lang="en-US" sz="2400" dirty="0">
                <a:solidFill>
                  <a:schemeClr val="tx1"/>
                </a:solidFill>
              </a:rPr>
              <a:t> if there are any questions before or after the implementation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2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Reduce Excess Collateral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ERCOT is planning to implement NPRR867 on 9/10/21 in conjunction with the Credit Monitoring and Management (CMM) upgrade on 9/11/21</a:t>
            </a:r>
            <a:r>
              <a:rPr lang="en-US" dirty="0">
                <a:solidFill>
                  <a:schemeClr val="tx1"/>
                </a:solidFill>
              </a:rPr>
              <a:t> (Board approved on 6/12/18)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Per NPRR867, ERCOT will assign the Available Credit Limit (ACL) locked for a CRR Auction for each participating Counter-Party (CP) as the lower of the CP’s: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Requested credit limit (submitted in Market User Interface);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ACL at the time of the closure of the auction bid submission window; or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Pre-auction screening credit exposure amount.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a CP has locked more credit than they need to cover their portfolio exposure, the excess locked credit will be released (timing of release will be discussed on slide 10)</a:t>
            </a: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8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Pre-Auction Credit Exposure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44" y="1066800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Pre-auction credit exposure is the sum of the CP’s credit exposures for PTP Obligation bids, PTP Obligation offers and PTP Option bids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Option sell offers incur no risk, and therefore are not part of the pre-auction screening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exposure calculation uses the MW, prices and Time Of Use (TOU) hours from submitted bids and offers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Awarded MW and actual clearing prices are not a part of the pre-auction screening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More details and examples can be found on the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CRR Credit FAQ</a:t>
            </a:r>
            <a:r>
              <a:rPr lang="en-US" sz="2400" dirty="0">
                <a:solidFill>
                  <a:schemeClr val="tx1"/>
                </a:solidFill>
              </a:rPr>
              <a:t> posted on the </a:t>
            </a:r>
            <a:r>
              <a:rPr lang="en-US" sz="2400" dirty="0">
                <a:solidFill>
                  <a:schemeClr val="tx1"/>
                </a:solidFill>
                <a:hlinkClick r:id="rId4"/>
              </a:rPr>
              <a:t>CRR webpage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2"/>
            <a:endParaRPr lang="en-US" sz="2400" dirty="0"/>
          </a:p>
          <a:p>
            <a:pPr marL="514350" lvl="1" indent="0">
              <a:spcAft>
                <a:spcPts val="800"/>
              </a:spcAft>
              <a:buNone/>
            </a:pPr>
            <a:endParaRPr lang="en-US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Examples of Collateral Reduction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4102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1:  Locked credit reduced to exposure amount 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$2M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$500K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$500K </a:t>
            </a:r>
            <a:r>
              <a:rPr lang="en-US" sz="1800" b="1" dirty="0">
                <a:solidFill>
                  <a:schemeClr val="tx1"/>
                </a:solidFill>
              </a:rPr>
              <a:t>(new behavior)</a:t>
            </a:r>
          </a:p>
          <a:p>
            <a:pPr lvl="2"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</a:rPr>
              <a:t>Would be $1M without NPRR867</a:t>
            </a: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2:  Locked credit remains at submitted amount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$2M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$1.5M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$1M (same as current behavior)</a:t>
            </a:r>
          </a:p>
          <a:p>
            <a:pPr lvl="2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Will get a budget record and possibly a budget constraint 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1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Examples of Collateral Reduction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3:  Locked credit reduced to exposure amount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$750K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$500K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$500K </a:t>
            </a:r>
            <a:r>
              <a:rPr lang="en-US" sz="1800" b="1" dirty="0">
                <a:solidFill>
                  <a:schemeClr val="tx1"/>
                </a:solidFill>
              </a:rPr>
              <a:t>(new behavior)</a:t>
            </a:r>
          </a:p>
          <a:p>
            <a:pPr lvl="2"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</a:rPr>
              <a:t>Would be $750K without NPRR867</a:t>
            </a: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4:  Locked credit reduced to ACL amount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$750K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$1.5M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$750K (same as current behavior)</a:t>
            </a:r>
          </a:p>
          <a:p>
            <a:pPr lvl="2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Will get a budget record and possibly a budget constraint </a:t>
            </a:r>
          </a:p>
          <a:p>
            <a:pPr lvl="1"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8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Operator Message Example for Reduction of Locked Credit (CP)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35338"/>
            <a:ext cx="8534400" cy="41910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CPs will receive Private operator messages on the Market User Interface (MUI) when their locked credit amount is reduced</a:t>
            </a: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1800" dirty="0"/>
          </a:p>
          <a:p>
            <a:pPr marL="0" indent="0">
              <a:spcAft>
                <a:spcPts val="800"/>
              </a:spcAft>
              <a:buNone/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3EB41E-1F1C-4C39-8D2F-9A294C4D7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72" y="2718276"/>
            <a:ext cx="8844455" cy="29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4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Credit Limit Editor Display of Final Locked Credit Amount (CP)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33499"/>
            <a:ext cx="8534400" cy="47244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CP can also view the final locked credit amounts on the Credit Limit Editor, but the original submitted credit amounts are not displayed</a:t>
            </a:r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F780C0-8215-46B6-BAC3-D820F05CD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3" y="2667000"/>
            <a:ext cx="8737596" cy="20573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212752-8289-4DA1-B385-E3C6C75BC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280" y="4684887"/>
            <a:ext cx="864163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82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Operator Message Example for Reduction of Locked Credit (Account Holder)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3340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CRR Account Holders will not receive an operator message for their CP’s credit reduction unless it impacts a self-imposed credit limit submitted by the Account Holder</a:t>
            </a: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AEF404-348B-4050-B721-CF3542537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67" y="2819400"/>
            <a:ext cx="8693663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19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Credit Limit Editor Display of Final Locked Credit Amount (Account Holder)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056"/>
            <a:ext cx="8534400" cy="47244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CRR Account Holder can also view the final locked credit amounts on the Credit Limit Editor, but the original submitted credit amounts are not displayed</a:t>
            </a:r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ABA5DF-0E89-4C10-BACD-CC966658C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11" y="2784603"/>
            <a:ext cx="8839200" cy="19213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2295CB-59B4-4455-ACB1-3C41AFB3B7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4705909"/>
            <a:ext cx="8839200" cy="129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737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5129</TotalTime>
  <Words>968</Words>
  <Application>Microsoft Office PowerPoint</Application>
  <PresentationFormat>On-screen Show (4:3)</PresentationFormat>
  <Paragraphs>118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NPRR867 – Reduce Excess Collateral</vt:lpstr>
      <vt:lpstr>NPRR867 – Pre-Auction Credit Exposure</vt:lpstr>
      <vt:lpstr>NPRR867 – Examples of Collateral Reduction</vt:lpstr>
      <vt:lpstr>NPRR867 – Examples of Collateral Reduction</vt:lpstr>
      <vt:lpstr>NPRR867 – MUI Operator Message Example for Reduction of Locked Credit (CP)</vt:lpstr>
      <vt:lpstr>NPRR867 – MUI Credit Limit Editor Display of Final Locked Credit Amount (CP)</vt:lpstr>
      <vt:lpstr>NPRR867 – MUI Operator Message Example for Reduction of Locked Credit (Account Holder)</vt:lpstr>
      <vt:lpstr>NPRR867 – MUI Credit Limit Editor Display of Final Locked Credit Amount (Account Holder)</vt:lpstr>
      <vt:lpstr>NPRR867 – Timing of Collateral Reductions</vt:lpstr>
      <vt:lpstr>NPRR867 – MUI Operator Message Changes</vt:lpstr>
      <vt:lpstr>NPRR867 – MUI Operator Message Examples</vt:lpstr>
      <vt:lpstr>NPRR867 – 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228</cp:revision>
  <cp:lastPrinted>2016-01-21T20:53:15Z</cp:lastPrinted>
  <dcterms:created xsi:type="dcterms:W3CDTF">2016-01-21T15:20:31Z</dcterms:created>
  <dcterms:modified xsi:type="dcterms:W3CDTF">2021-08-16T01:42:40Z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