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82" r:id="rId8"/>
    <p:sldId id="283" r:id="rId9"/>
    <p:sldId id="333" r:id="rId10"/>
    <p:sldId id="330" r:id="rId11"/>
    <p:sldId id="337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A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6" autoAdjust="0"/>
    <p:restoredTop sz="95417" autoAdjust="0"/>
  </p:normalViewPr>
  <p:slideViewPr>
    <p:cSldViewPr showGuides="1">
      <p:cViewPr varScale="1">
        <p:scale>
          <a:sx n="109" d="100"/>
          <a:sy n="109" d="100"/>
        </p:scale>
        <p:origin x="170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1_08\RENA_May_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1_08\RENA_May_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1_08\RENA_May_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1_08\042021_crrba_plot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1_08\042021_crrba_plo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Monthly RENA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Monthly!$Q$2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C9F-4A37-A947-0FF41B69CEAB}"/>
              </c:ext>
            </c:extLst>
          </c:dPt>
          <c:dPt>
            <c:idx val="2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C9F-4A37-A947-0FF41B69CEAB}"/>
              </c:ext>
            </c:extLst>
          </c:dPt>
          <c:cat>
            <c:strRef>
              <c:f>Monthly!$P$3:$P$27</c:f>
              <c:strCache>
                <c:ptCount val="25"/>
                <c:pt idx="0">
                  <c:v>2019_5</c:v>
                </c:pt>
                <c:pt idx="1">
                  <c:v>2019_6</c:v>
                </c:pt>
                <c:pt idx="2">
                  <c:v>2019_7</c:v>
                </c:pt>
                <c:pt idx="3">
                  <c:v>2019_8</c:v>
                </c:pt>
                <c:pt idx="4">
                  <c:v>2019_9</c:v>
                </c:pt>
                <c:pt idx="5">
                  <c:v>2019_10</c:v>
                </c:pt>
                <c:pt idx="6">
                  <c:v>2019_11</c:v>
                </c:pt>
                <c:pt idx="7">
                  <c:v>2019_12</c:v>
                </c:pt>
                <c:pt idx="8">
                  <c:v>2020_1</c:v>
                </c:pt>
                <c:pt idx="9">
                  <c:v>2020_2</c:v>
                </c:pt>
                <c:pt idx="10">
                  <c:v>2020_3</c:v>
                </c:pt>
                <c:pt idx="11">
                  <c:v>2020_4</c:v>
                </c:pt>
                <c:pt idx="12">
                  <c:v>2020_5</c:v>
                </c:pt>
                <c:pt idx="13">
                  <c:v>2020_6</c:v>
                </c:pt>
                <c:pt idx="14">
                  <c:v>2020_7</c:v>
                </c:pt>
                <c:pt idx="15">
                  <c:v>2020_8</c:v>
                </c:pt>
                <c:pt idx="16">
                  <c:v>2020_9</c:v>
                </c:pt>
                <c:pt idx="17">
                  <c:v>2020_10</c:v>
                </c:pt>
                <c:pt idx="18">
                  <c:v>2020_11</c:v>
                </c:pt>
                <c:pt idx="19">
                  <c:v>2020_12</c:v>
                </c:pt>
                <c:pt idx="20">
                  <c:v>2021_1</c:v>
                </c:pt>
                <c:pt idx="21">
                  <c:v>2021_2</c:v>
                </c:pt>
                <c:pt idx="22">
                  <c:v>2021_3</c:v>
                </c:pt>
                <c:pt idx="23">
                  <c:v>2021_4</c:v>
                </c:pt>
                <c:pt idx="24">
                  <c:v>2021_5</c:v>
                </c:pt>
              </c:strCache>
            </c:strRef>
          </c:cat>
          <c:val>
            <c:numRef>
              <c:f>Monthly!$Q$3:$Q$27</c:f>
              <c:numCache>
                <c:formatCode>General</c:formatCode>
                <c:ptCount val="25"/>
                <c:pt idx="0">
                  <c:v>5757657.9299999997</c:v>
                </c:pt>
                <c:pt idx="1">
                  <c:v>1258274.4200000002</c:v>
                </c:pt>
                <c:pt idx="2">
                  <c:v>889736.46000000008</c:v>
                </c:pt>
                <c:pt idx="3">
                  <c:v>2689013.3</c:v>
                </c:pt>
                <c:pt idx="4">
                  <c:v>6604.220000000525</c:v>
                </c:pt>
                <c:pt idx="5">
                  <c:v>5782591.5900000045</c:v>
                </c:pt>
                <c:pt idx="6">
                  <c:v>-5054952.3899999987</c:v>
                </c:pt>
                <c:pt idx="7">
                  <c:v>9942188.320000004</c:v>
                </c:pt>
                <c:pt idx="8">
                  <c:v>6398653.7600000007</c:v>
                </c:pt>
                <c:pt idx="9">
                  <c:v>7591379.410000002</c:v>
                </c:pt>
                <c:pt idx="10">
                  <c:v>26975003.069999997</c:v>
                </c:pt>
                <c:pt idx="11">
                  <c:v>2782950.2200000007</c:v>
                </c:pt>
                <c:pt idx="12">
                  <c:v>14204605.040000008</c:v>
                </c:pt>
                <c:pt idx="13">
                  <c:v>-295501.83</c:v>
                </c:pt>
                <c:pt idx="14">
                  <c:v>1374127.76</c:v>
                </c:pt>
                <c:pt idx="15">
                  <c:v>-13329665.039999999</c:v>
                </c:pt>
                <c:pt idx="16">
                  <c:v>5265833.459999999</c:v>
                </c:pt>
                <c:pt idx="17">
                  <c:v>-2876364.1299999994</c:v>
                </c:pt>
                <c:pt idx="18">
                  <c:v>22308654.66</c:v>
                </c:pt>
                <c:pt idx="19">
                  <c:v>5117961.3900000006</c:v>
                </c:pt>
                <c:pt idx="20">
                  <c:v>5414406.5199999986</c:v>
                </c:pt>
                <c:pt idx="21">
                  <c:v>-57653422.459999993</c:v>
                </c:pt>
                <c:pt idx="22">
                  <c:v>15468365.229999997</c:v>
                </c:pt>
                <c:pt idx="23">
                  <c:v>9563623.9799999986</c:v>
                </c:pt>
                <c:pt idx="24">
                  <c:v>983961.34000000043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C9F-4A37-A947-0FF41B69CE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7674208"/>
        <c:axId val="467677344"/>
      </c:barChart>
      <c:catAx>
        <c:axId val="467674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7344"/>
        <c:crosses val="autoZero"/>
        <c:auto val="1"/>
        <c:lblAlgn val="ctr"/>
        <c:lblOffset val="100"/>
        <c:tickLblSkip val="3"/>
        <c:noMultiLvlLbl val="0"/>
      </c:catAx>
      <c:valAx>
        <c:axId val="467677344"/>
        <c:scaling>
          <c:orientation val="minMax"/>
          <c:max val="30000000"/>
          <c:min val="-6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420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Daily RENA vs RT Congestion Rent</a:t>
            </a:r>
            <a:endParaRPr lang="en-US" sz="14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areaChart>
        <c:grouping val="standard"/>
        <c:varyColors val="0"/>
        <c:ser>
          <c:idx val="0"/>
          <c:order val="0"/>
          <c:tx>
            <c:strRef>
              <c:f>May_RENA!$I$1</c:f>
              <c:strCache>
                <c:ptCount val="1"/>
                <c:pt idx="0">
                  <c:v>sum_rent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May_RENA!$H$2:$H$31</c:f>
              <c:numCache>
                <c:formatCode>m/d/yyyy</c:formatCode>
                <c:ptCount val="30"/>
                <c:pt idx="0">
                  <c:v>44317</c:v>
                </c:pt>
                <c:pt idx="1">
                  <c:v>44318</c:v>
                </c:pt>
                <c:pt idx="2">
                  <c:v>44319</c:v>
                </c:pt>
                <c:pt idx="3">
                  <c:v>44320</c:v>
                </c:pt>
                <c:pt idx="4">
                  <c:v>44321</c:v>
                </c:pt>
                <c:pt idx="5">
                  <c:v>44322</c:v>
                </c:pt>
                <c:pt idx="6">
                  <c:v>44323</c:v>
                </c:pt>
                <c:pt idx="7">
                  <c:v>44324</c:v>
                </c:pt>
                <c:pt idx="8">
                  <c:v>44325</c:v>
                </c:pt>
                <c:pt idx="9">
                  <c:v>44326</c:v>
                </c:pt>
                <c:pt idx="10">
                  <c:v>44327</c:v>
                </c:pt>
                <c:pt idx="11">
                  <c:v>44328</c:v>
                </c:pt>
                <c:pt idx="12">
                  <c:v>44329</c:v>
                </c:pt>
                <c:pt idx="13">
                  <c:v>44330</c:v>
                </c:pt>
                <c:pt idx="14">
                  <c:v>44331</c:v>
                </c:pt>
                <c:pt idx="15">
                  <c:v>44332</c:v>
                </c:pt>
                <c:pt idx="16">
                  <c:v>44333</c:v>
                </c:pt>
                <c:pt idx="17">
                  <c:v>44334</c:v>
                </c:pt>
                <c:pt idx="18">
                  <c:v>44335</c:v>
                </c:pt>
                <c:pt idx="19">
                  <c:v>44336</c:v>
                </c:pt>
                <c:pt idx="20">
                  <c:v>44337</c:v>
                </c:pt>
                <c:pt idx="21">
                  <c:v>44338</c:v>
                </c:pt>
                <c:pt idx="22">
                  <c:v>44339</c:v>
                </c:pt>
                <c:pt idx="23">
                  <c:v>44340</c:v>
                </c:pt>
                <c:pt idx="24">
                  <c:v>44341</c:v>
                </c:pt>
                <c:pt idx="25">
                  <c:v>44342</c:v>
                </c:pt>
                <c:pt idx="26">
                  <c:v>44343</c:v>
                </c:pt>
                <c:pt idx="27">
                  <c:v>44344</c:v>
                </c:pt>
                <c:pt idx="28">
                  <c:v>44345</c:v>
                </c:pt>
                <c:pt idx="29">
                  <c:v>44346</c:v>
                </c:pt>
              </c:numCache>
            </c:numRef>
          </c:cat>
          <c:val>
            <c:numRef>
              <c:f>May_RENA!$I$2:$I$32</c:f>
              <c:numCache>
                <c:formatCode>#,##0.0</c:formatCode>
                <c:ptCount val="31"/>
                <c:pt idx="0">
                  <c:v>508166.68</c:v>
                </c:pt>
                <c:pt idx="1">
                  <c:v>2900320.6100000008</c:v>
                </c:pt>
                <c:pt idx="2">
                  <c:v>10969544.790000001</c:v>
                </c:pt>
                <c:pt idx="3">
                  <c:v>2192378.9399999995</c:v>
                </c:pt>
                <c:pt idx="4">
                  <c:v>2027555.95</c:v>
                </c:pt>
                <c:pt idx="5">
                  <c:v>4688329.63</c:v>
                </c:pt>
                <c:pt idx="6">
                  <c:v>5817472.5100000016</c:v>
                </c:pt>
                <c:pt idx="7">
                  <c:v>8294846.8900000025</c:v>
                </c:pt>
                <c:pt idx="8">
                  <c:v>4669603.43</c:v>
                </c:pt>
                <c:pt idx="9">
                  <c:v>3327791.62</c:v>
                </c:pt>
                <c:pt idx="10">
                  <c:v>1063054.0899999999</c:v>
                </c:pt>
                <c:pt idx="11">
                  <c:v>88682.680000000008</c:v>
                </c:pt>
                <c:pt idx="12">
                  <c:v>654633.87</c:v>
                </c:pt>
                <c:pt idx="13">
                  <c:v>5372022.7299999995</c:v>
                </c:pt>
                <c:pt idx="14">
                  <c:v>4949527.2300000004</c:v>
                </c:pt>
                <c:pt idx="15">
                  <c:v>1693518.58</c:v>
                </c:pt>
                <c:pt idx="16">
                  <c:v>1890355.7599999998</c:v>
                </c:pt>
                <c:pt idx="17">
                  <c:v>1550033.9200000004</c:v>
                </c:pt>
                <c:pt idx="18">
                  <c:v>701951.57</c:v>
                </c:pt>
                <c:pt idx="19">
                  <c:v>2666601.2399999998</c:v>
                </c:pt>
                <c:pt idx="20">
                  <c:v>8229830.0336964242</c:v>
                </c:pt>
                <c:pt idx="21">
                  <c:v>1460343.2</c:v>
                </c:pt>
                <c:pt idx="22">
                  <c:v>1851403.72</c:v>
                </c:pt>
                <c:pt idx="23">
                  <c:v>1004762.1899999998</c:v>
                </c:pt>
                <c:pt idx="24">
                  <c:v>2099795.17</c:v>
                </c:pt>
                <c:pt idx="25">
                  <c:v>4369368.040000001</c:v>
                </c:pt>
                <c:pt idx="26">
                  <c:v>4165454.1099999994</c:v>
                </c:pt>
                <c:pt idx="27">
                  <c:v>1427800.23</c:v>
                </c:pt>
                <c:pt idx="28">
                  <c:v>181412.21000000002</c:v>
                </c:pt>
                <c:pt idx="29">
                  <c:v>1389488.5099999998</c:v>
                </c:pt>
                <c:pt idx="30">
                  <c:v>933510.09999999986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56-46B7-BE4E-77351ECC48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8200368"/>
        <c:axId val="846835072"/>
      </c:areaChart>
      <c:barChart>
        <c:barDir val="col"/>
        <c:grouping val="clustered"/>
        <c:varyColors val="0"/>
        <c:ser>
          <c:idx val="1"/>
          <c:order val="1"/>
          <c:tx>
            <c:strRef>
              <c:f>May_RENA!$E$1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  <a:effectLst/>
          </c:spPr>
          <c:invertIfNegative val="0"/>
          <c:cat>
            <c:numRef>
              <c:f>May_RENA!$H$2:$H$32</c:f>
              <c:numCache>
                <c:formatCode>m/d/yyyy</c:formatCode>
                <c:ptCount val="31"/>
                <c:pt idx="0">
                  <c:v>44317</c:v>
                </c:pt>
                <c:pt idx="1">
                  <c:v>44318</c:v>
                </c:pt>
                <c:pt idx="2">
                  <c:v>44319</c:v>
                </c:pt>
                <c:pt idx="3">
                  <c:v>44320</c:v>
                </c:pt>
                <c:pt idx="4">
                  <c:v>44321</c:v>
                </c:pt>
                <c:pt idx="5">
                  <c:v>44322</c:v>
                </c:pt>
                <c:pt idx="6">
                  <c:v>44323</c:v>
                </c:pt>
                <c:pt idx="7">
                  <c:v>44324</c:v>
                </c:pt>
                <c:pt idx="8">
                  <c:v>44325</c:v>
                </c:pt>
                <c:pt idx="9">
                  <c:v>44326</c:v>
                </c:pt>
                <c:pt idx="10">
                  <c:v>44327</c:v>
                </c:pt>
                <c:pt idx="11">
                  <c:v>44328</c:v>
                </c:pt>
                <c:pt idx="12">
                  <c:v>44329</c:v>
                </c:pt>
                <c:pt idx="13">
                  <c:v>44330</c:v>
                </c:pt>
                <c:pt idx="14">
                  <c:v>44331</c:v>
                </c:pt>
                <c:pt idx="15">
                  <c:v>44332</c:v>
                </c:pt>
                <c:pt idx="16">
                  <c:v>44333</c:v>
                </c:pt>
                <c:pt idx="17">
                  <c:v>44334</c:v>
                </c:pt>
                <c:pt idx="18">
                  <c:v>44335</c:v>
                </c:pt>
                <c:pt idx="19">
                  <c:v>44336</c:v>
                </c:pt>
                <c:pt idx="20">
                  <c:v>44337</c:v>
                </c:pt>
                <c:pt idx="21">
                  <c:v>44338</c:v>
                </c:pt>
                <c:pt idx="22">
                  <c:v>44339</c:v>
                </c:pt>
                <c:pt idx="23">
                  <c:v>44340</c:v>
                </c:pt>
                <c:pt idx="24">
                  <c:v>44341</c:v>
                </c:pt>
                <c:pt idx="25">
                  <c:v>44342</c:v>
                </c:pt>
                <c:pt idx="26">
                  <c:v>44343</c:v>
                </c:pt>
                <c:pt idx="27">
                  <c:v>44344</c:v>
                </c:pt>
                <c:pt idx="28">
                  <c:v>44345</c:v>
                </c:pt>
                <c:pt idx="29">
                  <c:v>44346</c:v>
                </c:pt>
                <c:pt idx="30">
                  <c:v>44347</c:v>
                </c:pt>
              </c:numCache>
            </c:numRef>
          </c:cat>
          <c:val>
            <c:numRef>
              <c:f>May_RENA!$E$2:$E$32</c:f>
              <c:numCache>
                <c:formatCode>#,##0.0</c:formatCode>
                <c:ptCount val="31"/>
                <c:pt idx="0">
                  <c:v>58874.96</c:v>
                </c:pt>
                <c:pt idx="1">
                  <c:v>104578.88</c:v>
                </c:pt>
                <c:pt idx="2">
                  <c:v>466082.83</c:v>
                </c:pt>
                <c:pt idx="3">
                  <c:v>214556.93</c:v>
                </c:pt>
                <c:pt idx="4">
                  <c:v>273841.07</c:v>
                </c:pt>
                <c:pt idx="5">
                  <c:v>132651.82999999999</c:v>
                </c:pt>
                <c:pt idx="6">
                  <c:v>45786.27</c:v>
                </c:pt>
                <c:pt idx="7">
                  <c:v>-872635.45</c:v>
                </c:pt>
                <c:pt idx="8">
                  <c:v>11719.89</c:v>
                </c:pt>
                <c:pt idx="9">
                  <c:v>-307143.01</c:v>
                </c:pt>
                <c:pt idx="10">
                  <c:v>6590.24</c:v>
                </c:pt>
                <c:pt idx="11">
                  <c:v>-12386.17</c:v>
                </c:pt>
                <c:pt idx="12">
                  <c:v>25304.41</c:v>
                </c:pt>
                <c:pt idx="13">
                  <c:v>59032.34</c:v>
                </c:pt>
                <c:pt idx="14">
                  <c:v>200919.41</c:v>
                </c:pt>
                <c:pt idx="15">
                  <c:v>210156.18</c:v>
                </c:pt>
                <c:pt idx="16">
                  <c:v>118902.24</c:v>
                </c:pt>
                <c:pt idx="17">
                  <c:v>98803.14</c:v>
                </c:pt>
                <c:pt idx="18">
                  <c:v>-34737.199999999997</c:v>
                </c:pt>
                <c:pt idx="19">
                  <c:v>-1092.0899999999999</c:v>
                </c:pt>
                <c:pt idx="20">
                  <c:v>-257317.17</c:v>
                </c:pt>
                <c:pt idx="21">
                  <c:v>18989.28</c:v>
                </c:pt>
                <c:pt idx="22">
                  <c:v>61813.72</c:v>
                </c:pt>
                <c:pt idx="23">
                  <c:v>-56989.18</c:v>
                </c:pt>
                <c:pt idx="24">
                  <c:v>-5010.21</c:v>
                </c:pt>
                <c:pt idx="25">
                  <c:v>-51776.31</c:v>
                </c:pt>
                <c:pt idx="26">
                  <c:v>192331.36</c:v>
                </c:pt>
                <c:pt idx="27">
                  <c:v>118380.81</c:v>
                </c:pt>
                <c:pt idx="28">
                  <c:v>18592.62</c:v>
                </c:pt>
                <c:pt idx="29">
                  <c:v>126882.78</c:v>
                </c:pt>
                <c:pt idx="30">
                  <c:v>18256.939999999999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A56-46B7-BE4E-77351ECC48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2193864"/>
        <c:axId val="467679304"/>
      </c:barChart>
      <c:catAx>
        <c:axId val="192193864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9304"/>
        <c:crosses val="autoZero"/>
        <c:auto val="0"/>
        <c:lblAlgn val="ctr"/>
        <c:lblOffset val="100"/>
        <c:tickLblSkip val="5"/>
        <c:tickMarkSkip val="5"/>
        <c:noMultiLvlLbl val="0"/>
      </c:catAx>
      <c:valAx>
        <c:axId val="467679304"/>
        <c:scaling>
          <c:orientation val="minMax"/>
          <c:max val="2000000"/>
          <c:min val="-1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193864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846835072"/>
        <c:scaling>
          <c:orientation val="minMax"/>
          <c:max val="12000000"/>
          <c:min val="-6000000"/>
        </c:scaling>
        <c:delete val="0"/>
        <c:axPos val="r"/>
        <c:numFmt formatCode="#,##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8200368"/>
        <c:crosses val="max"/>
        <c:crossBetween val="between"/>
        <c:majorUnit val="3000000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dateAx>
        <c:axId val="788200368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846835072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Estimated DAM oversold vs RENA</a:t>
            </a:r>
            <a:endParaRPr lang="en-US" sz="14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May_RENA!$J$1</c:f>
              <c:strCache>
                <c:ptCount val="1"/>
                <c:pt idx="0">
                  <c:v>Oversold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May_RENA!$H$2:$H$32</c:f>
              <c:numCache>
                <c:formatCode>m/d/yyyy</c:formatCode>
                <c:ptCount val="31"/>
                <c:pt idx="0">
                  <c:v>44317</c:v>
                </c:pt>
                <c:pt idx="1">
                  <c:v>44318</c:v>
                </c:pt>
                <c:pt idx="2">
                  <c:v>44319</c:v>
                </c:pt>
                <c:pt idx="3">
                  <c:v>44320</c:v>
                </c:pt>
                <c:pt idx="4">
                  <c:v>44321</c:v>
                </c:pt>
                <c:pt idx="5">
                  <c:v>44322</c:v>
                </c:pt>
                <c:pt idx="6">
                  <c:v>44323</c:v>
                </c:pt>
                <c:pt idx="7">
                  <c:v>44324</c:v>
                </c:pt>
                <c:pt idx="8">
                  <c:v>44325</c:v>
                </c:pt>
                <c:pt idx="9">
                  <c:v>44326</c:v>
                </c:pt>
                <c:pt idx="10">
                  <c:v>44327</c:v>
                </c:pt>
                <c:pt idx="11">
                  <c:v>44328</c:v>
                </c:pt>
                <c:pt idx="12">
                  <c:v>44329</c:v>
                </c:pt>
                <c:pt idx="13">
                  <c:v>44330</c:v>
                </c:pt>
                <c:pt idx="14">
                  <c:v>44331</c:v>
                </c:pt>
                <c:pt idx="15">
                  <c:v>44332</c:v>
                </c:pt>
                <c:pt idx="16">
                  <c:v>44333</c:v>
                </c:pt>
                <c:pt idx="17">
                  <c:v>44334</c:v>
                </c:pt>
                <c:pt idx="18">
                  <c:v>44335</c:v>
                </c:pt>
                <c:pt idx="19">
                  <c:v>44336</c:v>
                </c:pt>
                <c:pt idx="20">
                  <c:v>44337</c:v>
                </c:pt>
                <c:pt idx="21">
                  <c:v>44338</c:v>
                </c:pt>
                <c:pt idx="22">
                  <c:v>44339</c:v>
                </c:pt>
                <c:pt idx="23">
                  <c:v>44340</c:v>
                </c:pt>
                <c:pt idx="24">
                  <c:v>44341</c:v>
                </c:pt>
                <c:pt idx="25">
                  <c:v>44342</c:v>
                </c:pt>
                <c:pt idx="26">
                  <c:v>44343</c:v>
                </c:pt>
                <c:pt idx="27">
                  <c:v>44344</c:v>
                </c:pt>
                <c:pt idx="28">
                  <c:v>44345</c:v>
                </c:pt>
                <c:pt idx="29">
                  <c:v>44346</c:v>
                </c:pt>
                <c:pt idx="30">
                  <c:v>44347</c:v>
                </c:pt>
              </c:numCache>
            </c:numRef>
          </c:cat>
          <c:val>
            <c:numRef>
              <c:f>May_RENA!$J$2:$J$32</c:f>
              <c:numCache>
                <c:formatCode>#,##0.0</c:formatCode>
                <c:ptCount val="31"/>
                <c:pt idx="0">
                  <c:v>67574.529999999984</c:v>
                </c:pt>
                <c:pt idx="1">
                  <c:v>317182.4800000001</c:v>
                </c:pt>
                <c:pt idx="2">
                  <c:v>294006.08999999985</c:v>
                </c:pt>
                <c:pt idx="3">
                  <c:v>136641.55999999997</c:v>
                </c:pt>
                <c:pt idx="4">
                  <c:v>165285.04000000007</c:v>
                </c:pt>
                <c:pt idx="5">
                  <c:v>12402.950000000019</c:v>
                </c:pt>
                <c:pt idx="6">
                  <c:v>139450.61000000002</c:v>
                </c:pt>
                <c:pt idx="7">
                  <c:v>-815184.54999999993</c:v>
                </c:pt>
                <c:pt idx="8">
                  <c:v>78491.34</c:v>
                </c:pt>
                <c:pt idx="9">
                  <c:v>-226565.09999999998</c:v>
                </c:pt>
                <c:pt idx="10">
                  <c:v>-46469.54</c:v>
                </c:pt>
                <c:pt idx="11">
                  <c:v>-22175.590000000004</c:v>
                </c:pt>
                <c:pt idx="12">
                  <c:v>32087.279999999999</c:v>
                </c:pt>
                <c:pt idx="13">
                  <c:v>162850.04000000004</c:v>
                </c:pt>
                <c:pt idx="14">
                  <c:v>343687.19000000006</c:v>
                </c:pt>
                <c:pt idx="15">
                  <c:v>160070.29999999999</c:v>
                </c:pt>
                <c:pt idx="16">
                  <c:v>57203.020000000011</c:v>
                </c:pt>
                <c:pt idx="17">
                  <c:v>76000.959999999992</c:v>
                </c:pt>
                <c:pt idx="18">
                  <c:v>-35889.729999999996</c:v>
                </c:pt>
                <c:pt idx="19">
                  <c:v>107479.84000000001</c:v>
                </c:pt>
                <c:pt idx="20">
                  <c:v>153104.13827570016</c:v>
                </c:pt>
                <c:pt idx="21">
                  <c:v>69028.87</c:v>
                </c:pt>
                <c:pt idx="22">
                  <c:v>202357.68999999997</c:v>
                </c:pt>
                <c:pt idx="23">
                  <c:v>-35318.69</c:v>
                </c:pt>
                <c:pt idx="24">
                  <c:v>13020.319999999994</c:v>
                </c:pt>
                <c:pt idx="25">
                  <c:v>67365.210000000006</c:v>
                </c:pt>
                <c:pt idx="26">
                  <c:v>272807.84999999998</c:v>
                </c:pt>
                <c:pt idx="27">
                  <c:v>109342.03</c:v>
                </c:pt>
                <c:pt idx="28">
                  <c:v>-10625.150000000001</c:v>
                </c:pt>
                <c:pt idx="29">
                  <c:v>107609</c:v>
                </c:pt>
                <c:pt idx="30">
                  <c:v>20630.170000000006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F1-44EB-81FB-1CA46FA736DC}"/>
            </c:ext>
          </c:extLst>
        </c:ser>
        <c:ser>
          <c:idx val="1"/>
          <c:order val="1"/>
          <c:tx>
            <c:strRef>
              <c:f>May_RENA!$E$1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May_RENA!$H$2:$H$32</c:f>
              <c:numCache>
                <c:formatCode>m/d/yyyy</c:formatCode>
                <c:ptCount val="31"/>
                <c:pt idx="0">
                  <c:v>44317</c:v>
                </c:pt>
                <c:pt idx="1">
                  <c:v>44318</c:v>
                </c:pt>
                <c:pt idx="2">
                  <c:v>44319</c:v>
                </c:pt>
                <c:pt idx="3">
                  <c:v>44320</c:v>
                </c:pt>
                <c:pt idx="4">
                  <c:v>44321</c:v>
                </c:pt>
                <c:pt idx="5">
                  <c:v>44322</c:v>
                </c:pt>
                <c:pt idx="6">
                  <c:v>44323</c:v>
                </c:pt>
                <c:pt idx="7">
                  <c:v>44324</c:v>
                </c:pt>
                <c:pt idx="8">
                  <c:v>44325</c:v>
                </c:pt>
                <c:pt idx="9">
                  <c:v>44326</c:v>
                </c:pt>
                <c:pt idx="10">
                  <c:v>44327</c:v>
                </c:pt>
                <c:pt idx="11">
                  <c:v>44328</c:v>
                </c:pt>
                <c:pt idx="12">
                  <c:v>44329</c:v>
                </c:pt>
                <c:pt idx="13">
                  <c:v>44330</c:v>
                </c:pt>
                <c:pt idx="14">
                  <c:v>44331</c:v>
                </c:pt>
                <c:pt idx="15">
                  <c:v>44332</c:v>
                </c:pt>
                <c:pt idx="16">
                  <c:v>44333</c:v>
                </c:pt>
                <c:pt idx="17">
                  <c:v>44334</c:v>
                </c:pt>
                <c:pt idx="18">
                  <c:v>44335</c:v>
                </c:pt>
                <c:pt idx="19">
                  <c:v>44336</c:v>
                </c:pt>
                <c:pt idx="20">
                  <c:v>44337</c:v>
                </c:pt>
                <c:pt idx="21">
                  <c:v>44338</c:v>
                </c:pt>
                <c:pt idx="22">
                  <c:v>44339</c:v>
                </c:pt>
                <c:pt idx="23">
                  <c:v>44340</c:v>
                </c:pt>
                <c:pt idx="24">
                  <c:v>44341</c:v>
                </c:pt>
                <c:pt idx="25">
                  <c:v>44342</c:v>
                </c:pt>
                <c:pt idx="26">
                  <c:v>44343</c:v>
                </c:pt>
                <c:pt idx="27">
                  <c:v>44344</c:v>
                </c:pt>
                <c:pt idx="28">
                  <c:v>44345</c:v>
                </c:pt>
                <c:pt idx="29">
                  <c:v>44346</c:v>
                </c:pt>
                <c:pt idx="30">
                  <c:v>44347</c:v>
                </c:pt>
              </c:numCache>
            </c:numRef>
          </c:cat>
          <c:val>
            <c:numRef>
              <c:f>May_RENA!$E$2:$E$32</c:f>
              <c:numCache>
                <c:formatCode>#,##0.0</c:formatCode>
                <c:ptCount val="31"/>
                <c:pt idx="0">
                  <c:v>58874.96</c:v>
                </c:pt>
                <c:pt idx="1">
                  <c:v>104578.88</c:v>
                </c:pt>
                <c:pt idx="2">
                  <c:v>466082.83</c:v>
                </c:pt>
                <c:pt idx="3">
                  <c:v>214556.93</c:v>
                </c:pt>
                <c:pt idx="4">
                  <c:v>273841.07</c:v>
                </c:pt>
                <c:pt idx="5">
                  <c:v>132651.82999999999</c:v>
                </c:pt>
                <c:pt idx="6">
                  <c:v>45786.27</c:v>
                </c:pt>
                <c:pt idx="7">
                  <c:v>-872635.45</c:v>
                </c:pt>
                <c:pt idx="8">
                  <c:v>11719.89</c:v>
                </c:pt>
                <c:pt idx="9">
                  <c:v>-307143.01</c:v>
                </c:pt>
                <c:pt idx="10">
                  <c:v>6590.24</c:v>
                </c:pt>
                <c:pt idx="11">
                  <c:v>-12386.17</c:v>
                </c:pt>
                <c:pt idx="12">
                  <c:v>25304.41</c:v>
                </c:pt>
                <c:pt idx="13">
                  <c:v>59032.34</c:v>
                </c:pt>
                <c:pt idx="14">
                  <c:v>200919.41</c:v>
                </c:pt>
                <c:pt idx="15">
                  <c:v>210156.18</c:v>
                </c:pt>
                <c:pt idx="16">
                  <c:v>118902.24</c:v>
                </c:pt>
                <c:pt idx="17">
                  <c:v>98803.14</c:v>
                </c:pt>
                <c:pt idx="18">
                  <c:v>-34737.199999999997</c:v>
                </c:pt>
                <c:pt idx="19">
                  <c:v>-1092.0899999999999</c:v>
                </c:pt>
                <c:pt idx="20">
                  <c:v>-257317.17</c:v>
                </c:pt>
                <c:pt idx="21">
                  <c:v>18989.28</c:v>
                </c:pt>
                <c:pt idx="22">
                  <c:v>61813.72</c:v>
                </c:pt>
                <c:pt idx="23">
                  <c:v>-56989.18</c:v>
                </c:pt>
                <c:pt idx="24">
                  <c:v>-5010.21</c:v>
                </c:pt>
                <c:pt idx="25">
                  <c:v>-51776.31</c:v>
                </c:pt>
                <c:pt idx="26">
                  <c:v>192331.36</c:v>
                </c:pt>
                <c:pt idx="27">
                  <c:v>118380.81</c:v>
                </c:pt>
                <c:pt idx="28">
                  <c:v>18592.62</c:v>
                </c:pt>
                <c:pt idx="29">
                  <c:v>126882.78</c:v>
                </c:pt>
                <c:pt idx="30">
                  <c:v>18256.939999999999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F1-44EB-81FB-1CA46FA736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7674600"/>
        <c:axId val="467675776"/>
      </c:barChart>
      <c:catAx>
        <c:axId val="46767460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5776"/>
        <c:crosses val="autoZero"/>
        <c:auto val="0"/>
        <c:lblAlgn val="ctr"/>
        <c:lblOffset val="100"/>
        <c:tickLblSkip val="5"/>
        <c:noMultiLvlLbl val="0"/>
      </c:catAx>
      <c:valAx>
        <c:axId val="467675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460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Daily CRR value</a:t>
            </a:r>
            <a:r>
              <a:rPr lang="en-US" b="1" baseline="0"/>
              <a:t> vs DAM congestion Rent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Payment/Charge to CRRAH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Sheet1!$A$2:$A$32</c:f>
              <c:numCache>
                <c:formatCode>m/d/yyyy</c:formatCode>
                <c:ptCount val="31"/>
                <c:pt idx="0">
                  <c:v>44317</c:v>
                </c:pt>
                <c:pt idx="1">
                  <c:v>44318</c:v>
                </c:pt>
                <c:pt idx="2">
                  <c:v>44319</c:v>
                </c:pt>
                <c:pt idx="3">
                  <c:v>44320</c:v>
                </c:pt>
                <c:pt idx="4">
                  <c:v>44321</c:v>
                </c:pt>
                <c:pt idx="5">
                  <c:v>44322</c:v>
                </c:pt>
                <c:pt idx="6">
                  <c:v>44323</c:v>
                </c:pt>
                <c:pt idx="7">
                  <c:v>44324</c:v>
                </c:pt>
                <c:pt idx="8">
                  <c:v>44325</c:v>
                </c:pt>
                <c:pt idx="9">
                  <c:v>44326</c:v>
                </c:pt>
                <c:pt idx="10">
                  <c:v>44327</c:v>
                </c:pt>
                <c:pt idx="11">
                  <c:v>44328</c:v>
                </c:pt>
                <c:pt idx="12">
                  <c:v>44329</c:v>
                </c:pt>
                <c:pt idx="13">
                  <c:v>44330</c:v>
                </c:pt>
                <c:pt idx="14">
                  <c:v>44331</c:v>
                </c:pt>
                <c:pt idx="15">
                  <c:v>44332</c:v>
                </c:pt>
                <c:pt idx="16">
                  <c:v>44333</c:v>
                </c:pt>
                <c:pt idx="17">
                  <c:v>44334</c:v>
                </c:pt>
                <c:pt idx="18">
                  <c:v>44335</c:v>
                </c:pt>
                <c:pt idx="19">
                  <c:v>44336</c:v>
                </c:pt>
                <c:pt idx="20">
                  <c:v>44337</c:v>
                </c:pt>
                <c:pt idx="21">
                  <c:v>44338</c:v>
                </c:pt>
                <c:pt idx="22">
                  <c:v>44339</c:v>
                </c:pt>
                <c:pt idx="23">
                  <c:v>44340</c:v>
                </c:pt>
                <c:pt idx="24">
                  <c:v>44341</c:v>
                </c:pt>
                <c:pt idx="25">
                  <c:v>44342</c:v>
                </c:pt>
                <c:pt idx="26">
                  <c:v>44343</c:v>
                </c:pt>
                <c:pt idx="27">
                  <c:v>44344</c:v>
                </c:pt>
                <c:pt idx="28">
                  <c:v>44345</c:v>
                </c:pt>
                <c:pt idx="29">
                  <c:v>44346</c:v>
                </c:pt>
                <c:pt idx="30">
                  <c:v>44347</c:v>
                </c:pt>
              </c:numCache>
            </c:numRef>
          </c:cat>
          <c:val>
            <c:numRef>
              <c:f>Sheet1!$B$2:$B$32</c:f>
              <c:numCache>
                <c:formatCode>#,##0.0</c:formatCode>
                <c:ptCount val="31"/>
                <c:pt idx="0">
                  <c:v>4270929.78</c:v>
                </c:pt>
                <c:pt idx="1">
                  <c:v>5816715.0700000003</c:v>
                </c:pt>
                <c:pt idx="2">
                  <c:v>9382647.75</c:v>
                </c:pt>
                <c:pt idx="3">
                  <c:v>5655482.3599999994</c:v>
                </c:pt>
                <c:pt idx="4">
                  <c:v>3075954.13</c:v>
                </c:pt>
                <c:pt idx="5">
                  <c:v>2785351.75</c:v>
                </c:pt>
                <c:pt idx="6">
                  <c:v>6878226.2500000009</c:v>
                </c:pt>
                <c:pt idx="7">
                  <c:v>9296225.5899999999</c:v>
                </c:pt>
                <c:pt idx="8">
                  <c:v>5263437.32</c:v>
                </c:pt>
                <c:pt idx="9">
                  <c:v>7050846.9299999997</c:v>
                </c:pt>
                <c:pt idx="10">
                  <c:v>4907610.82</c:v>
                </c:pt>
                <c:pt idx="11">
                  <c:v>2821884.75</c:v>
                </c:pt>
                <c:pt idx="12">
                  <c:v>1808632.36</c:v>
                </c:pt>
                <c:pt idx="13">
                  <c:v>3302126.95</c:v>
                </c:pt>
                <c:pt idx="14">
                  <c:v>3991158.17</c:v>
                </c:pt>
                <c:pt idx="15">
                  <c:v>1389148.22</c:v>
                </c:pt>
                <c:pt idx="16">
                  <c:v>2990859.3400000003</c:v>
                </c:pt>
                <c:pt idx="17">
                  <c:v>2807647.33</c:v>
                </c:pt>
                <c:pt idx="18">
                  <c:v>1284013.1100000001</c:v>
                </c:pt>
                <c:pt idx="19">
                  <c:v>1036577.13</c:v>
                </c:pt>
                <c:pt idx="20">
                  <c:v>3926783.8999999994</c:v>
                </c:pt>
                <c:pt idx="21">
                  <c:v>1315753.6299999999</c:v>
                </c:pt>
                <c:pt idx="22">
                  <c:v>2185064.23</c:v>
                </c:pt>
                <c:pt idx="23">
                  <c:v>715236.58000000007</c:v>
                </c:pt>
                <c:pt idx="24">
                  <c:v>1330991.23</c:v>
                </c:pt>
                <c:pt idx="25">
                  <c:v>3128841.63</c:v>
                </c:pt>
                <c:pt idx="26">
                  <c:v>4172716.04</c:v>
                </c:pt>
                <c:pt idx="27">
                  <c:v>1865863.5399999998</c:v>
                </c:pt>
                <c:pt idx="28">
                  <c:v>620661.04</c:v>
                </c:pt>
                <c:pt idx="29">
                  <c:v>1795517.5500000003</c:v>
                </c:pt>
                <c:pt idx="30">
                  <c:v>1086021.78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65-4121-8FB2-62CC5675F71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DACONGRENT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Sheet1!$A$2:$A$32</c:f>
              <c:numCache>
                <c:formatCode>m/d/yyyy</c:formatCode>
                <c:ptCount val="31"/>
                <c:pt idx="0">
                  <c:v>44317</c:v>
                </c:pt>
                <c:pt idx="1">
                  <c:v>44318</c:v>
                </c:pt>
                <c:pt idx="2">
                  <c:v>44319</c:v>
                </c:pt>
                <c:pt idx="3">
                  <c:v>44320</c:v>
                </c:pt>
                <c:pt idx="4">
                  <c:v>44321</c:v>
                </c:pt>
                <c:pt idx="5">
                  <c:v>44322</c:v>
                </c:pt>
                <c:pt idx="6">
                  <c:v>44323</c:v>
                </c:pt>
                <c:pt idx="7">
                  <c:v>44324</c:v>
                </c:pt>
                <c:pt idx="8">
                  <c:v>44325</c:v>
                </c:pt>
                <c:pt idx="9">
                  <c:v>44326</c:v>
                </c:pt>
                <c:pt idx="10">
                  <c:v>44327</c:v>
                </c:pt>
                <c:pt idx="11">
                  <c:v>44328</c:v>
                </c:pt>
                <c:pt idx="12">
                  <c:v>44329</c:v>
                </c:pt>
                <c:pt idx="13">
                  <c:v>44330</c:v>
                </c:pt>
                <c:pt idx="14">
                  <c:v>44331</c:v>
                </c:pt>
                <c:pt idx="15">
                  <c:v>44332</c:v>
                </c:pt>
                <c:pt idx="16">
                  <c:v>44333</c:v>
                </c:pt>
                <c:pt idx="17">
                  <c:v>44334</c:v>
                </c:pt>
                <c:pt idx="18">
                  <c:v>44335</c:v>
                </c:pt>
                <c:pt idx="19">
                  <c:v>44336</c:v>
                </c:pt>
                <c:pt idx="20">
                  <c:v>44337</c:v>
                </c:pt>
                <c:pt idx="21">
                  <c:v>44338</c:v>
                </c:pt>
                <c:pt idx="22">
                  <c:v>44339</c:v>
                </c:pt>
                <c:pt idx="23">
                  <c:v>44340</c:v>
                </c:pt>
                <c:pt idx="24">
                  <c:v>44341</c:v>
                </c:pt>
                <c:pt idx="25">
                  <c:v>44342</c:v>
                </c:pt>
                <c:pt idx="26">
                  <c:v>44343</c:v>
                </c:pt>
                <c:pt idx="27">
                  <c:v>44344</c:v>
                </c:pt>
                <c:pt idx="28">
                  <c:v>44345</c:v>
                </c:pt>
                <c:pt idx="29">
                  <c:v>44346</c:v>
                </c:pt>
                <c:pt idx="30">
                  <c:v>44347</c:v>
                </c:pt>
              </c:numCache>
            </c:numRef>
          </c:cat>
          <c:val>
            <c:numRef>
              <c:f>Sheet1!$C$2:$C$32</c:f>
              <c:numCache>
                <c:formatCode>General</c:formatCode>
                <c:ptCount val="31"/>
                <c:pt idx="0">
                  <c:v>3821768.32</c:v>
                </c:pt>
                <c:pt idx="1">
                  <c:v>6063367.6299999999</c:v>
                </c:pt>
                <c:pt idx="2">
                  <c:v>9898400.5099999998</c:v>
                </c:pt>
                <c:pt idx="3">
                  <c:v>5721084.8600000003</c:v>
                </c:pt>
                <c:pt idx="4">
                  <c:v>3067771.19</c:v>
                </c:pt>
                <c:pt idx="5">
                  <c:v>2733907.91</c:v>
                </c:pt>
                <c:pt idx="6">
                  <c:v>8216833.9100000001</c:v>
                </c:pt>
                <c:pt idx="7">
                  <c:v>10751081.27</c:v>
                </c:pt>
                <c:pt idx="8">
                  <c:v>5798021.3700000001</c:v>
                </c:pt>
                <c:pt idx="9">
                  <c:v>6746407.3799999999</c:v>
                </c:pt>
                <c:pt idx="10">
                  <c:v>4418961.8899999997</c:v>
                </c:pt>
                <c:pt idx="11">
                  <c:v>2172535.15</c:v>
                </c:pt>
                <c:pt idx="12">
                  <c:v>1481395.07</c:v>
                </c:pt>
                <c:pt idx="13">
                  <c:v>3562984.15</c:v>
                </c:pt>
                <c:pt idx="14">
                  <c:v>4818016.8499999996</c:v>
                </c:pt>
                <c:pt idx="15">
                  <c:v>1688071.2</c:v>
                </c:pt>
                <c:pt idx="16">
                  <c:v>3462650.95</c:v>
                </c:pt>
                <c:pt idx="17">
                  <c:v>3238383.48</c:v>
                </c:pt>
                <c:pt idx="18">
                  <c:v>1350645.36</c:v>
                </c:pt>
                <c:pt idx="19">
                  <c:v>1229668.1100000001</c:v>
                </c:pt>
                <c:pt idx="20">
                  <c:v>5034512.17</c:v>
                </c:pt>
                <c:pt idx="21">
                  <c:v>1657161.3</c:v>
                </c:pt>
                <c:pt idx="22">
                  <c:v>3051070.13</c:v>
                </c:pt>
                <c:pt idx="23">
                  <c:v>886827.49</c:v>
                </c:pt>
                <c:pt idx="24">
                  <c:v>1705234.47</c:v>
                </c:pt>
                <c:pt idx="25">
                  <c:v>4096620.5</c:v>
                </c:pt>
                <c:pt idx="26">
                  <c:v>5605871.4299999997</c:v>
                </c:pt>
                <c:pt idx="27">
                  <c:v>2441725.65</c:v>
                </c:pt>
                <c:pt idx="28">
                  <c:v>736583.86</c:v>
                </c:pt>
                <c:pt idx="29">
                  <c:v>2445061.75</c:v>
                </c:pt>
                <c:pt idx="30">
                  <c:v>1321386.44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65-4121-8FB2-62CC5675F7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93646160"/>
        <c:axId val="693647336"/>
      </c:barChart>
      <c:catAx>
        <c:axId val="69364616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3647336"/>
        <c:crosses val="autoZero"/>
        <c:auto val="0"/>
        <c:lblAlgn val="ctr"/>
        <c:lblOffset val="100"/>
        <c:tickLblSkip val="5"/>
        <c:noMultiLvlLbl val="0"/>
      </c:catAx>
      <c:valAx>
        <c:axId val="693647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364616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 dirty="0">
                <a:effectLst/>
              </a:rPr>
              <a:t>Daily Credit/Charge to CRR Balancing Account  </a:t>
            </a:r>
            <a:endParaRPr lang="en-US" sz="1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DAILY_CREDIT_OR_SHORT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Sheet1!$A$2:$A$32</c:f>
              <c:numCache>
                <c:formatCode>m/d/yyyy</c:formatCode>
                <c:ptCount val="31"/>
                <c:pt idx="0">
                  <c:v>44317</c:v>
                </c:pt>
                <c:pt idx="1">
                  <c:v>44318</c:v>
                </c:pt>
                <c:pt idx="2">
                  <c:v>44319</c:v>
                </c:pt>
                <c:pt idx="3">
                  <c:v>44320</c:v>
                </c:pt>
                <c:pt idx="4">
                  <c:v>44321</c:v>
                </c:pt>
                <c:pt idx="5">
                  <c:v>44322</c:v>
                </c:pt>
                <c:pt idx="6">
                  <c:v>44323</c:v>
                </c:pt>
                <c:pt idx="7">
                  <c:v>44324</c:v>
                </c:pt>
                <c:pt idx="8">
                  <c:v>44325</c:v>
                </c:pt>
                <c:pt idx="9">
                  <c:v>44326</c:v>
                </c:pt>
                <c:pt idx="10">
                  <c:v>44327</c:v>
                </c:pt>
                <c:pt idx="11">
                  <c:v>44328</c:v>
                </c:pt>
                <c:pt idx="12">
                  <c:v>44329</c:v>
                </c:pt>
                <c:pt idx="13">
                  <c:v>44330</c:v>
                </c:pt>
                <c:pt idx="14">
                  <c:v>44331</c:v>
                </c:pt>
                <c:pt idx="15">
                  <c:v>44332</c:v>
                </c:pt>
                <c:pt idx="16">
                  <c:v>44333</c:v>
                </c:pt>
                <c:pt idx="17">
                  <c:v>44334</c:v>
                </c:pt>
                <c:pt idx="18">
                  <c:v>44335</c:v>
                </c:pt>
                <c:pt idx="19">
                  <c:v>44336</c:v>
                </c:pt>
                <c:pt idx="20">
                  <c:v>44337</c:v>
                </c:pt>
                <c:pt idx="21">
                  <c:v>44338</c:v>
                </c:pt>
                <c:pt idx="22">
                  <c:v>44339</c:v>
                </c:pt>
                <c:pt idx="23">
                  <c:v>44340</c:v>
                </c:pt>
                <c:pt idx="24">
                  <c:v>44341</c:v>
                </c:pt>
                <c:pt idx="25">
                  <c:v>44342</c:v>
                </c:pt>
                <c:pt idx="26">
                  <c:v>44343</c:v>
                </c:pt>
                <c:pt idx="27">
                  <c:v>44344</c:v>
                </c:pt>
                <c:pt idx="28">
                  <c:v>44345</c:v>
                </c:pt>
                <c:pt idx="29">
                  <c:v>44346</c:v>
                </c:pt>
                <c:pt idx="30">
                  <c:v>44347</c:v>
                </c:pt>
              </c:numCache>
            </c:numRef>
          </c:cat>
          <c:val>
            <c:numRef>
              <c:f>Sheet1!$D$2:$D$32</c:f>
              <c:numCache>
                <c:formatCode>#,##0.0</c:formatCode>
                <c:ptCount val="31"/>
                <c:pt idx="0">
                  <c:v>-449161.46</c:v>
                </c:pt>
                <c:pt idx="1">
                  <c:v>246652.56</c:v>
                </c:pt>
                <c:pt idx="2">
                  <c:v>515752.76</c:v>
                </c:pt>
                <c:pt idx="3">
                  <c:v>65602.5</c:v>
                </c:pt>
                <c:pt idx="4">
                  <c:v>-8182.94</c:v>
                </c:pt>
                <c:pt idx="5">
                  <c:v>-51443.839999999997</c:v>
                </c:pt>
                <c:pt idx="6">
                  <c:v>1338607.6599999999</c:v>
                </c:pt>
                <c:pt idx="7">
                  <c:v>1454855.68</c:v>
                </c:pt>
                <c:pt idx="8">
                  <c:v>534584.05000000005</c:v>
                </c:pt>
                <c:pt idx="9">
                  <c:v>-304439.55</c:v>
                </c:pt>
                <c:pt idx="10">
                  <c:v>-488648.93</c:v>
                </c:pt>
                <c:pt idx="11">
                  <c:v>-649349.6</c:v>
                </c:pt>
                <c:pt idx="12">
                  <c:v>-327237.28999999998</c:v>
                </c:pt>
                <c:pt idx="13">
                  <c:v>260857.2</c:v>
                </c:pt>
                <c:pt idx="14">
                  <c:v>826858.68</c:v>
                </c:pt>
                <c:pt idx="15">
                  <c:v>298922.98</c:v>
                </c:pt>
                <c:pt idx="16">
                  <c:v>471791.61</c:v>
                </c:pt>
                <c:pt idx="17">
                  <c:v>430736.15</c:v>
                </c:pt>
                <c:pt idx="18">
                  <c:v>66632.25</c:v>
                </c:pt>
                <c:pt idx="19">
                  <c:v>193090.98</c:v>
                </c:pt>
                <c:pt idx="20">
                  <c:v>1107728.27</c:v>
                </c:pt>
                <c:pt idx="21">
                  <c:v>341407.67</c:v>
                </c:pt>
                <c:pt idx="22">
                  <c:v>866005.9</c:v>
                </c:pt>
                <c:pt idx="23">
                  <c:v>171590.91</c:v>
                </c:pt>
                <c:pt idx="24">
                  <c:v>374243.24</c:v>
                </c:pt>
                <c:pt idx="25">
                  <c:v>967778.87</c:v>
                </c:pt>
                <c:pt idx="26">
                  <c:v>1433155.39</c:v>
                </c:pt>
                <c:pt idx="27">
                  <c:v>575862.11</c:v>
                </c:pt>
                <c:pt idx="28">
                  <c:v>115922.82</c:v>
                </c:pt>
                <c:pt idx="29">
                  <c:v>649544.19999999995</c:v>
                </c:pt>
                <c:pt idx="30">
                  <c:v>235364.66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51-40B9-BFAD-4F689139CB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6490160"/>
        <c:axId val="716486632"/>
      </c:barChart>
      <c:catAx>
        <c:axId val="71649016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6486632"/>
        <c:crosses val="autoZero"/>
        <c:auto val="0"/>
        <c:lblAlgn val="ctr"/>
        <c:lblOffset val="100"/>
        <c:tickLblSkip val="5"/>
        <c:noMultiLvlLbl val="0"/>
      </c:catAx>
      <c:valAx>
        <c:axId val="716486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649016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69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23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848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886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697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5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345235" y="6540542"/>
            <a:ext cx="707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0FCC7E3-021B-47DF-A1B2-17EE18AFD701}" type="slidenum">
              <a:rPr lang="en-US" sz="1200" b="0" smtClean="0">
                <a:solidFill>
                  <a:schemeClr val="tx2"/>
                </a:solidFill>
              </a:rPr>
              <a:pPr algn="r"/>
              <a:t>‹#›</a:t>
            </a:fld>
            <a:endParaRPr lang="en-US" sz="1200" b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Review of May RENA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>
                <a:solidFill>
                  <a:schemeClr val="tx2"/>
                </a:solidFill>
              </a:rPr>
              <a:t>Jian Chen</a:t>
            </a:r>
          </a:p>
          <a:p>
            <a:r>
              <a:rPr lang="en-US" dirty="0">
                <a:solidFill>
                  <a:schemeClr val="tx2"/>
                </a:solidFill>
              </a:rPr>
              <a:t>Market Analysis and Validation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CMWG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Aug 16</a:t>
            </a:r>
            <a:r>
              <a:rPr lang="en-US" baseline="30000" dirty="0">
                <a:solidFill>
                  <a:schemeClr val="tx2"/>
                </a:solidFill>
              </a:rPr>
              <a:t>th</a:t>
            </a:r>
            <a:r>
              <a:rPr lang="en-US" dirty="0">
                <a:solidFill>
                  <a:schemeClr val="tx2"/>
                </a:solidFill>
              </a:rPr>
              <a:t>, 2021</a:t>
            </a:r>
          </a:p>
          <a:p>
            <a:endParaRPr lang="en-US" sz="2800" b="1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Monthly Sum of RENA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5893733"/>
              </p:ext>
            </p:extLst>
          </p:nvPr>
        </p:nvGraphicFramePr>
        <p:xfrm>
          <a:off x="762000" y="1905000"/>
          <a:ext cx="7258050" cy="3278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37956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Daily RENA with RT Congestion 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386682"/>
            <a:ext cx="8534400" cy="4319832"/>
          </a:xfrm>
        </p:spPr>
        <p:txBody>
          <a:bodyPr/>
          <a:lstStyle/>
          <a:p>
            <a:r>
              <a:rPr lang="en-US" sz="2000" dirty="0"/>
              <a:t>The total RENA in May was around $1.0M, while the total SCED congestion rent was around $93M.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5778912"/>
              </p:ext>
            </p:extLst>
          </p:nvPr>
        </p:nvGraphicFramePr>
        <p:xfrm>
          <a:off x="595312" y="2362200"/>
          <a:ext cx="8029575" cy="35086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81439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Daily RENA and estimated DAM oversold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83165"/>
            <a:ext cx="8534400" cy="4319832"/>
          </a:xfrm>
        </p:spPr>
        <p:txBody>
          <a:bodyPr/>
          <a:lstStyle/>
          <a:p>
            <a:r>
              <a:rPr lang="en-US" sz="2200" dirty="0"/>
              <a:t>The total estimated DAM oversold amount in May was around $2.0M.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9938485"/>
              </p:ext>
            </p:extLst>
          </p:nvPr>
        </p:nvGraphicFramePr>
        <p:xfrm>
          <a:off x="838200" y="2464935"/>
          <a:ext cx="74676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2886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15182"/>
            <a:ext cx="8610600" cy="5204618"/>
          </a:xfrm>
        </p:spPr>
        <p:txBody>
          <a:bodyPr/>
          <a:lstStyle/>
          <a:p>
            <a:pPr marL="0" indent="0">
              <a:buNone/>
            </a:pPr>
            <a:endParaRPr lang="en-US" sz="2200" dirty="0"/>
          </a:p>
          <a:p>
            <a:endParaRPr lang="en-US" sz="2000" dirty="0"/>
          </a:p>
          <a:p>
            <a:r>
              <a:rPr lang="en-US" sz="2000" dirty="0"/>
              <a:t>A total of $1.0M RENA was observed in May, 2021, which was relatively low comparing to the historical data.  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/>
              <a:t>No specific Operating Day stood out in May for high RENA. </a:t>
            </a:r>
          </a:p>
          <a:p>
            <a:endParaRPr lang="en-US" sz="2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08304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CRR Balance Account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0376419"/>
              </p:ext>
            </p:extLst>
          </p:nvPr>
        </p:nvGraphicFramePr>
        <p:xfrm>
          <a:off x="914400" y="921544"/>
          <a:ext cx="7239000" cy="2552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3283734"/>
              </p:ext>
            </p:extLst>
          </p:nvPr>
        </p:nvGraphicFramePr>
        <p:xfrm>
          <a:off x="952500" y="3733800"/>
          <a:ext cx="7239000" cy="2393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2055377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34af464-7aa1-4edd-9be4-83dffc1cb926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34768</TotalTime>
  <Words>138</Words>
  <Application>Microsoft Office PowerPoint</Application>
  <PresentationFormat>On-screen Show (4:3)</PresentationFormat>
  <Paragraphs>36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Monthly Sum of RENA </vt:lpstr>
      <vt:lpstr>Daily RENA with RT Congestion </vt:lpstr>
      <vt:lpstr>Daily RENA and estimated DAM oversold</vt:lpstr>
      <vt:lpstr>Summary</vt:lpstr>
      <vt:lpstr>May CRR Balance Account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Chen, Jian</cp:lastModifiedBy>
  <cp:revision>497</cp:revision>
  <cp:lastPrinted>2021-07-16T14:42:57Z</cp:lastPrinted>
  <dcterms:created xsi:type="dcterms:W3CDTF">2016-01-21T15:20:31Z</dcterms:created>
  <dcterms:modified xsi:type="dcterms:W3CDTF">2021-08-13T14:46:29Z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