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O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08"/>
    <p:restoredTop sz="96327"/>
  </p:normalViewPr>
  <p:slideViewPr>
    <p:cSldViewPr snapToGrid="0" snapToObjects="1">
      <p:cViewPr>
        <p:scale>
          <a:sx n="130" d="100"/>
          <a:sy n="130" d="100"/>
        </p:scale>
        <p:origin x="80" y="9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BB6A6-E261-B44D-B975-464FE0EFF9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OC"/>
          </a:p>
        </p:txBody>
      </p:sp>
      <p:sp>
        <p:nvSpPr>
          <p:cNvPr id="3" name="Subtitle 2">
            <a:extLst>
              <a:ext uri="{FF2B5EF4-FFF2-40B4-BE49-F238E27FC236}">
                <a16:creationId xmlns:a16="http://schemas.microsoft.com/office/drawing/2014/main" id="{A5DEE6EE-4CD0-994B-A6C0-AE48C6E1B3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OC"/>
          </a:p>
        </p:txBody>
      </p:sp>
      <p:sp>
        <p:nvSpPr>
          <p:cNvPr id="4" name="Date Placeholder 3">
            <a:extLst>
              <a:ext uri="{FF2B5EF4-FFF2-40B4-BE49-F238E27FC236}">
                <a16:creationId xmlns:a16="http://schemas.microsoft.com/office/drawing/2014/main" id="{0C6CA3C0-5AC9-1548-8E6C-94C186A6A8B9}"/>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5" name="Footer Placeholder 4">
            <a:extLst>
              <a:ext uri="{FF2B5EF4-FFF2-40B4-BE49-F238E27FC236}">
                <a16:creationId xmlns:a16="http://schemas.microsoft.com/office/drawing/2014/main" id="{CF64ADB0-21B3-994B-A769-168D110B3575}"/>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87CDB63E-F781-784C-B957-0A348AFF81E1}"/>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2525918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E712B-6E7B-4148-88BC-7319652AB9EE}"/>
              </a:ext>
            </a:extLst>
          </p:cNvPr>
          <p:cNvSpPr>
            <a:spLocks noGrp="1"/>
          </p:cNvSpPr>
          <p:nvPr>
            <p:ph type="title"/>
          </p:nvPr>
        </p:nvSpPr>
        <p:spPr/>
        <p:txBody>
          <a:bodyPr/>
          <a:lstStyle/>
          <a:p>
            <a:r>
              <a:rPr lang="en-US"/>
              <a:t>Click to edit Master title style</a:t>
            </a:r>
            <a:endParaRPr lang="en-OC"/>
          </a:p>
        </p:txBody>
      </p:sp>
      <p:sp>
        <p:nvSpPr>
          <p:cNvPr id="3" name="Vertical Text Placeholder 2">
            <a:extLst>
              <a:ext uri="{FF2B5EF4-FFF2-40B4-BE49-F238E27FC236}">
                <a16:creationId xmlns:a16="http://schemas.microsoft.com/office/drawing/2014/main" id="{E71C4784-D610-BD4C-8B2E-4D4B28E19A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9E212198-18D8-F249-9424-7760DA171395}"/>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5" name="Footer Placeholder 4">
            <a:extLst>
              <a:ext uri="{FF2B5EF4-FFF2-40B4-BE49-F238E27FC236}">
                <a16:creationId xmlns:a16="http://schemas.microsoft.com/office/drawing/2014/main" id="{DE451A8E-4A6F-1D40-A542-7956BC3581AB}"/>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A1F88A80-559E-3B4F-AD0A-C0AE9D978C5C}"/>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2302329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378615-BC80-8E4E-BE47-949D5D400E2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OC"/>
          </a:p>
        </p:txBody>
      </p:sp>
      <p:sp>
        <p:nvSpPr>
          <p:cNvPr id="3" name="Vertical Text Placeholder 2">
            <a:extLst>
              <a:ext uri="{FF2B5EF4-FFF2-40B4-BE49-F238E27FC236}">
                <a16:creationId xmlns:a16="http://schemas.microsoft.com/office/drawing/2014/main" id="{6303F92C-4D5E-2F4F-9A33-FADB8D9167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54FD4CF-914A-4B4A-87B7-361BDD0DD53F}"/>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5" name="Footer Placeholder 4">
            <a:extLst>
              <a:ext uri="{FF2B5EF4-FFF2-40B4-BE49-F238E27FC236}">
                <a16:creationId xmlns:a16="http://schemas.microsoft.com/office/drawing/2014/main" id="{755B1B84-6ADA-254F-AF3F-B139F9A9CB7A}"/>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C57141A5-06E6-454F-B692-98C9BFC7463F}"/>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407995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32BA-C096-914F-AC1C-F74B90657C2D}"/>
              </a:ext>
            </a:extLst>
          </p:cNvPr>
          <p:cNvSpPr>
            <a:spLocks noGrp="1"/>
          </p:cNvSpPr>
          <p:nvPr>
            <p:ph type="title"/>
          </p:nvPr>
        </p:nvSpPr>
        <p:spPr/>
        <p:txBody>
          <a:bodyPr/>
          <a:lstStyle/>
          <a:p>
            <a:r>
              <a:rPr lang="en-US"/>
              <a:t>Click to edit Master title style</a:t>
            </a:r>
            <a:endParaRPr lang="en-OC"/>
          </a:p>
        </p:txBody>
      </p:sp>
      <p:sp>
        <p:nvSpPr>
          <p:cNvPr id="3" name="Content Placeholder 2">
            <a:extLst>
              <a:ext uri="{FF2B5EF4-FFF2-40B4-BE49-F238E27FC236}">
                <a16:creationId xmlns:a16="http://schemas.microsoft.com/office/drawing/2014/main" id="{5A9193EA-59E7-D147-B0B7-47EAB8996A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7CD2C85-736C-7C47-A9A8-EFEE20D02779}"/>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5" name="Footer Placeholder 4">
            <a:extLst>
              <a:ext uri="{FF2B5EF4-FFF2-40B4-BE49-F238E27FC236}">
                <a16:creationId xmlns:a16="http://schemas.microsoft.com/office/drawing/2014/main" id="{6D6CC8A1-7339-4A45-91E0-914004D4157B}"/>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AF449185-7D36-4849-9BD0-9D56F9BC42B1}"/>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242812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1E684-348A-334F-BA46-987374EB23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OC"/>
          </a:p>
        </p:txBody>
      </p:sp>
      <p:sp>
        <p:nvSpPr>
          <p:cNvPr id="3" name="Text Placeholder 2">
            <a:extLst>
              <a:ext uri="{FF2B5EF4-FFF2-40B4-BE49-F238E27FC236}">
                <a16:creationId xmlns:a16="http://schemas.microsoft.com/office/drawing/2014/main" id="{912FFEEC-0D89-E444-AF85-E0DE28FE1F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4ACB69-7BD5-544F-8367-EAC8C8D1ED18}"/>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5" name="Footer Placeholder 4">
            <a:extLst>
              <a:ext uri="{FF2B5EF4-FFF2-40B4-BE49-F238E27FC236}">
                <a16:creationId xmlns:a16="http://schemas.microsoft.com/office/drawing/2014/main" id="{0E0DDD23-E47C-E94A-879B-0CB661C1FFA6}"/>
              </a:ext>
            </a:extLst>
          </p:cNvPr>
          <p:cNvSpPr>
            <a:spLocks noGrp="1"/>
          </p:cNvSpPr>
          <p:nvPr>
            <p:ph type="ftr" sz="quarter" idx="11"/>
          </p:nvPr>
        </p:nvSpPr>
        <p:spPr/>
        <p:txBody>
          <a:bodyPr/>
          <a:lstStyle/>
          <a:p>
            <a:endParaRPr lang="en-OC"/>
          </a:p>
        </p:txBody>
      </p:sp>
      <p:sp>
        <p:nvSpPr>
          <p:cNvPr id="6" name="Slide Number Placeholder 5">
            <a:extLst>
              <a:ext uri="{FF2B5EF4-FFF2-40B4-BE49-F238E27FC236}">
                <a16:creationId xmlns:a16="http://schemas.microsoft.com/office/drawing/2014/main" id="{B005F459-C2EB-6540-87EB-6D81514226A5}"/>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400135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E7A0B-6A8E-464C-846C-9AD92EC961F5}"/>
              </a:ext>
            </a:extLst>
          </p:cNvPr>
          <p:cNvSpPr>
            <a:spLocks noGrp="1"/>
          </p:cNvSpPr>
          <p:nvPr>
            <p:ph type="title"/>
          </p:nvPr>
        </p:nvSpPr>
        <p:spPr/>
        <p:txBody>
          <a:bodyPr/>
          <a:lstStyle/>
          <a:p>
            <a:r>
              <a:rPr lang="en-US"/>
              <a:t>Click to edit Master title style</a:t>
            </a:r>
            <a:endParaRPr lang="en-OC"/>
          </a:p>
        </p:txBody>
      </p:sp>
      <p:sp>
        <p:nvSpPr>
          <p:cNvPr id="3" name="Content Placeholder 2">
            <a:extLst>
              <a:ext uri="{FF2B5EF4-FFF2-40B4-BE49-F238E27FC236}">
                <a16:creationId xmlns:a16="http://schemas.microsoft.com/office/drawing/2014/main" id="{87B7E5F3-5D55-B745-ACC9-3BA578136D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Content Placeholder 3">
            <a:extLst>
              <a:ext uri="{FF2B5EF4-FFF2-40B4-BE49-F238E27FC236}">
                <a16:creationId xmlns:a16="http://schemas.microsoft.com/office/drawing/2014/main" id="{92B4F17A-E89F-6A43-95D4-500A63A6E8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5" name="Date Placeholder 4">
            <a:extLst>
              <a:ext uri="{FF2B5EF4-FFF2-40B4-BE49-F238E27FC236}">
                <a16:creationId xmlns:a16="http://schemas.microsoft.com/office/drawing/2014/main" id="{77148BF5-3954-4441-A4CB-306FE9054950}"/>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6" name="Footer Placeholder 5">
            <a:extLst>
              <a:ext uri="{FF2B5EF4-FFF2-40B4-BE49-F238E27FC236}">
                <a16:creationId xmlns:a16="http://schemas.microsoft.com/office/drawing/2014/main" id="{5DEDA02F-94A4-634D-A16D-2BE0BB29A4BA}"/>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7DFEEEC7-61A6-CB4F-B2A5-FD9194D33145}"/>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60713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73F12-115A-D744-8632-0092A3CE4C14}"/>
              </a:ext>
            </a:extLst>
          </p:cNvPr>
          <p:cNvSpPr>
            <a:spLocks noGrp="1"/>
          </p:cNvSpPr>
          <p:nvPr>
            <p:ph type="title"/>
          </p:nvPr>
        </p:nvSpPr>
        <p:spPr>
          <a:xfrm>
            <a:off x="839788" y="365125"/>
            <a:ext cx="10515600" cy="1325563"/>
          </a:xfrm>
        </p:spPr>
        <p:txBody>
          <a:bodyPr/>
          <a:lstStyle/>
          <a:p>
            <a:r>
              <a:rPr lang="en-US"/>
              <a:t>Click to edit Master title style</a:t>
            </a:r>
            <a:endParaRPr lang="en-OC"/>
          </a:p>
        </p:txBody>
      </p:sp>
      <p:sp>
        <p:nvSpPr>
          <p:cNvPr id="3" name="Text Placeholder 2">
            <a:extLst>
              <a:ext uri="{FF2B5EF4-FFF2-40B4-BE49-F238E27FC236}">
                <a16:creationId xmlns:a16="http://schemas.microsoft.com/office/drawing/2014/main" id="{57137731-628E-8C40-8D17-30210A58B1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8D84DE-EAB3-8140-AE09-67C6CCBCA8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5" name="Text Placeholder 4">
            <a:extLst>
              <a:ext uri="{FF2B5EF4-FFF2-40B4-BE49-F238E27FC236}">
                <a16:creationId xmlns:a16="http://schemas.microsoft.com/office/drawing/2014/main" id="{59DEC489-E618-8546-8D98-3BDBE38A7A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962EF2-5793-E247-9BB0-C2D078E33E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7" name="Date Placeholder 6">
            <a:extLst>
              <a:ext uri="{FF2B5EF4-FFF2-40B4-BE49-F238E27FC236}">
                <a16:creationId xmlns:a16="http://schemas.microsoft.com/office/drawing/2014/main" id="{72067D6B-7FF3-074A-830C-8E34F8B52F4F}"/>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8" name="Footer Placeholder 7">
            <a:extLst>
              <a:ext uri="{FF2B5EF4-FFF2-40B4-BE49-F238E27FC236}">
                <a16:creationId xmlns:a16="http://schemas.microsoft.com/office/drawing/2014/main" id="{4227D235-C693-1D42-9FB5-62A7A58840A9}"/>
              </a:ext>
            </a:extLst>
          </p:cNvPr>
          <p:cNvSpPr>
            <a:spLocks noGrp="1"/>
          </p:cNvSpPr>
          <p:nvPr>
            <p:ph type="ftr" sz="quarter" idx="11"/>
          </p:nvPr>
        </p:nvSpPr>
        <p:spPr/>
        <p:txBody>
          <a:bodyPr/>
          <a:lstStyle/>
          <a:p>
            <a:endParaRPr lang="en-OC"/>
          </a:p>
        </p:txBody>
      </p:sp>
      <p:sp>
        <p:nvSpPr>
          <p:cNvPr id="9" name="Slide Number Placeholder 8">
            <a:extLst>
              <a:ext uri="{FF2B5EF4-FFF2-40B4-BE49-F238E27FC236}">
                <a16:creationId xmlns:a16="http://schemas.microsoft.com/office/drawing/2014/main" id="{BC0710F2-82E0-1B41-B715-6DDDA30E6406}"/>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3906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19B17-0216-164E-B11A-4839E9D53272}"/>
              </a:ext>
            </a:extLst>
          </p:cNvPr>
          <p:cNvSpPr>
            <a:spLocks noGrp="1"/>
          </p:cNvSpPr>
          <p:nvPr>
            <p:ph type="title"/>
          </p:nvPr>
        </p:nvSpPr>
        <p:spPr/>
        <p:txBody>
          <a:bodyPr/>
          <a:lstStyle/>
          <a:p>
            <a:r>
              <a:rPr lang="en-US"/>
              <a:t>Click to edit Master title style</a:t>
            </a:r>
            <a:endParaRPr lang="en-OC"/>
          </a:p>
        </p:txBody>
      </p:sp>
      <p:sp>
        <p:nvSpPr>
          <p:cNvPr id="3" name="Date Placeholder 2">
            <a:extLst>
              <a:ext uri="{FF2B5EF4-FFF2-40B4-BE49-F238E27FC236}">
                <a16:creationId xmlns:a16="http://schemas.microsoft.com/office/drawing/2014/main" id="{E16B267E-283B-DE4D-8A03-4D5950321C7D}"/>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4" name="Footer Placeholder 3">
            <a:extLst>
              <a:ext uri="{FF2B5EF4-FFF2-40B4-BE49-F238E27FC236}">
                <a16:creationId xmlns:a16="http://schemas.microsoft.com/office/drawing/2014/main" id="{831030B2-BF7D-844D-9C28-4627A9E5ADA5}"/>
              </a:ext>
            </a:extLst>
          </p:cNvPr>
          <p:cNvSpPr>
            <a:spLocks noGrp="1"/>
          </p:cNvSpPr>
          <p:nvPr>
            <p:ph type="ftr" sz="quarter" idx="11"/>
          </p:nvPr>
        </p:nvSpPr>
        <p:spPr/>
        <p:txBody>
          <a:bodyPr/>
          <a:lstStyle/>
          <a:p>
            <a:endParaRPr lang="en-OC"/>
          </a:p>
        </p:txBody>
      </p:sp>
      <p:sp>
        <p:nvSpPr>
          <p:cNvPr id="5" name="Slide Number Placeholder 4">
            <a:extLst>
              <a:ext uri="{FF2B5EF4-FFF2-40B4-BE49-F238E27FC236}">
                <a16:creationId xmlns:a16="http://schemas.microsoft.com/office/drawing/2014/main" id="{A05E7A51-805B-A447-9B72-CB387116CFE4}"/>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61592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C039F2-6DAC-3648-9A29-82EB28F3F27A}"/>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3" name="Footer Placeholder 2">
            <a:extLst>
              <a:ext uri="{FF2B5EF4-FFF2-40B4-BE49-F238E27FC236}">
                <a16:creationId xmlns:a16="http://schemas.microsoft.com/office/drawing/2014/main" id="{FE6817F3-7251-0A4E-9694-4D51F2F75791}"/>
              </a:ext>
            </a:extLst>
          </p:cNvPr>
          <p:cNvSpPr>
            <a:spLocks noGrp="1"/>
          </p:cNvSpPr>
          <p:nvPr>
            <p:ph type="ftr" sz="quarter" idx="11"/>
          </p:nvPr>
        </p:nvSpPr>
        <p:spPr/>
        <p:txBody>
          <a:bodyPr/>
          <a:lstStyle/>
          <a:p>
            <a:endParaRPr lang="en-OC"/>
          </a:p>
        </p:txBody>
      </p:sp>
      <p:sp>
        <p:nvSpPr>
          <p:cNvPr id="4" name="Slide Number Placeholder 3">
            <a:extLst>
              <a:ext uri="{FF2B5EF4-FFF2-40B4-BE49-F238E27FC236}">
                <a16:creationId xmlns:a16="http://schemas.microsoft.com/office/drawing/2014/main" id="{0753C049-999B-D64B-8237-D2C370E41E14}"/>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2362672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E5F3A-C5ED-7B49-BF06-EC8EABCDBB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OC"/>
          </a:p>
        </p:txBody>
      </p:sp>
      <p:sp>
        <p:nvSpPr>
          <p:cNvPr id="3" name="Content Placeholder 2">
            <a:extLst>
              <a:ext uri="{FF2B5EF4-FFF2-40B4-BE49-F238E27FC236}">
                <a16:creationId xmlns:a16="http://schemas.microsoft.com/office/drawing/2014/main" id="{1C1EE64D-F228-C54F-A4AA-EF11B17A5A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Text Placeholder 3">
            <a:extLst>
              <a:ext uri="{FF2B5EF4-FFF2-40B4-BE49-F238E27FC236}">
                <a16:creationId xmlns:a16="http://schemas.microsoft.com/office/drawing/2014/main" id="{0F709B38-B014-7440-BD6D-06007893A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5B826E-7402-9D41-86F4-F1A297890D47}"/>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6" name="Footer Placeholder 5">
            <a:extLst>
              <a:ext uri="{FF2B5EF4-FFF2-40B4-BE49-F238E27FC236}">
                <a16:creationId xmlns:a16="http://schemas.microsoft.com/office/drawing/2014/main" id="{5253421C-FD6F-A34B-964F-9C918B407605}"/>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4628AFEA-1416-0E49-BA1B-0E4345065A46}"/>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17889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FF7E0-434F-AC40-BF12-CBC857BDAA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OC"/>
          </a:p>
        </p:txBody>
      </p:sp>
      <p:sp>
        <p:nvSpPr>
          <p:cNvPr id="3" name="Picture Placeholder 2">
            <a:extLst>
              <a:ext uri="{FF2B5EF4-FFF2-40B4-BE49-F238E27FC236}">
                <a16:creationId xmlns:a16="http://schemas.microsoft.com/office/drawing/2014/main" id="{C9CBD567-3322-3545-ADC2-206A7789F3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OC"/>
          </a:p>
        </p:txBody>
      </p:sp>
      <p:sp>
        <p:nvSpPr>
          <p:cNvPr id="4" name="Text Placeholder 3">
            <a:extLst>
              <a:ext uri="{FF2B5EF4-FFF2-40B4-BE49-F238E27FC236}">
                <a16:creationId xmlns:a16="http://schemas.microsoft.com/office/drawing/2014/main" id="{1BDBB086-8657-E248-A414-75A10D72BB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FFADFC-78FC-5745-9DC6-4EC02F818355}"/>
              </a:ext>
            </a:extLst>
          </p:cNvPr>
          <p:cNvSpPr>
            <a:spLocks noGrp="1"/>
          </p:cNvSpPr>
          <p:nvPr>
            <p:ph type="dt" sz="half" idx="10"/>
          </p:nvPr>
        </p:nvSpPr>
        <p:spPr/>
        <p:txBody>
          <a:bodyPr/>
          <a:lstStyle/>
          <a:p>
            <a:fld id="{B851138E-D9E5-7E4E-8EE6-3E89592D6436}" type="datetimeFigureOut">
              <a:rPr lang="en-OC" smtClean="0"/>
              <a:t>7/9/21</a:t>
            </a:fld>
            <a:endParaRPr lang="en-OC"/>
          </a:p>
        </p:txBody>
      </p:sp>
      <p:sp>
        <p:nvSpPr>
          <p:cNvPr id="6" name="Footer Placeholder 5">
            <a:extLst>
              <a:ext uri="{FF2B5EF4-FFF2-40B4-BE49-F238E27FC236}">
                <a16:creationId xmlns:a16="http://schemas.microsoft.com/office/drawing/2014/main" id="{2BC84D2B-EBA6-004B-B9E6-4CA0CCD4D7EA}"/>
              </a:ext>
            </a:extLst>
          </p:cNvPr>
          <p:cNvSpPr>
            <a:spLocks noGrp="1"/>
          </p:cNvSpPr>
          <p:nvPr>
            <p:ph type="ftr" sz="quarter" idx="11"/>
          </p:nvPr>
        </p:nvSpPr>
        <p:spPr/>
        <p:txBody>
          <a:bodyPr/>
          <a:lstStyle/>
          <a:p>
            <a:endParaRPr lang="en-OC"/>
          </a:p>
        </p:txBody>
      </p:sp>
      <p:sp>
        <p:nvSpPr>
          <p:cNvPr id="7" name="Slide Number Placeholder 6">
            <a:extLst>
              <a:ext uri="{FF2B5EF4-FFF2-40B4-BE49-F238E27FC236}">
                <a16:creationId xmlns:a16="http://schemas.microsoft.com/office/drawing/2014/main" id="{80628357-9479-5B47-9AA7-31349914E8FB}"/>
              </a:ext>
            </a:extLst>
          </p:cNvPr>
          <p:cNvSpPr>
            <a:spLocks noGrp="1"/>
          </p:cNvSpPr>
          <p:nvPr>
            <p:ph type="sldNum" sz="quarter" idx="12"/>
          </p:nvPr>
        </p:nvSpPr>
        <p:spPr/>
        <p:txBody>
          <a:bodyPr/>
          <a:lstStyle/>
          <a:p>
            <a:fld id="{2BBC7ADC-4FDB-F446-B353-6631BB0D2E56}" type="slidenum">
              <a:rPr lang="en-OC" smtClean="0"/>
              <a:t>‹#›</a:t>
            </a:fld>
            <a:endParaRPr lang="en-OC"/>
          </a:p>
        </p:txBody>
      </p:sp>
    </p:spTree>
    <p:extLst>
      <p:ext uri="{BB962C8B-B14F-4D97-AF65-F5344CB8AC3E}">
        <p14:creationId xmlns:p14="http://schemas.microsoft.com/office/powerpoint/2010/main" val="3410454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0244-6D94-9A43-B553-1914D39175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OC"/>
          </a:p>
        </p:txBody>
      </p:sp>
      <p:sp>
        <p:nvSpPr>
          <p:cNvPr id="3" name="Text Placeholder 2">
            <a:extLst>
              <a:ext uri="{FF2B5EF4-FFF2-40B4-BE49-F238E27FC236}">
                <a16:creationId xmlns:a16="http://schemas.microsoft.com/office/drawing/2014/main" id="{3E388FF5-59AC-974A-819F-0E95C7FF3C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OC"/>
          </a:p>
        </p:txBody>
      </p:sp>
      <p:sp>
        <p:nvSpPr>
          <p:cNvPr id="4" name="Date Placeholder 3">
            <a:extLst>
              <a:ext uri="{FF2B5EF4-FFF2-40B4-BE49-F238E27FC236}">
                <a16:creationId xmlns:a16="http://schemas.microsoft.com/office/drawing/2014/main" id="{78BB971A-F131-8943-A11D-6C3DB8CB9A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51138E-D9E5-7E4E-8EE6-3E89592D6436}" type="datetimeFigureOut">
              <a:rPr lang="en-OC" smtClean="0"/>
              <a:t>7/9/21</a:t>
            </a:fld>
            <a:endParaRPr lang="en-OC"/>
          </a:p>
        </p:txBody>
      </p:sp>
      <p:sp>
        <p:nvSpPr>
          <p:cNvPr id="5" name="Footer Placeholder 4">
            <a:extLst>
              <a:ext uri="{FF2B5EF4-FFF2-40B4-BE49-F238E27FC236}">
                <a16:creationId xmlns:a16="http://schemas.microsoft.com/office/drawing/2014/main" id="{B81A37C7-FA92-554B-AF0D-8021648213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OC"/>
          </a:p>
        </p:txBody>
      </p:sp>
      <p:sp>
        <p:nvSpPr>
          <p:cNvPr id="6" name="Slide Number Placeholder 5">
            <a:extLst>
              <a:ext uri="{FF2B5EF4-FFF2-40B4-BE49-F238E27FC236}">
                <a16:creationId xmlns:a16="http://schemas.microsoft.com/office/drawing/2014/main" id="{21D61FF2-03AF-0B45-88C1-D7481E4B33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C7ADC-4FDB-F446-B353-6631BB0D2E56}" type="slidenum">
              <a:rPr lang="en-OC" smtClean="0"/>
              <a:t>‹#›</a:t>
            </a:fld>
            <a:endParaRPr lang="en-OC"/>
          </a:p>
        </p:txBody>
      </p:sp>
    </p:spTree>
    <p:extLst>
      <p:ext uri="{BB962C8B-B14F-4D97-AF65-F5344CB8AC3E}">
        <p14:creationId xmlns:p14="http://schemas.microsoft.com/office/powerpoint/2010/main" val="2037924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O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5634F-48D9-4341-81D6-ADCAAECA6717}"/>
              </a:ext>
            </a:extLst>
          </p:cNvPr>
          <p:cNvSpPr>
            <a:spLocks noGrp="1"/>
          </p:cNvSpPr>
          <p:nvPr>
            <p:ph type="title"/>
          </p:nvPr>
        </p:nvSpPr>
        <p:spPr>
          <a:xfrm>
            <a:off x="289560" y="-186189"/>
            <a:ext cx="10515600" cy="881319"/>
          </a:xfrm>
        </p:spPr>
        <p:txBody>
          <a:bodyPr>
            <a:normAutofit/>
          </a:bodyPr>
          <a:lstStyle/>
          <a:p>
            <a:r>
              <a:rPr lang="en-US" sz="1600" b="1" dirty="0">
                <a:cs typeface="Times New Roman" panose="02020603050405020304" pitchFamily="18" charset="0"/>
              </a:rPr>
              <a:t>ISO/RTO Default Allocation Practices</a:t>
            </a:r>
            <a:endParaRPr lang="en-OC" sz="1600" b="1" dirty="0"/>
          </a:p>
        </p:txBody>
      </p:sp>
      <p:graphicFrame>
        <p:nvGraphicFramePr>
          <p:cNvPr id="4" name="Table 3">
            <a:extLst>
              <a:ext uri="{FF2B5EF4-FFF2-40B4-BE49-F238E27FC236}">
                <a16:creationId xmlns:a16="http://schemas.microsoft.com/office/drawing/2014/main" id="{D10BF9FD-A8D3-ED47-A782-36AE54FD7EA8}"/>
              </a:ext>
            </a:extLst>
          </p:cNvPr>
          <p:cNvGraphicFramePr>
            <a:graphicFrameLocks noGrp="1"/>
          </p:cNvGraphicFramePr>
          <p:nvPr>
            <p:extLst>
              <p:ext uri="{D42A27DB-BD31-4B8C-83A1-F6EECF244321}">
                <p14:modId xmlns:p14="http://schemas.microsoft.com/office/powerpoint/2010/main" val="1856667289"/>
              </p:ext>
            </p:extLst>
          </p:nvPr>
        </p:nvGraphicFramePr>
        <p:xfrm>
          <a:off x="289560" y="361704"/>
          <a:ext cx="11155188" cy="6382436"/>
        </p:xfrm>
        <a:graphic>
          <a:graphicData uri="http://schemas.openxmlformats.org/drawingml/2006/table">
            <a:tbl>
              <a:tblPr firstRow="1" bandRow="1">
                <a:tableStyleId>{5C22544A-7EE6-4342-B048-85BDC9FD1C3A}</a:tableStyleId>
              </a:tblPr>
              <a:tblGrid>
                <a:gridCol w="1136117">
                  <a:extLst>
                    <a:ext uri="{9D8B030D-6E8A-4147-A177-3AD203B41FA5}">
                      <a16:colId xmlns:a16="http://schemas.microsoft.com/office/drawing/2014/main" val="20000"/>
                    </a:ext>
                  </a:extLst>
                </a:gridCol>
                <a:gridCol w="988665">
                  <a:extLst>
                    <a:ext uri="{9D8B030D-6E8A-4147-A177-3AD203B41FA5}">
                      <a16:colId xmlns:a16="http://schemas.microsoft.com/office/drawing/2014/main" val="20001"/>
                    </a:ext>
                  </a:extLst>
                </a:gridCol>
                <a:gridCol w="2223154">
                  <a:extLst>
                    <a:ext uri="{9D8B030D-6E8A-4147-A177-3AD203B41FA5}">
                      <a16:colId xmlns:a16="http://schemas.microsoft.com/office/drawing/2014/main" val="20003"/>
                    </a:ext>
                  </a:extLst>
                </a:gridCol>
                <a:gridCol w="2333575">
                  <a:extLst>
                    <a:ext uri="{9D8B030D-6E8A-4147-A177-3AD203B41FA5}">
                      <a16:colId xmlns:a16="http://schemas.microsoft.com/office/drawing/2014/main" val="20004"/>
                    </a:ext>
                  </a:extLst>
                </a:gridCol>
                <a:gridCol w="1889289">
                  <a:extLst>
                    <a:ext uri="{9D8B030D-6E8A-4147-A177-3AD203B41FA5}">
                      <a16:colId xmlns:a16="http://schemas.microsoft.com/office/drawing/2014/main" val="3384313323"/>
                    </a:ext>
                  </a:extLst>
                </a:gridCol>
                <a:gridCol w="2584388">
                  <a:extLst>
                    <a:ext uri="{9D8B030D-6E8A-4147-A177-3AD203B41FA5}">
                      <a16:colId xmlns:a16="http://schemas.microsoft.com/office/drawing/2014/main" val="20005"/>
                    </a:ext>
                  </a:extLst>
                </a:gridCol>
              </a:tblGrid>
              <a:tr h="295758">
                <a:tc>
                  <a:txBody>
                    <a:bodyPr/>
                    <a:lstStyle/>
                    <a:p>
                      <a:endParaRPr lang="en-US" sz="1400" dirty="0"/>
                    </a:p>
                  </a:txBody>
                  <a:tcPr/>
                </a:tc>
                <a:tc>
                  <a:txBody>
                    <a:bodyPr/>
                    <a:lstStyle/>
                    <a:p>
                      <a:pPr algn="ctr"/>
                      <a:r>
                        <a:rPr lang="en-US" sz="1400" dirty="0"/>
                        <a:t>ERCOT</a:t>
                      </a:r>
                    </a:p>
                  </a:txBody>
                  <a:tcPr/>
                </a:tc>
                <a:tc>
                  <a:txBody>
                    <a:bodyPr/>
                    <a:lstStyle/>
                    <a:p>
                      <a:pPr algn="ctr"/>
                      <a:r>
                        <a:rPr lang="en-US" sz="1400" dirty="0"/>
                        <a:t>MISO</a:t>
                      </a:r>
                    </a:p>
                  </a:txBody>
                  <a:tcPr/>
                </a:tc>
                <a:tc>
                  <a:txBody>
                    <a:bodyPr/>
                    <a:lstStyle/>
                    <a:p>
                      <a:pPr algn="ctr"/>
                      <a:r>
                        <a:rPr lang="en-US" sz="1400" dirty="0"/>
                        <a:t>SPP</a:t>
                      </a:r>
                    </a:p>
                  </a:txBody>
                  <a:tcPr/>
                </a:tc>
                <a:tc>
                  <a:txBody>
                    <a:bodyPr/>
                    <a:lstStyle/>
                    <a:p>
                      <a:pPr algn="ctr"/>
                      <a:r>
                        <a:rPr lang="en-US" sz="1400" dirty="0"/>
                        <a:t>CAISO </a:t>
                      </a:r>
                    </a:p>
                  </a:txBody>
                  <a:tcPr/>
                </a:tc>
                <a:tc>
                  <a:txBody>
                    <a:bodyPr/>
                    <a:lstStyle/>
                    <a:p>
                      <a:pPr algn="ctr"/>
                      <a:r>
                        <a:rPr lang="en-US" sz="1400" dirty="0"/>
                        <a:t>PJM</a:t>
                      </a:r>
                    </a:p>
                  </a:txBody>
                  <a:tcPr/>
                </a:tc>
                <a:extLst>
                  <a:ext uri="{0D108BD9-81ED-4DB2-BD59-A6C34878D82A}">
                    <a16:rowId xmlns:a16="http://schemas.microsoft.com/office/drawing/2014/main" val="10000"/>
                  </a:ext>
                </a:extLst>
              </a:tr>
              <a:tr h="5678552">
                <a:tc>
                  <a:txBody>
                    <a:bodyPr/>
                    <a:lstStyle/>
                    <a:p>
                      <a:r>
                        <a:rPr lang="en-US" sz="900" dirty="0"/>
                        <a:t>Activity base used in default allocation:</a:t>
                      </a:r>
                    </a:p>
                    <a:p>
                      <a:endParaRPr lang="en-US" sz="900" dirty="0"/>
                    </a:p>
                    <a:p>
                      <a:endParaRPr lang="en-US" sz="900" dirty="0"/>
                    </a:p>
                    <a:p>
                      <a:endParaRPr lang="en-US" sz="900" dirty="0"/>
                    </a:p>
                  </a:txBody>
                  <a:tcPr/>
                </a:tc>
                <a:tc>
                  <a:txBody>
                    <a:bodyPr/>
                    <a:lstStyle/>
                    <a:p>
                      <a:r>
                        <a:rPr lang="en-US" sz="900" dirty="0"/>
                        <a:t>Based on previous month Max activity buckets:</a:t>
                      </a:r>
                    </a:p>
                    <a:p>
                      <a:endParaRPr lang="en-US" sz="900" dirty="0"/>
                    </a:p>
                    <a:p>
                      <a:r>
                        <a:rPr lang="en-US" sz="900" kern="1200" dirty="0">
                          <a:solidFill>
                            <a:schemeClr val="dk1"/>
                          </a:solidFill>
                          <a:latin typeface="+mn-lt"/>
                          <a:ea typeface="+mn-ea"/>
                          <a:cs typeface="+mn-cs"/>
                          <a:sym typeface="Wingdings" pitchFamily="2" charset="2"/>
                        </a:rPr>
                        <a:t>-Metered --Ge</a:t>
                      </a:r>
                      <a:r>
                        <a:rPr lang="en-US" sz="900" kern="1200" dirty="0">
                          <a:solidFill>
                            <a:schemeClr val="dk1"/>
                          </a:solidFill>
                          <a:latin typeface="+mn-lt"/>
                          <a:ea typeface="+mn-ea"/>
                          <a:cs typeface="+mn-cs"/>
                        </a:rPr>
                        <a:t>neration/DCT Imp</a:t>
                      </a:r>
                    </a:p>
                    <a:p>
                      <a:r>
                        <a:rPr lang="en-US" sz="900" kern="1200" dirty="0">
                          <a:solidFill>
                            <a:schemeClr val="dk1"/>
                          </a:solidFill>
                          <a:latin typeface="+mn-lt"/>
                          <a:ea typeface="+mn-ea"/>
                          <a:cs typeface="+mn-cs"/>
                        </a:rPr>
                        <a:t>-Metered Load</a:t>
                      </a:r>
                    </a:p>
                    <a:p>
                      <a:r>
                        <a:rPr lang="en-US" sz="900" kern="1200" dirty="0">
                          <a:solidFill>
                            <a:schemeClr val="dk1"/>
                          </a:solidFill>
                          <a:latin typeface="+mn-lt"/>
                          <a:ea typeface="+mn-ea"/>
                          <a:cs typeface="+mn-cs"/>
                        </a:rPr>
                        <a:t>-Bilateral sales</a:t>
                      </a:r>
                    </a:p>
                    <a:p>
                      <a:r>
                        <a:rPr lang="en-US" sz="900" kern="1200" dirty="0">
                          <a:solidFill>
                            <a:schemeClr val="dk1"/>
                          </a:solidFill>
                          <a:latin typeface="+mn-lt"/>
                          <a:ea typeface="+mn-ea"/>
                          <a:cs typeface="+mn-cs"/>
                        </a:rPr>
                        <a:t>-Bilateral purchases</a:t>
                      </a:r>
                    </a:p>
                    <a:p>
                      <a:r>
                        <a:rPr lang="en-US" sz="900" kern="1200" dirty="0">
                          <a:solidFill>
                            <a:schemeClr val="dk1"/>
                          </a:solidFill>
                          <a:latin typeface="+mn-lt"/>
                          <a:ea typeface="+mn-ea"/>
                          <a:cs typeface="+mn-cs"/>
                        </a:rPr>
                        <a:t>-DAM sales</a:t>
                      </a:r>
                    </a:p>
                    <a:p>
                      <a:r>
                        <a:rPr lang="en-US" sz="900" kern="1200" dirty="0">
                          <a:solidFill>
                            <a:schemeClr val="dk1"/>
                          </a:solidFill>
                          <a:latin typeface="+mn-lt"/>
                          <a:ea typeface="+mn-ea"/>
                          <a:cs typeface="+mn-cs"/>
                        </a:rPr>
                        <a:t>-DAM purchases</a:t>
                      </a:r>
                    </a:p>
                    <a:p>
                      <a:r>
                        <a:rPr lang="en-US" sz="900" kern="1200" dirty="0">
                          <a:solidFill>
                            <a:schemeClr val="dk1"/>
                          </a:solidFill>
                          <a:latin typeface="+mn-lt"/>
                          <a:ea typeface="+mn-ea"/>
                          <a:cs typeface="+mn-cs"/>
                        </a:rPr>
                        <a:t>-CRR Sales &amp; ownership in DAM</a:t>
                      </a:r>
                    </a:p>
                    <a:p>
                      <a:r>
                        <a:rPr lang="en-US" sz="900" kern="1200" dirty="0">
                          <a:solidFill>
                            <a:schemeClr val="dk1"/>
                          </a:solidFill>
                          <a:latin typeface="+mn-lt"/>
                          <a:ea typeface="+mn-ea"/>
                          <a:cs typeface="+mn-cs"/>
                        </a:rPr>
                        <a:t>-CRR Auction Purchases</a:t>
                      </a:r>
                    </a:p>
                  </a:txBody>
                  <a:tcPr/>
                </a:tc>
                <a:tc>
                  <a:txBody>
                    <a:bodyPr/>
                    <a:lstStyle/>
                    <a:p>
                      <a:r>
                        <a:rPr lang="en-US" sz="900" dirty="0"/>
                        <a:t>Based on invoice activity during the same period of time as the unpaid invoice(s) of the MP whose unpaid Past Due Amount has been declared an Uncollectible Obligation.</a:t>
                      </a:r>
                    </a:p>
                    <a:p>
                      <a:endParaRPr lang="en-US" sz="900" dirty="0"/>
                    </a:p>
                    <a:p>
                      <a:r>
                        <a:rPr lang="en-US" sz="900" dirty="0"/>
                        <a:t>Allocated to each MP that had been invoiced </a:t>
                      </a:r>
                      <a:r>
                        <a:rPr lang="en-US" sz="900" dirty="0">
                          <a:solidFill>
                            <a:srgbClr val="FF0000"/>
                          </a:solidFill>
                        </a:rPr>
                        <a:t>during the same period of time as the unpaid invoice(s) of the MP whose unpaid Past Due Amount </a:t>
                      </a:r>
                      <a:r>
                        <a:rPr lang="en-US" sz="900" dirty="0"/>
                        <a:t>has been</a:t>
                      </a:r>
                    </a:p>
                    <a:p>
                      <a:r>
                        <a:rPr lang="en-US" sz="900" dirty="0"/>
                        <a:t>declared an Uncollectible Obligation.</a:t>
                      </a:r>
                    </a:p>
                    <a:p>
                      <a:endParaRPr lang="en-US" sz="900" dirty="0"/>
                    </a:p>
                    <a:p>
                      <a:r>
                        <a:rPr lang="en-US" sz="900" dirty="0"/>
                        <a:t>% Loss for MPA = MPA Market Charges + Market Credits in </a:t>
                      </a:r>
                      <a:r>
                        <a:rPr lang="en-US" sz="900" dirty="0">
                          <a:solidFill>
                            <a:schemeClr val="tx1"/>
                          </a:solidFill>
                        </a:rPr>
                        <a:t>weekly invoicing cycle/MPALL</a:t>
                      </a:r>
                    </a:p>
                    <a:p>
                      <a:r>
                        <a:rPr lang="en-US" sz="900" dirty="0"/>
                        <a:t>(Market Charges + Market Credits) in </a:t>
                      </a:r>
                      <a:r>
                        <a:rPr lang="en-US" sz="900" dirty="0">
                          <a:solidFill>
                            <a:srgbClr val="FF0000"/>
                          </a:solidFill>
                        </a:rPr>
                        <a:t>weekly invoicing cycle</a:t>
                      </a:r>
                    </a:p>
                    <a:p>
                      <a:endParaRPr lang="en-US" sz="900" dirty="0"/>
                    </a:p>
                    <a:p>
                      <a:r>
                        <a:rPr lang="en-US" sz="900" dirty="0"/>
                        <a:t>Loss Obligation of MPA = (% Loss for MPA) x $ Amt of Uncollectible Obligation,</a:t>
                      </a:r>
                    </a:p>
                    <a:p>
                      <a:endParaRPr lang="en-US" sz="900" dirty="0"/>
                    </a:p>
                    <a:p>
                      <a:r>
                        <a:rPr lang="en-US" sz="900" dirty="0"/>
                        <a:t>where: MP = Market Participant</a:t>
                      </a:r>
                    </a:p>
                    <a:p>
                      <a:r>
                        <a:rPr lang="en-US" sz="900" dirty="0"/>
                        <a:t>-Market Charges = The </a:t>
                      </a:r>
                      <a:r>
                        <a:rPr lang="en-US" sz="900" dirty="0">
                          <a:solidFill>
                            <a:srgbClr val="FF0000"/>
                          </a:solidFill>
                        </a:rPr>
                        <a:t>absolute value of all charge </a:t>
                      </a:r>
                      <a:r>
                        <a:rPr lang="en-US" sz="900" dirty="0"/>
                        <a:t>amounts associated with invoices for Market Activities.</a:t>
                      </a:r>
                    </a:p>
                    <a:p>
                      <a:r>
                        <a:rPr lang="en-US" sz="900" dirty="0"/>
                        <a:t>-Market Credits = The </a:t>
                      </a:r>
                      <a:r>
                        <a:rPr lang="en-US" sz="900" dirty="0">
                          <a:solidFill>
                            <a:srgbClr val="FF0000"/>
                          </a:solidFill>
                        </a:rPr>
                        <a:t>absolute value of all credit </a:t>
                      </a:r>
                      <a:r>
                        <a:rPr lang="en-US" sz="900" dirty="0"/>
                        <a:t>amounts associated with invoices for Market Activities.</a:t>
                      </a:r>
                    </a:p>
                    <a:p>
                      <a:r>
                        <a:rPr lang="en-US" sz="900" dirty="0"/>
                        <a:t>-MPALL = All Market Participants other than MPs with Uncollectible Obligations.</a:t>
                      </a:r>
                    </a:p>
                  </a:txBody>
                  <a:tcPr/>
                </a:tc>
                <a:tc>
                  <a:txBody>
                    <a:bodyPr/>
                    <a:lstStyle/>
                    <a:p>
                      <a:r>
                        <a:rPr lang="en-US" sz="900" dirty="0"/>
                        <a:t>Based on Invoice activity during the same period of time as the unpaid invoice(s) of the MP whose Unpaid Obligation has been declared an Uncollectible Obligation.</a:t>
                      </a:r>
                    </a:p>
                    <a:p>
                      <a:endParaRPr lang="en-US" sz="900" dirty="0"/>
                    </a:p>
                    <a:p>
                      <a:r>
                        <a:rPr lang="en-US" sz="900" dirty="0"/>
                        <a:t>The Uncollectible Obligation is allocated  to all Non-Defaulting MPs who conducted business in the </a:t>
                      </a:r>
                      <a:r>
                        <a:rPr lang="en-US" sz="900" dirty="0">
                          <a:solidFill>
                            <a:srgbClr val="FF0000"/>
                          </a:solidFill>
                        </a:rPr>
                        <a:t>market during the time covered by the invoice(s) containing the Uncollectible Obligation(s</a:t>
                      </a:r>
                      <a:r>
                        <a:rPr lang="en-US" sz="900" dirty="0"/>
                        <a:t>).</a:t>
                      </a:r>
                    </a:p>
                    <a:p>
                      <a:endParaRPr lang="en-US" sz="900" dirty="0"/>
                    </a:p>
                    <a:p>
                      <a:r>
                        <a:rPr lang="en-US" sz="900" dirty="0"/>
                        <a:t>=% Loss for MPA = MPA Market Charges +</a:t>
                      </a:r>
                    </a:p>
                    <a:p>
                      <a:r>
                        <a:rPr lang="en-US" sz="900" dirty="0"/>
                        <a:t>Market Credits in weekly invoicing cycle/</a:t>
                      </a:r>
                    </a:p>
                    <a:p>
                      <a:r>
                        <a:rPr lang="en-US" sz="900" dirty="0"/>
                        <a:t>MPALL (Market Charges + Market Credits) in </a:t>
                      </a:r>
                      <a:r>
                        <a:rPr lang="en-US" sz="900" dirty="0">
                          <a:solidFill>
                            <a:srgbClr val="FF0000"/>
                          </a:solidFill>
                        </a:rPr>
                        <a:t>weekly invoicing cycle</a:t>
                      </a:r>
                      <a:r>
                        <a:rPr lang="en-US" sz="900" dirty="0"/>
                        <a:t>.</a:t>
                      </a:r>
                    </a:p>
                    <a:p>
                      <a:endParaRPr lang="en-US" sz="900" dirty="0"/>
                    </a:p>
                    <a:p>
                      <a:r>
                        <a:rPr lang="en-US" sz="900" dirty="0"/>
                        <a:t>-Loss Obligation of MPA = ((% Loss for MPA) x $ Amt of Uncollectible Obligation) minus (-) (Reduction of Payments + Pro rata share of partial payment(s))</a:t>
                      </a:r>
                    </a:p>
                    <a:p>
                      <a:endParaRPr lang="en-US" sz="900" dirty="0"/>
                    </a:p>
                    <a:p>
                      <a:r>
                        <a:rPr lang="en-US" sz="900" dirty="0"/>
                        <a:t>Where:</a:t>
                      </a:r>
                    </a:p>
                    <a:p>
                      <a:r>
                        <a:rPr lang="en-US" sz="900" dirty="0"/>
                        <a:t>-MP = Market Participant</a:t>
                      </a:r>
                    </a:p>
                    <a:p>
                      <a:r>
                        <a:rPr lang="en-US" sz="900" dirty="0"/>
                        <a:t>--Market Charges = The </a:t>
                      </a:r>
                      <a:r>
                        <a:rPr lang="en-US" sz="900" dirty="0">
                          <a:solidFill>
                            <a:srgbClr val="FF0000"/>
                          </a:solidFill>
                        </a:rPr>
                        <a:t>absolute value of all charge </a:t>
                      </a:r>
                      <a:r>
                        <a:rPr lang="en-US" sz="900" dirty="0"/>
                        <a:t>amounts associated with invoices for Market Services.</a:t>
                      </a:r>
                    </a:p>
                    <a:p>
                      <a:r>
                        <a:rPr lang="en-US" sz="900" dirty="0"/>
                        <a:t>-Market Credits = The </a:t>
                      </a:r>
                      <a:r>
                        <a:rPr lang="en-US" sz="900" dirty="0">
                          <a:solidFill>
                            <a:srgbClr val="FF0000"/>
                          </a:solidFill>
                        </a:rPr>
                        <a:t>absolute value of all credit </a:t>
                      </a:r>
                      <a:r>
                        <a:rPr lang="en-US" sz="900" dirty="0"/>
                        <a:t>amounts associated with invoices for Market Services.</a:t>
                      </a:r>
                    </a:p>
                    <a:p>
                      <a:r>
                        <a:rPr lang="en-US" sz="900" dirty="0"/>
                        <a:t>-MPALL = All Market Participants other than MPs with Uncollectible Obligations.</a:t>
                      </a:r>
                    </a:p>
                    <a:p>
                      <a:r>
                        <a:rPr lang="en-US" sz="900" dirty="0"/>
                        <a:t>-Reduction of Payment = The amount of the Unpaid Obligation originally assessed to MP </a:t>
                      </a:r>
                    </a:p>
                    <a:p>
                      <a:r>
                        <a:rPr lang="en-US" sz="900" dirty="0"/>
                        <a:t>-Pro rata share of partial payment(s) = Any partial payments received during cure period </a:t>
                      </a:r>
                    </a:p>
                  </a:txBody>
                  <a:tcPr/>
                </a:tc>
                <a:tc>
                  <a:txBody>
                    <a:bodyPr/>
                    <a:lstStyle/>
                    <a:p>
                      <a:r>
                        <a:rPr lang="en-US" sz="900" dirty="0"/>
                        <a:t>Hybrid approach based on dollar and MW activity:</a:t>
                      </a:r>
                    </a:p>
                    <a:p>
                      <a:endParaRPr lang="en-US" sz="900" dirty="0"/>
                    </a:p>
                    <a:p>
                      <a:r>
                        <a:rPr lang="en-US" sz="900" dirty="0"/>
                        <a:t>Based on quarterly percentage shares calculated based on </a:t>
                      </a:r>
                      <a:r>
                        <a:rPr lang="en-US" sz="900" dirty="0">
                          <a:solidFill>
                            <a:srgbClr val="FF0000"/>
                          </a:solidFill>
                        </a:rPr>
                        <a:t>quarterly average over rolling four-quarter look-back period:</a:t>
                      </a:r>
                    </a:p>
                    <a:p>
                      <a:endParaRPr lang="en-US" sz="900" dirty="0"/>
                    </a:p>
                    <a:p>
                      <a:r>
                        <a:rPr lang="en-US" sz="900" dirty="0"/>
                        <a:t>–20% of payment default amount allocated in proportion to net amounts payable</a:t>
                      </a:r>
                    </a:p>
                    <a:p>
                      <a:endParaRPr lang="en-US" sz="900" dirty="0"/>
                    </a:p>
                    <a:p>
                      <a:r>
                        <a:rPr lang="en-US" sz="900" dirty="0"/>
                        <a:t>–30% of payment default amount allocated in proportion to sum of absolute values of dollar amounts shown on invoices payable or receivable after certain dollar amount exclusions for GMC, RMR, and Wheeling Access Charge costs and exclusions for billing of Access Charges and payment of Transmission Revenue Requirements to Participating Transmission Owners</a:t>
                      </a:r>
                    </a:p>
                    <a:p>
                      <a:endParaRPr lang="en-US" sz="900" dirty="0"/>
                    </a:p>
                    <a:p>
                      <a:r>
                        <a:rPr lang="en-US" sz="900" dirty="0"/>
                        <a:t>–50% of payment default amount allocated in proportion to largest of the following amounts calculated in MWh for every month in each applicable calendar quarter</a:t>
                      </a:r>
                    </a:p>
                    <a:p>
                      <a:r>
                        <a:rPr lang="en-US" sz="900" dirty="0"/>
                        <a:t>•Cleared DA Schedules to supply Energy…</a:t>
                      </a:r>
                    </a:p>
                    <a:p>
                      <a:r>
                        <a:rPr lang="en-US" sz="900" dirty="0"/>
                        <a:t>•Metered Generation…</a:t>
                      </a:r>
                    </a:p>
                    <a:p>
                      <a:r>
                        <a:rPr lang="en-US" sz="900" dirty="0"/>
                        <a:t>•Cleared DA Schedules for demand…</a:t>
                      </a:r>
                    </a:p>
                    <a:p>
                      <a:r>
                        <a:rPr lang="en-US" sz="900" dirty="0"/>
                        <a:t>•Metered Load x 103%...</a:t>
                      </a:r>
                    </a:p>
                    <a:p>
                      <a:r>
                        <a:rPr lang="en-US" sz="900" dirty="0"/>
                        <a:t>•The greater of the quantity of CRRs or Inter-SC Trades of Energy…</a:t>
                      </a:r>
                    </a:p>
                    <a:p>
                      <a:endParaRPr 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aseline="0" dirty="0"/>
                        <a:t>Activity component is based on on last three months gross activity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aseline="0" dirty="0"/>
                        <a:t>Default Allocation Assessment shall be equal to (0.1(1/N) + 0.9(A/Z))</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aseline="0" dirty="0"/>
                        <a:t>Dissection of calculation: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aseline="0"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900" baseline="0" dirty="0"/>
                        <a:t>% share to total number of participants weighted at 10%  (not exceeding $10,000); and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sz="900" baseline="0" dirty="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900" baseline="0" dirty="0"/>
                        <a:t> % share to total market over last 3 months weighted at  90%</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sz="900" dirty="0"/>
                    </a:p>
                    <a:p>
                      <a:r>
                        <a:rPr lang="en-US" sz="900" dirty="0"/>
                        <a:t>A = for Members comprising factor "N" above, the </a:t>
                      </a:r>
                      <a:r>
                        <a:rPr lang="en-US" sz="900" dirty="0">
                          <a:solidFill>
                            <a:schemeClr val="tx1"/>
                          </a:solidFill>
                        </a:rPr>
                        <a:t>Member's gross activity as </a:t>
                      </a:r>
                      <a:r>
                        <a:rPr lang="en-US" sz="900" dirty="0"/>
                        <a:t>determined by summing the </a:t>
                      </a:r>
                      <a:r>
                        <a:rPr lang="en-US" sz="900" dirty="0">
                          <a:solidFill>
                            <a:srgbClr val="FF0000"/>
                          </a:solidFill>
                        </a:rPr>
                        <a:t>absolute values of the charges and credits </a:t>
                      </a:r>
                      <a:r>
                        <a:rPr lang="en-US" sz="900" dirty="0"/>
                        <a:t>for each of the Activity Line Items identified in section 15.2.2(b) below as accounted for and billed pursuant to Operating Agreement, Schedule 1, section 3 </a:t>
                      </a:r>
                      <a:r>
                        <a:rPr lang="en-US" sz="900" dirty="0">
                          <a:solidFill>
                            <a:srgbClr val="FF0000"/>
                          </a:solidFill>
                        </a:rPr>
                        <a:t>for the month of default and the two previous months</a:t>
                      </a:r>
                      <a:r>
                        <a:rPr lang="en-US" sz="900" dirty="0"/>
                        <a:t>.</a:t>
                      </a:r>
                    </a:p>
                    <a:p>
                      <a:endParaRPr lang="en-US" sz="900" dirty="0"/>
                    </a:p>
                    <a:p>
                      <a:r>
                        <a:rPr lang="en-US" sz="900" dirty="0"/>
                        <a:t>Z = the sum of factor A for all Members excluding ex officio Members, State Consumer Advocates ,</a:t>
                      </a:r>
                    </a:p>
                    <a:p>
                      <a:r>
                        <a:rPr lang="en-US" sz="900" dirty="0"/>
                        <a:t>Emergency and Economic Load Response Program Special Members , and municipal electric system Members that</a:t>
                      </a:r>
                    </a:p>
                    <a:p>
                      <a:r>
                        <a:rPr lang="en-US" sz="900" dirty="0"/>
                        <a:t>have been granted a waiver under Operating Agreement, section 17.2.</a:t>
                      </a:r>
                    </a:p>
                  </a:txBody>
                  <a:tcPr/>
                </a:tc>
                <a:extLst>
                  <a:ext uri="{0D108BD9-81ED-4DB2-BD59-A6C34878D82A}">
                    <a16:rowId xmlns:a16="http://schemas.microsoft.com/office/drawing/2014/main" val="10001"/>
                  </a:ext>
                </a:extLst>
              </a:tr>
              <a:tr h="399084">
                <a:tc>
                  <a:txBody>
                    <a:bodyPr/>
                    <a:lstStyle/>
                    <a:p>
                      <a:r>
                        <a:rPr lang="en-US" sz="900" dirty="0"/>
                        <a:t>Default Uplift Billing Timeline</a:t>
                      </a:r>
                    </a:p>
                  </a:txBody>
                  <a:tcPr/>
                </a:tc>
                <a:tc>
                  <a:txBody>
                    <a:bodyPr/>
                    <a:lstStyle/>
                    <a:p>
                      <a:r>
                        <a:rPr lang="en-US" sz="900" dirty="0"/>
                        <a:t>no earlier than 90 days</a:t>
                      </a:r>
                    </a:p>
                  </a:txBody>
                  <a:tcPr/>
                </a:tc>
                <a:tc>
                  <a:txBody>
                    <a:bodyPr/>
                    <a:lstStyle/>
                    <a:p>
                      <a:r>
                        <a:rPr lang="en-US" sz="900" dirty="0"/>
                        <a:t>no prescribed timeline</a:t>
                      </a:r>
                    </a:p>
                  </a:txBody>
                  <a:tcPr/>
                </a:tc>
                <a:tc>
                  <a:txBody>
                    <a:bodyPr/>
                    <a:lstStyle/>
                    <a:p>
                      <a:endParaRPr lang="en-US" sz="900" dirty="0"/>
                    </a:p>
                  </a:txBody>
                  <a:tcPr/>
                </a:tc>
                <a:tc>
                  <a:txBody>
                    <a:bodyPr/>
                    <a:lstStyle/>
                    <a:p>
                      <a:endParaRPr 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next practicable invoices</a:t>
                      </a:r>
                    </a:p>
                    <a:p>
                      <a:endParaRPr lang="en-US" sz="9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775831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4255</TotalTime>
  <Words>797</Words>
  <Application>Microsoft Macintosh PowerPoint</Application>
  <PresentationFormat>Widescreen</PresentationFormat>
  <Paragraphs>82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ISO/RTO Default Allocation Practices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Seth Cochran</dc:creator>
  <cp:lastModifiedBy>Seth Cochran</cp:lastModifiedBy>
  <cp:revision>36</cp:revision>
  <dcterms:created xsi:type="dcterms:W3CDTF">2021-07-09T15:32:49Z</dcterms:created>
  <dcterms:modified xsi:type="dcterms:W3CDTF">2021-07-12T14:28:25Z</dcterms:modified>
</cp:coreProperties>
</file>