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67" r:id="rId5"/>
    <p:sldMasterId id="2147483669" r:id="rId6"/>
  </p:sldMasterIdLst>
  <p:notesMasterIdLst>
    <p:notesMasterId r:id="rId27"/>
  </p:notesMasterIdLst>
  <p:handoutMasterIdLst>
    <p:handoutMasterId r:id="rId28"/>
  </p:handoutMasterIdLst>
  <p:sldIdLst>
    <p:sldId id="417" r:id="rId7"/>
    <p:sldId id="399" r:id="rId8"/>
    <p:sldId id="414" r:id="rId9"/>
    <p:sldId id="413" r:id="rId10"/>
    <p:sldId id="402" r:id="rId11"/>
    <p:sldId id="400" r:id="rId12"/>
    <p:sldId id="415" r:id="rId13"/>
    <p:sldId id="410" r:id="rId14"/>
    <p:sldId id="401" r:id="rId15"/>
    <p:sldId id="404" r:id="rId16"/>
    <p:sldId id="411" r:id="rId17"/>
    <p:sldId id="405" r:id="rId18"/>
    <p:sldId id="406" r:id="rId19"/>
    <p:sldId id="412" r:id="rId20"/>
    <p:sldId id="407" r:id="rId21"/>
    <p:sldId id="408" r:id="rId22"/>
    <p:sldId id="418" r:id="rId23"/>
    <p:sldId id="420" r:id="rId24"/>
    <p:sldId id="416" r:id="rId25"/>
    <p:sldId id="409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  <p:cmAuthor id="2" name="Li, Weifeng" initials="LW" lastIdx="1" clrIdx="1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  <p:cmAuthor id="3" name="Kapiloff, Leonard" initials="KL" lastIdx="1" clrIdx="2">
    <p:extLst>
      <p:ext uri="{19B8F6BF-5375-455C-9EA6-DF929625EA0E}">
        <p15:presenceInfo xmlns:p15="http://schemas.microsoft.com/office/powerpoint/2012/main" userId="S-1-5-21-639947351-343809578-3807592339-706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890C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1" autoAdjust="0"/>
    <p:restoredTop sz="83666" autoAdjust="0"/>
  </p:normalViewPr>
  <p:slideViewPr>
    <p:cSldViewPr showGuides="1">
      <p:cViewPr varScale="1">
        <p:scale>
          <a:sx n="95" d="100"/>
          <a:sy n="95" d="100"/>
        </p:scale>
        <p:origin x="1896" y="9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2018 to Mar 2019, 69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'69kV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Data'!$N$2:$N$6</c:f>
              <c:numCache>
                <c:formatCode>General</c:formatCode>
                <c:ptCount val="5"/>
                <c:pt idx="0">
                  <c:v>1283.0522222222894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EA-46E3-9A00-AD5759052CEF}"/>
            </c:ext>
          </c:extLst>
        </c:ser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Data'!$O$2:$O$6</c:f>
              <c:numCache>
                <c:formatCode>General</c:formatCode>
                <c:ptCount val="5"/>
                <c:pt idx="0">
                  <c:v>162.50472222222203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EA-46E3-9A00-AD5759052CEF}"/>
            </c:ext>
          </c:extLst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Data'!$P$2:$P$6</c:f>
              <c:numCache>
                <c:formatCode>General</c:formatCode>
                <c:ptCount val="5"/>
                <c:pt idx="0">
                  <c:v>156.68666666999999</c:v>
                </c:pt>
                <c:pt idx="1">
                  <c:v>1.1650000000222223</c:v>
                </c:pt>
                <c:pt idx="2">
                  <c:v>2.0819444444444444</c:v>
                </c:pt>
                <c:pt idx="3">
                  <c:v>5.7508333333333352</c:v>
                </c:pt>
                <c:pt idx="4">
                  <c:v>0.8319444444444446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EA-46E3-9A00-AD5759052CEF}"/>
            </c:ext>
          </c:extLst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Data'!$Q$2:$Q$6</c:f>
              <c:numCache>
                <c:formatCode>General</c:formatCode>
                <c:ptCount val="5"/>
                <c:pt idx="0">
                  <c:v>56.715833332999999</c:v>
                </c:pt>
                <c:pt idx="1">
                  <c:v>39.290833333111124</c:v>
                </c:pt>
                <c:pt idx="2">
                  <c:v>39.56416666666675</c:v>
                </c:pt>
                <c:pt idx="3">
                  <c:v>57.530277777777791</c:v>
                </c:pt>
                <c:pt idx="4">
                  <c:v>23.133055555555572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EA-46E3-9A00-AD5759052C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813624"/>
        <c:axId val="731809704"/>
      </c:barChart>
      <c:catAx>
        <c:axId val="731813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09704"/>
        <c:crosses val="autoZero"/>
        <c:auto val="1"/>
        <c:lblAlgn val="ctr"/>
        <c:lblOffset val="100"/>
        <c:noMultiLvlLbl val="0"/>
      </c:catAx>
      <c:valAx>
        <c:axId val="731809704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Constraint-hours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13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2019 to Mar 2020, 138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Data'!$O$2:$O$6</c:f>
              <c:numCache>
                <c:formatCode>General</c:formatCode>
                <c:ptCount val="5"/>
                <c:pt idx="0">
                  <c:v>571.28416666667999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9C-4425-9CAA-AB37510986B1}"/>
            </c:ext>
          </c:extLst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Data'!$P$2:$P$6</c:f>
              <c:numCache>
                <c:formatCode>General</c:formatCode>
                <c:ptCount val="5"/>
                <c:pt idx="0">
                  <c:v>379.28722221999999</c:v>
                </c:pt>
                <c:pt idx="1">
                  <c:v>279.10388888444447</c:v>
                </c:pt>
                <c:pt idx="2">
                  <c:v>379.03916666666652</c:v>
                </c:pt>
                <c:pt idx="3">
                  <c:v>565.94083333333322</c:v>
                </c:pt>
                <c:pt idx="4">
                  <c:v>5.7888888888888852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9C-4425-9CAA-AB37510986B1}"/>
            </c:ext>
          </c:extLst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Data'!$Q$2:$Q$6</c:f>
              <c:numCache>
                <c:formatCode>General</c:formatCode>
                <c:ptCount val="5"/>
                <c:pt idx="0">
                  <c:v>137.53138888999999</c:v>
                </c:pt>
                <c:pt idx="1">
                  <c:v>162.7749999997778</c:v>
                </c:pt>
                <c:pt idx="2">
                  <c:v>147.90361111111102</c:v>
                </c:pt>
                <c:pt idx="3">
                  <c:v>167.82500000000002</c:v>
                </c:pt>
                <c:pt idx="4">
                  <c:v>10.969166666666665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9C-4425-9CAA-AB3751098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112736"/>
        <c:axId val="11611143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'138kV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'138kV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'138kV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11877.645833334971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6B9C-4425-9CAA-AB37510986B1}"/>
                  </c:ext>
                </c:extLst>
              </c15:ser>
            </c15:filteredBarSeries>
          </c:ext>
        </c:extLst>
      </c:barChart>
      <c:catAx>
        <c:axId val="116111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114304"/>
        <c:crosses val="autoZero"/>
        <c:auto val="1"/>
        <c:lblAlgn val="ctr"/>
        <c:lblOffset val="100"/>
        <c:noMultiLvlLbl val="0"/>
      </c:catAx>
      <c:valAx>
        <c:axId val="1161114304"/>
        <c:scaling>
          <c:orientation val="minMax"/>
          <c:max val="16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61112736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strRef>
          <c:f>'138kV Data'!$K$7</c:f>
          <c:strCache>
            <c:ptCount val="1"/>
            <c:pt idx="0">
              <c:v>Apr 2018 to Mar 2019, 138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Data'!$O$2:$O$6</c:f>
              <c:numCache>
                <c:formatCode>General</c:formatCode>
                <c:ptCount val="5"/>
                <c:pt idx="0">
                  <c:v>897.35305555563184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0-461A-AFC6-3EBA5388F1A0}"/>
            </c:ext>
          </c:extLst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Data'!$P$2:$P$6</c:f>
              <c:numCache>
                <c:formatCode>General</c:formatCode>
                <c:ptCount val="5"/>
                <c:pt idx="0">
                  <c:v>321.04861111000002</c:v>
                </c:pt>
                <c:pt idx="1">
                  <c:v>99.933611111555592</c:v>
                </c:pt>
                <c:pt idx="2">
                  <c:v>136.7797222222222</c:v>
                </c:pt>
                <c:pt idx="3">
                  <c:v>397.63444444444497</c:v>
                </c:pt>
                <c:pt idx="4">
                  <c:v>72.228055555555642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20-461A-AFC6-3EBA5388F1A0}"/>
            </c:ext>
          </c:extLst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Data'!$Q$2:$Q$6</c:f>
              <c:numCache>
                <c:formatCode>General</c:formatCode>
                <c:ptCount val="5"/>
                <c:pt idx="0">
                  <c:v>139.37083333000001</c:v>
                </c:pt>
                <c:pt idx="1">
                  <c:v>106.35861111088897</c:v>
                </c:pt>
                <c:pt idx="2">
                  <c:v>68.935277777777884</c:v>
                </c:pt>
                <c:pt idx="3">
                  <c:v>90.351388888888962</c:v>
                </c:pt>
                <c:pt idx="4">
                  <c:v>6.68333333333333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20-461A-AFC6-3EBA5388F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806568"/>
        <c:axId val="731825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'138kV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'138kV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'138kV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10057.117222223205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920-461A-AFC6-3EBA5388F1A0}"/>
                  </c:ext>
                </c:extLst>
              </c15:ser>
            </c15:filteredBarSeries>
          </c:ext>
        </c:extLst>
      </c:barChart>
      <c:catAx>
        <c:axId val="73180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25384"/>
        <c:crosses val="autoZero"/>
        <c:auto val="1"/>
        <c:lblAlgn val="ctr"/>
        <c:lblOffset val="100"/>
        <c:noMultiLvlLbl val="0"/>
      </c:catAx>
      <c:valAx>
        <c:axId val="731825384"/>
        <c:scaling>
          <c:orientation val="minMax"/>
          <c:max val="1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>
                    <a:effectLst/>
                  </a:rPr>
                  <a:t>Constraint-hours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06568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2020 to Mar 2021, 138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Data'!$O$2:$O$6</c:f>
              <c:numCache>
                <c:formatCode>General</c:formatCode>
                <c:ptCount val="5"/>
                <c:pt idx="0">
                  <c:v>607.41416666668476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E-423B-9AFF-5D0C79041BB2}"/>
            </c:ext>
          </c:extLst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Data'!$P$2:$P$6</c:f>
              <c:numCache>
                <c:formatCode>General</c:formatCode>
                <c:ptCount val="5"/>
                <c:pt idx="0">
                  <c:v>341.94111111000001</c:v>
                </c:pt>
                <c:pt idx="1">
                  <c:v>17.398333333444437</c:v>
                </c:pt>
                <c:pt idx="2">
                  <c:v>22.046388888888899</c:v>
                </c:pt>
                <c:pt idx="3">
                  <c:v>31.765833333333337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E-423B-9AFF-5D0C79041BB2}"/>
            </c:ext>
          </c:extLst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Data'!$Q$2:$Q$6</c:f>
              <c:numCache>
                <c:formatCode>General</c:formatCode>
                <c:ptCount val="5"/>
                <c:pt idx="0">
                  <c:v>99.344166666999996</c:v>
                </c:pt>
                <c:pt idx="1">
                  <c:v>170.14416666666676</c:v>
                </c:pt>
                <c:pt idx="2">
                  <c:v>116.25138888888891</c:v>
                </c:pt>
                <c:pt idx="3">
                  <c:v>245.08250000000012</c:v>
                </c:pt>
                <c:pt idx="4">
                  <c:v>34.242222222222239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0E-423B-9AFF-5D0C79041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841048"/>
        <c:axId val="10818457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'138kV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'138kV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'138kV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10683.051666667583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9D0E-423B-9AFF-5D0C79041BB2}"/>
                  </c:ext>
                </c:extLst>
              </c15:ser>
            </c15:filteredBarSeries>
          </c:ext>
        </c:extLst>
      </c:barChart>
      <c:catAx>
        <c:axId val="108184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845752"/>
        <c:crosses val="autoZero"/>
        <c:auto val="1"/>
        <c:lblAlgn val="ctr"/>
        <c:lblOffset val="100"/>
        <c:noMultiLvlLbl val="0"/>
      </c:catAx>
      <c:valAx>
        <c:axId val="1081845752"/>
        <c:scaling>
          <c:orientation val="minMax"/>
          <c:max val="16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81841048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2018 to Mar 2019, 345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'345kV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Data'!$N$2:$N$6</c:f>
              <c:numCache>
                <c:formatCode>General</c:formatCode>
                <c:ptCount val="5"/>
                <c:pt idx="0">
                  <c:v>969.35055555565555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4-4C4A-BD33-B7B293789274}"/>
            </c:ext>
          </c:extLst>
        </c:ser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Data'!$O$2:$O$6</c:f>
              <c:numCache>
                <c:formatCode>General</c:formatCode>
                <c:ptCount val="5"/>
                <c:pt idx="0">
                  <c:v>26.106944444444462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F4-4C4A-BD33-B7B293789274}"/>
            </c:ext>
          </c:extLst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Data'!$P$2:$P$6</c:f>
              <c:numCache>
                <c:formatCode>General</c:formatCode>
                <c:ptCount val="5"/>
                <c:pt idx="0">
                  <c:v>20.289166666666691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F4-4C4A-BD33-B7B293789274}"/>
            </c:ext>
          </c:extLst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Data'!$Q$2:$Q$6</c:f>
              <c:numCache>
                <c:formatCode>General</c:formatCode>
                <c:ptCount val="5"/>
                <c:pt idx="0">
                  <c:v>5.6763888889</c:v>
                </c:pt>
                <c:pt idx="1">
                  <c:v>15.95527777782222</c:v>
                </c:pt>
                <c:pt idx="2">
                  <c:v>6.3241666666666605</c:v>
                </c:pt>
                <c:pt idx="3">
                  <c:v>5.0816666666666688</c:v>
                </c:pt>
                <c:pt idx="4">
                  <c:v>0.50083333333333335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F4-4C4A-BD33-B7B293789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9115184"/>
        <c:axId val="549117928"/>
      </c:barChart>
      <c:catAx>
        <c:axId val="5491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17928"/>
        <c:crosses val="autoZero"/>
        <c:auto val="1"/>
        <c:lblAlgn val="ctr"/>
        <c:lblOffset val="100"/>
        <c:noMultiLvlLbl val="0"/>
      </c:catAx>
      <c:valAx>
        <c:axId val="54911792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>
                    <a:effectLst/>
                  </a:rPr>
                  <a:t>Constraint-hours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1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2019 to Mar 2020, 345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'345kV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Data'!$N$2:$N$6</c:f>
              <c:numCache>
                <c:formatCode>General</c:formatCode>
                <c:ptCount val="5"/>
                <c:pt idx="0">
                  <c:v>1221.843055555642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A8-451D-A5A3-E5376BACEFC9}"/>
            </c:ext>
          </c:extLst>
        </c:ser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Data'!$O$2:$O$6</c:f>
              <c:numCache>
                <c:formatCode>General</c:formatCode>
                <c:ptCount val="5"/>
                <c:pt idx="0">
                  <c:v>22.144444444444449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A8-451D-A5A3-E5376BACEFC9}"/>
            </c:ext>
          </c:extLst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Data'!$P$2:$P$6</c:f>
              <c:numCache>
                <c:formatCode>General</c:formatCode>
                <c:ptCount val="5"/>
                <c:pt idx="0">
                  <c:v>16.036944444444451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A8-451D-A5A3-E5376BACEFC9}"/>
            </c:ext>
          </c:extLst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Data'!$Q$2:$Q$6</c:f>
              <c:numCache>
                <c:formatCode>General</c:formatCode>
                <c:ptCount val="5"/>
                <c:pt idx="0">
                  <c:v>8.2819444444000005</c:v>
                </c:pt>
                <c:pt idx="1">
                  <c:v>13.008611111066669</c:v>
                </c:pt>
                <c:pt idx="2">
                  <c:v>4.7252777777777784</c:v>
                </c:pt>
                <c:pt idx="3">
                  <c:v>3.3591666666666673</c:v>
                </c:pt>
                <c:pt idx="4">
                  <c:v>0.91750000000000043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A8-451D-A5A3-E5376BACEF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111560"/>
        <c:axId val="1161108424"/>
      </c:barChart>
      <c:catAx>
        <c:axId val="116111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108424"/>
        <c:crosses val="autoZero"/>
        <c:auto val="1"/>
        <c:lblAlgn val="ctr"/>
        <c:lblOffset val="100"/>
        <c:noMultiLvlLbl val="0"/>
      </c:catAx>
      <c:valAx>
        <c:axId val="1161108424"/>
        <c:scaling>
          <c:orientation val="minMax"/>
          <c:max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6111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2020 to Mar 2021, 345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'345kV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Data'!$N$2:$N$6</c:f>
              <c:numCache>
                <c:formatCode>General</c:formatCode>
                <c:ptCount val="5"/>
                <c:pt idx="0">
                  <c:v>1854.0188888888249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10-46DA-825B-33E3081C6399}"/>
            </c:ext>
          </c:extLst>
        </c:ser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Data'!$O$2:$O$6</c:f>
              <c:numCache>
                <c:formatCode>General</c:formatCode>
                <c:ptCount val="5"/>
                <c:pt idx="0">
                  <c:v>36.42972222222221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10-46DA-825B-33E3081C6399}"/>
            </c:ext>
          </c:extLst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Data'!$P$2:$P$6</c:f>
              <c:numCache>
                <c:formatCode>General</c:formatCode>
                <c:ptCount val="5"/>
                <c:pt idx="0">
                  <c:v>18.697222222222226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10-46DA-825B-33E3081C6399}"/>
            </c:ext>
          </c:extLst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Data'!$Q$2:$Q$6</c:f>
              <c:numCache>
                <c:formatCode>General</c:formatCode>
                <c:ptCount val="5"/>
                <c:pt idx="0">
                  <c:v>16.521944444444447</c:v>
                </c:pt>
                <c:pt idx="1">
                  <c:v>13.405833333333327</c:v>
                </c:pt>
                <c:pt idx="2">
                  <c:v>19.543611111111115</c:v>
                </c:pt>
                <c:pt idx="3">
                  <c:v>26.851944444444445</c:v>
                </c:pt>
                <c:pt idx="4">
                  <c:v>2.5000000000000004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10-46DA-825B-33E3081C6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855552"/>
        <c:axId val="1081853984"/>
      </c:barChart>
      <c:catAx>
        <c:axId val="108185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853984"/>
        <c:crosses val="autoZero"/>
        <c:auto val="1"/>
        <c:lblAlgn val="ctr"/>
        <c:lblOffset val="100"/>
        <c:noMultiLvlLbl val="0"/>
      </c:catAx>
      <c:valAx>
        <c:axId val="1081853984"/>
        <c:scaling>
          <c:orientation val="minMax"/>
          <c:max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8185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2020 to Mar 2021, 345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Data'!$O$2:$O$6</c:f>
              <c:numCache>
                <c:formatCode>General</c:formatCode>
                <c:ptCount val="5"/>
                <c:pt idx="0">
                  <c:v>36.42972222222221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1C-47E4-8D35-0EF26816B894}"/>
            </c:ext>
          </c:extLst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Data'!$P$2:$P$6</c:f>
              <c:numCache>
                <c:formatCode>General</c:formatCode>
                <c:ptCount val="5"/>
                <c:pt idx="0">
                  <c:v>18.697222222222226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1C-47E4-8D35-0EF26816B894}"/>
            </c:ext>
          </c:extLst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Data'!$Q$2:$Q$6</c:f>
              <c:numCache>
                <c:formatCode>General</c:formatCode>
                <c:ptCount val="5"/>
                <c:pt idx="0">
                  <c:v>16.521944444444447</c:v>
                </c:pt>
                <c:pt idx="1">
                  <c:v>13.405833333333327</c:v>
                </c:pt>
                <c:pt idx="2">
                  <c:v>19.543611111111115</c:v>
                </c:pt>
                <c:pt idx="3">
                  <c:v>26.851944444444445</c:v>
                </c:pt>
                <c:pt idx="4">
                  <c:v>2.5000000000000004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1C-47E4-8D35-0EF26816B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855552"/>
        <c:axId val="10818539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'345kV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'345kV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'345kV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1854.0188888888249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C51C-47E4-8D35-0EF26816B894}"/>
                  </c:ext>
                </c:extLst>
              </c15:ser>
            </c15:filteredBarSeries>
          </c:ext>
        </c:extLst>
      </c:barChart>
      <c:catAx>
        <c:axId val="108185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853984"/>
        <c:crosses val="autoZero"/>
        <c:auto val="1"/>
        <c:lblAlgn val="ctr"/>
        <c:lblOffset val="100"/>
        <c:noMultiLvlLbl val="0"/>
      </c:catAx>
      <c:valAx>
        <c:axId val="1081853984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8185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2019 to Mar 2020, 345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Data'!$O$2:$O$6</c:f>
              <c:numCache>
                <c:formatCode>General</c:formatCode>
                <c:ptCount val="5"/>
                <c:pt idx="0">
                  <c:v>22.144444444444449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70-4B52-A20E-49BF8CFD2EBD}"/>
            </c:ext>
          </c:extLst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Data'!$P$2:$P$6</c:f>
              <c:numCache>
                <c:formatCode>General</c:formatCode>
                <c:ptCount val="5"/>
                <c:pt idx="0">
                  <c:v>16.036944444444451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70-4B52-A20E-49BF8CFD2EBD}"/>
            </c:ext>
          </c:extLst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Data'!$Q$2:$Q$6</c:f>
              <c:numCache>
                <c:formatCode>General</c:formatCode>
                <c:ptCount val="5"/>
                <c:pt idx="0">
                  <c:v>8.2819444444000005</c:v>
                </c:pt>
                <c:pt idx="1">
                  <c:v>13.008611111066669</c:v>
                </c:pt>
                <c:pt idx="2">
                  <c:v>4.7252777777777784</c:v>
                </c:pt>
                <c:pt idx="3">
                  <c:v>3.3591666666666673</c:v>
                </c:pt>
                <c:pt idx="4">
                  <c:v>0.91750000000000043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70-4B52-A20E-49BF8CFD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111560"/>
        <c:axId val="11611084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'345kV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'345kV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'345kV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1221.843055555642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1770-4B52-A20E-49BF8CFD2EBD}"/>
                  </c:ext>
                </c:extLst>
              </c15:ser>
            </c15:filteredBarSeries>
          </c:ext>
        </c:extLst>
      </c:barChart>
      <c:catAx>
        <c:axId val="116111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108424"/>
        <c:crosses val="autoZero"/>
        <c:auto val="1"/>
        <c:lblAlgn val="ctr"/>
        <c:lblOffset val="100"/>
        <c:noMultiLvlLbl val="0"/>
      </c:catAx>
      <c:valAx>
        <c:axId val="1161108424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6111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2018 to Mar 2019, 345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Data'!$O$2:$O$6</c:f>
              <c:numCache>
                <c:formatCode>General</c:formatCode>
                <c:ptCount val="5"/>
                <c:pt idx="0">
                  <c:v>26.106944444444462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3-4CFD-9608-FBE337FC7FF8}"/>
            </c:ext>
          </c:extLst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Data'!$P$2:$P$6</c:f>
              <c:numCache>
                <c:formatCode>General</c:formatCode>
                <c:ptCount val="5"/>
                <c:pt idx="0">
                  <c:v>20.289166666666691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3-4CFD-9608-FBE337FC7FF8}"/>
            </c:ext>
          </c:extLst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'345kV Data'!$Q$2:$Q$6</c:f>
              <c:numCache>
                <c:formatCode>General</c:formatCode>
                <c:ptCount val="5"/>
                <c:pt idx="0">
                  <c:v>5.6763888889</c:v>
                </c:pt>
                <c:pt idx="1">
                  <c:v>15.95527777782222</c:v>
                </c:pt>
                <c:pt idx="2">
                  <c:v>6.3241666666666605</c:v>
                </c:pt>
                <c:pt idx="3">
                  <c:v>5.0816666666666688</c:v>
                </c:pt>
                <c:pt idx="4">
                  <c:v>0.50083333333333335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3-4CFD-9608-FBE337FC7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9115184"/>
        <c:axId val="5491179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'345kV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'345kV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'345kV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969.35055555565555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16B3-4CFD-9608-FBE337FC7FF8}"/>
                  </c:ext>
                </c:extLst>
              </c15:ser>
            </c15:filteredBarSeries>
          </c:ext>
        </c:extLst>
      </c:barChart>
      <c:catAx>
        <c:axId val="5491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17928"/>
        <c:crosses val="autoZero"/>
        <c:auto val="1"/>
        <c:lblAlgn val="ctr"/>
        <c:lblOffset val="100"/>
        <c:noMultiLvlLbl val="0"/>
      </c:catAx>
      <c:valAx>
        <c:axId val="549117928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>
                    <a:effectLst/>
                  </a:rPr>
                  <a:t>Constraint-hours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11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2019 to Mar 2020, 69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'69kV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Data'!$N$2:$N$6</c:f>
              <c:numCache>
                <c:formatCode>General</c:formatCode>
                <c:ptCount val="5"/>
                <c:pt idx="0">
                  <c:v>1889.1824999999699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7-42FB-BA9A-EC631147BA9B}"/>
            </c:ext>
          </c:extLst>
        </c:ser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Data'!$O$2:$O$6</c:f>
              <c:numCache>
                <c:formatCode>General</c:formatCode>
                <c:ptCount val="5"/>
                <c:pt idx="0">
                  <c:v>678.47888888892533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E7-42FB-BA9A-EC631147BA9B}"/>
            </c:ext>
          </c:extLst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Data'!$P$2:$P$6</c:f>
              <c:numCache>
                <c:formatCode>General</c:formatCode>
                <c:ptCount val="5"/>
                <c:pt idx="0">
                  <c:v>274.48444444</c:v>
                </c:pt>
                <c:pt idx="1">
                  <c:v>17.096666666555549</c:v>
                </c:pt>
                <c:pt idx="2">
                  <c:v>27.974999999999984</c:v>
                </c:pt>
                <c:pt idx="3">
                  <c:v>23.480277777777776</c:v>
                </c:pt>
                <c:pt idx="4">
                  <c:v>0.53722222222222227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E7-42FB-BA9A-EC631147BA9B}"/>
            </c:ext>
          </c:extLst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Data'!$Q$2:$Q$6</c:f>
              <c:numCache>
                <c:formatCode>General</c:formatCode>
                <c:ptCount val="5"/>
                <c:pt idx="0">
                  <c:v>33.129166667</c:v>
                </c:pt>
                <c:pt idx="1">
                  <c:v>50.602222221777765</c:v>
                </c:pt>
                <c:pt idx="2">
                  <c:v>55.684722222222248</c:v>
                </c:pt>
                <c:pt idx="3">
                  <c:v>62.907499999999978</c:v>
                </c:pt>
                <c:pt idx="4">
                  <c:v>6.5069444444444375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E7-42FB-BA9A-EC631147B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113520"/>
        <c:axId val="1161111168"/>
      </c:barChart>
      <c:catAx>
        <c:axId val="116111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111168"/>
        <c:crosses val="autoZero"/>
        <c:auto val="1"/>
        <c:lblAlgn val="ctr"/>
        <c:lblOffset val="100"/>
        <c:noMultiLvlLbl val="0"/>
      </c:catAx>
      <c:valAx>
        <c:axId val="1161111168"/>
        <c:scaling>
          <c:orientation val="minMax"/>
          <c:max val="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61113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2020 to Mar 2021, 69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'69kV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Data'!$N$2:$N$6</c:f>
              <c:numCache>
                <c:formatCode>General</c:formatCode>
                <c:ptCount val="5"/>
                <c:pt idx="0">
                  <c:v>1842.1305555555211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77-4E1D-8913-8B2358D1C803}"/>
            </c:ext>
          </c:extLst>
        </c:ser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Data'!$O$2:$O$6</c:f>
              <c:numCache>
                <c:formatCode>General</c:formatCode>
                <c:ptCount val="5"/>
                <c:pt idx="0">
                  <c:v>272.9408333333335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77-4E1D-8913-8B2358D1C803}"/>
            </c:ext>
          </c:extLst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Data'!$P$2:$P$6</c:f>
              <c:numCache>
                <c:formatCode>General</c:formatCode>
                <c:ptCount val="5"/>
                <c:pt idx="0">
                  <c:v>117.76416666666647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77-4E1D-8913-8B2358D1C803}"/>
            </c:ext>
          </c:extLst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Data'!$Q$2:$Q$6</c:f>
              <c:numCache>
                <c:formatCode>General</c:formatCode>
                <c:ptCount val="5"/>
                <c:pt idx="0">
                  <c:v>25.025555556</c:v>
                </c:pt>
                <c:pt idx="1">
                  <c:v>34.305555555333335</c:v>
                </c:pt>
                <c:pt idx="2">
                  <c:v>32.65000000000002</c:v>
                </c:pt>
                <c:pt idx="3">
                  <c:v>57.380555555555588</c:v>
                </c:pt>
                <c:pt idx="4">
                  <c:v>5.7688888888888856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77-4E1D-8913-8B2358D1C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850456"/>
        <c:axId val="1081851632"/>
      </c:barChart>
      <c:catAx>
        <c:axId val="108185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851632"/>
        <c:crosses val="autoZero"/>
        <c:auto val="1"/>
        <c:lblAlgn val="ctr"/>
        <c:lblOffset val="100"/>
        <c:noMultiLvlLbl val="0"/>
      </c:catAx>
      <c:valAx>
        <c:axId val="1081851632"/>
        <c:scaling>
          <c:orientation val="minMax"/>
          <c:max val="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81850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strRef>
          <c:f>'69kV Data'!$K$7</c:f>
          <c:strCache>
            <c:ptCount val="1"/>
            <c:pt idx="0">
              <c:v>Apr 2018 to Mar 2019, 69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Data'!$O$2:$O$6</c:f>
              <c:numCache>
                <c:formatCode>General</c:formatCode>
                <c:ptCount val="5"/>
                <c:pt idx="0">
                  <c:v>162.50472222222203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3-4663-A138-8437E7CA5DE1}"/>
            </c:ext>
          </c:extLst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Data'!$P$2:$P$6</c:f>
              <c:numCache>
                <c:formatCode>General</c:formatCode>
                <c:ptCount val="5"/>
                <c:pt idx="0">
                  <c:v>156.68666666999999</c:v>
                </c:pt>
                <c:pt idx="1">
                  <c:v>1.1650000000222223</c:v>
                </c:pt>
                <c:pt idx="2">
                  <c:v>2.0819444444444444</c:v>
                </c:pt>
                <c:pt idx="3">
                  <c:v>5.7508333333333352</c:v>
                </c:pt>
                <c:pt idx="4">
                  <c:v>0.8319444444444446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3-4663-A138-8437E7CA5DE1}"/>
            </c:ext>
          </c:extLst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Data'!$Q$2:$Q$6</c:f>
              <c:numCache>
                <c:formatCode>General</c:formatCode>
                <c:ptCount val="5"/>
                <c:pt idx="0">
                  <c:v>56.715833332999999</c:v>
                </c:pt>
                <c:pt idx="1">
                  <c:v>39.290833333111124</c:v>
                </c:pt>
                <c:pt idx="2">
                  <c:v>39.56416666666675</c:v>
                </c:pt>
                <c:pt idx="3">
                  <c:v>57.530277777777791</c:v>
                </c:pt>
                <c:pt idx="4">
                  <c:v>23.133055555555572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D3-4663-A138-8437E7CA5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813624"/>
        <c:axId val="731809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'69kV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'69kV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'69kV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1283.0522222222894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BD3-4663-A138-8437E7CA5DE1}"/>
                  </c:ext>
                </c:extLst>
              </c15:ser>
            </c15:filteredBarSeries>
          </c:ext>
        </c:extLst>
      </c:barChart>
      <c:catAx>
        <c:axId val="731813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09704"/>
        <c:crosses val="autoZero"/>
        <c:auto val="1"/>
        <c:lblAlgn val="ctr"/>
        <c:lblOffset val="100"/>
        <c:noMultiLvlLbl val="0"/>
      </c:catAx>
      <c:valAx>
        <c:axId val="731809704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Constraint-hours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13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strRef>
          <c:f>'69kV Data'!$K$7</c:f>
          <c:strCache>
            <c:ptCount val="1"/>
            <c:pt idx="0">
              <c:v>Apr 2019 to Mar 2020, 69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Data'!$O$2:$O$6</c:f>
              <c:numCache>
                <c:formatCode>General</c:formatCode>
                <c:ptCount val="5"/>
                <c:pt idx="0">
                  <c:v>678.47888888892533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B4-4B54-A071-0F14C59CB354}"/>
            </c:ext>
          </c:extLst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Data'!$P$2:$P$6</c:f>
              <c:numCache>
                <c:formatCode>General</c:formatCode>
                <c:ptCount val="5"/>
                <c:pt idx="0">
                  <c:v>274.48444444</c:v>
                </c:pt>
                <c:pt idx="1">
                  <c:v>17.096666666555549</c:v>
                </c:pt>
                <c:pt idx="2">
                  <c:v>27.974999999999984</c:v>
                </c:pt>
                <c:pt idx="3">
                  <c:v>23.480277777777776</c:v>
                </c:pt>
                <c:pt idx="4">
                  <c:v>0.53722222222222227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B4-4B54-A071-0F14C59CB354}"/>
            </c:ext>
          </c:extLst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Data'!$Q$2:$Q$6</c:f>
              <c:numCache>
                <c:formatCode>General</c:formatCode>
                <c:ptCount val="5"/>
                <c:pt idx="0">
                  <c:v>33.129166667</c:v>
                </c:pt>
                <c:pt idx="1">
                  <c:v>50.602222221777765</c:v>
                </c:pt>
                <c:pt idx="2">
                  <c:v>55.684722222222248</c:v>
                </c:pt>
                <c:pt idx="3">
                  <c:v>62.907499999999978</c:v>
                </c:pt>
                <c:pt idx="4">
                  <c:v>6.5069444444444375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B4-4B54-A071-0F14C59CB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113520"/>
        <c:axId val="11611111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'69kV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'69kV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'69kV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1889.1824999999699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7B4-4B54-A071-0F14C59CB354}"/>
                  </c:ext>
                </c:extLst>
              </c15:ser>
            </c15:filteredBarSeries>
          </c:ext>
        </c:extLst>
      </c:barChart>
      <c:catAx>
        <c:axId val="116111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111168"/>
        <c:crosses val="autoZero"/>
        <c:auto val="1"/>
        <c:lblAlgn val="ctr"/>
        <c:lblOffset val="100"/>
        <c:noMultiLvlLbl val="0"/>
      </c:catAx>
      <c:valAx>
        <c:axId val="1161111168"/>
        <c:scaling>
          <c:orientation val="minMax"/>
          <c:max val="1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161113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2020 to Mar 2021, 69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Data'!$O$2:$O$6</c:f>
              <c:numCache>
                <c:formatCode>General</c:formatCode>
                <c:ptCount val="5"/>
                <c:pt idx="0">
                  <c:v>272.9408333333335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6-44C1-BC9F-9558BF38BFF7}"/>
            </c:ext>
          </c:extLst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Data'!$P$2:$P$6</c:f>
              <c:numCache>
                <c:formatCode>General</c:formatCode>
                <c:ptCount val="5"/>
                <c:pt idx="0">
                  <c:v>117.76416666666647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B6-44C1-BC9F-9558BF38BFF7}"/>
            </c:ext>
          </c:extLst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'69kV Data'!$Q$2:$Q$6</c:f>
              <c:numCache>
                <c:formatCode>General</c:formatCode>
                <c:ptCount val="5"/>
                <c:pt idx="0">
                  <c:v>25.025555556</c:v>
                </c:pt>
                <c:pt idx="1">
                  <c:v>34.305555555333335</c:v>
                </c:pt>
                <c:pt idx="2">
                  <c:v>32.65000000000002</c:v>
                </c:pt>
                <c:pt idx="3">
                  <c:v>57.380555555555588</c:v>
                </c:pt>
                <c:pt idx="4">
                  <c:v>5.7688888888888856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B6-44C1-BC9F-9558BF38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850456"/>
        <c:axId val="10818516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'69kV Data'!$N$1</c15:sqref>
                        </c15:formulaRef>
                      </c:ext>
                    </c:extLst>
                    <c:strCache>
                      <c:ptCount val="1"/>
                      <c:pt idx="0">
                        <c:v>Shadow Price &lt;=500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'69kV Data'!$M$2:$M$6</c15:sqref>
                        </c15:formulaRef>
                      </c:ext>
                    </c:extLst>
                    <c:strCache>
                      <c:ptCount val="5"/>
                      <c:pt idx="0">
                        <c:v>100%</c:v>
                      </c:pt>
                      <c:pt idx="1">
                        <c:v>100% &lt; x &lt;= 102%</c:v>
                      </c:pt>
                      <c:pt idx="2">
                        <c:v>102% &lt; x &lt;= 105%</c:v>
                      </c:pt>
                      <c:pt idx="3">
                        <c:v>105% &lt; x &lt;= 120%</c:v>
                      </c:pt>
                      <c:pt idx="4">
                        <c:v>120% &lt; 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'69kV Data'!$N$2:$N$6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1842.1305555555211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B6B6-44C1-BC9F-9558BF38BFF7}"/>
                  </c:ext>
                </c:extLst>
              </c15:ser>
            </c15:filteredBarSeries>
          </c:ext>
        </c:extLst>
      </c:barChart>
      <c:catAx>
        <c:axId val="108185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851632"/>
        <c:crosses val="autoZero"/>
        <c:auto val="1"/>
        <c:lblAlgn val="ctr"/>
        <c:lblOffset val="100"/>
        <c:noMultiLvlLbl val="0"/>
      </c:catAx>
      <c:valAx>
        <c:axId val="1081851632"/>
        <c:scaling>
          <c:orientation val="minMax"/>
          <c:max val="1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081850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strRef>
          <c:f>'138kV Data'!$K$7</c:f>
          <c:strCache>
            <c:ptCount val="1"/>
            <c:pt idx="0">
              <c:v>Apr 2018 to Mar 2019, 138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'138kV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Data'!$N$2:$N$6</c:f>
              <c:numCache>
                <c:formatCode>General</c:formatCode>
                <c:ptCount val="5"/>
                <c:pt idx="0">
                  <c:v>10057.117222223205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51-4C5B-A6FF-5DAD1E3C450C}"/>
            </c:ext>
          </c:extLst>
        </c:ser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Data'!$O$2:$O$6</c:f>
              <c:numCache>
                <c:formatCode>General</c:formatCode>
                <c:ptCount val="5"/>
                <c:pt idx="0">
                  <c:v>897.35305555563184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51-4C5B-A6FF-5DAD1E3C450C}"/>
            </c:ext>
          </c:extLst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Data'!$P$2:$P$6</c:f>
              <c:numCache>
                <c:formatCode>General</c:formatCode>
                <c:ptCount val="5"/>
                <c:pt idx="0">
                  <c:v>321.04861111000002</c:v>
                </c:pt>
                <c:pt idx="1">
                  <c:v>99.933611111555592</c:v>
                </c:pt>
                <c:pt idx="2">
                  <c:v>136.7797222222222</c:v>
                </c:pt>
                <c:pt idx="3">
                  <c:v>397.63444444444497</c:v>
                </c:pt>
                <c:pt idx="4">
                  <c:v>72.228055555555642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51-4C5B-A6FF-5DAD1E3C450C}"/>
            </c:ext>
          </c:extLst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Data'!$Q$2:$Q$6</c:f>
              <c:numCache>
                <c:formatCode>General</c:formatCode>
                <c:ptCount val="5"/>
                <c:pt idx="0">
                  <c:v>139.37083333000001</c:v>
                </c:pt>
                <c:pt idx="1">
                  <c:v>106.35861111088897</c:v>
                </c:pt>
                <c:pt idx="2">
                  <c:v>68.935277777777884</c:v>
                </c:pt>
                <c:pt idx="3">
                  <c:v>90.351388888888962</c:v>
                </c:pt>
                <c:pt idx="4">
                  <c:v>6.68333333333333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51-4C5B-A6FF-5DAD1E3C4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806568"/>
        <c:axId val="731825384"/>
      </c:barChart>
      <c:catAx>
        <c:axId val="73180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25384"/>
        <c:crosses val="autoZero"/>
        <c:auto val="1"/>
        <c:lblAlgn val="ctr"/>
        <c:lblOffset val="100"/>
        <c:noMultiLvlLbl val="0"/>
      </c:catAx>
      <c:valAx>
        <c:axId val="731825384"/>
        <c:scaling>
          <c:orientation val="minMax"/>
          <c:max val="1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>
                    <a:effectLst/>
                  </a:rPr>
                  <a:t>Constraint-hours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80656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2019 to Mar 2020, 138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'138kV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Data'!$N$2:$N$6</c:f>
              <c:numCache>
                <c:formatCode>General</c:formatCode>
                <c:ptCount val="5"/>
                <c:pt idx="0">
                  <c:v>11877.645833334971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2-45E9-8FA4-3CFF008D25AC}"/>
            </c:ext>
          </c:extLst>
        </c:ser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Data'!$O$2:$O$6</c:f>
              <c:numCache>
                <c:formatCode>General</c:formatCode>
                <c:ptCount val="5"/>
                <c:pt idx="0">
                  <c:v>571.28416666667999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2-45E9-8FA4-3CFF008D25AC}"/>
            </c:ext>
          </c:extLst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Data'!$P$2:$P$6</c:f>
              <c:numCache>
                <c:formatCode>General</c:formatCode>
                <c:ptCount val="5"/>
                <c:pt idx="0">
                  <c:v>379.28722221999999</c:v>
                </c:pt>
                <c:pt idx="1">
                  <c:v>279.10388888444447</c:v>
                </c:pt>
                <c:pt idx="2">
                  <c:v>379.03916666666652</c:v>
                </c:pt>
                <c:pt idx="3">
                  <c:v>565.94083333333322</c:v>
                </c:pt>
                <c:pt idx="4">
                  <c:v>5.7888888888888852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A2-45E9-8FA4-3CFF008D25AC}"/>
            </c:ext>
          </c:extLst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Data'!$Q$2:$Q$6</c:f>
              <c:numCache>
                <c:formatCode>General</c:formatCode>
                <c:ptCount val="5"/>
                <c:pt idx="0">
                  <c:v>137.53138888999999</c:v>
                </c:pt>
                <c:pt idx="1">
                  <c:v>162.7749999997778</c:v>
                </c:pt>
                <c:pt idx="2">
                  <c:v>147.90361111111102</c:v>
                </c:pt>
                <c:pt idx="3">
                  <c:v>167.82500000000002</c:v>
                </c:pt>
                <c:pt idx="4">
                  <c:v>10.969166666666665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2-45E9-8FA4-3CFF008D2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112736"/>
        <c:axId val="1161114304"/>
      </c:barChart>
      <c:catAx>
        <c:axId val="116111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114304"/>
        <c:crosses val="autoZero"/>
        <c:auto val="1"/>
        <c:lblAlgn val="ctr"/>
        <c:lblOffset val="100"/>
        <c:noMultiLvlLbl val="0"/>
      </c:catAx>
      <c:valAx>
        <c:axId val="1161114304"/>
        <c:scaling>
          <c:orientation val="minMax"/>
          <c:max val="1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6111273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2020 to Mar 2021, 138 kV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'138kV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Data'!$N$2:$N$6</c:f>
              <c:numCache>
                <c:formatCode>General</c:formatCode>
                <c:ptCount val="5"/>
                <c:pt idx="0">
                  <c:v>10683.051666667583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1B-4A6B-A203-2D7ACE2FEF31}"/>
            </c:ext>
          </c:extLst>
        </c:ser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Data'!$O$2:$O$6</c:f>
              <c:numCache>
                <c:formatCode>General</c:formatCode>
                <c:ptCount val="5"/>
                <c:pt idx="0">
                  <c:v>607.41416666668476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1B-4A6B-A203-2D7ACE2FEF31}"/>
            </c:ext>
          </c:extLst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Data'!$P$2:$P$6</c:f>
              <c:numCache>
                <c:formatCode>General</c:formatCode>
                <c:ptCount val="5"/>
                <c:pt idx="0">
                  <c:v>341.94111111000001</c:v>
                </c:pt>
                <c:pt idx="1">
                  <c:v>17.398333333444437</c:v>
                </c:pt>
                <c:pt idx="2">
                  <c:v>22.046388888888899</c:v>
                </c:pt>
                <c:pt idx="3">
                  <c:v>31.765833333333337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1B-4A6B-A203-2D7ACE2FEF31}"/>
            </c:ext>
          </c:extLst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Data'!$M$2:$M$6</c:f>
              <c:strCache>
                <c:ptCount val="5"/>
                <c:pt idx="0">
                  <c:v>100%</c:v>
                </c:pt>
                <c:pt idx="1">
                  <c:v>100% &lt; x &lt;= 102%</c:v>
                </c:pt>
                <c:pt idx="2">
                  <c:v>102% &lt; x &lt;= 105%</c:v>
                </c:pt>
                <c:pt idx="3">
                  <c:v>105% &lt; x &lt;= 120%</c:v>
                </c:pt>
                <c:pt idx="4">
                  <c:v>120% &lt; x</c:v>
                </c:pt>
              </c:strCache>
            </c:strRef>
          </c:cat>
          <c:val>
            <c:numRef>
              <c:f>'138kV Data'!$Q$2:$Q$6</c:f>
              <c:numCache>
                <c:formatCode>General</c:formatCode>
                <c:ptCount val="5"/>
                <c:pt idx="0">
                  <c:v>99.344166666999996</c:v>
                </c:pt>
                <c:pt idx="1">
                  <c:v>170.14416666666676</c:v>
                </c:pt>
                <c:pt idx="2">
                  <c:v>116.25138888888891</c:v>
                </c:pt>
                <c:pt idx="3">
                  <c:v>245.08250000000012</c:v>
                </c:pt>
                <c:pt idx="4">
                  <c:v>34.242222222222239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1B-4A6B-A203-2D7ACE2FE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841048"/>
        <c:axId val="1081845752"/>
      </c:barChart>
      <c:catAx>
        <c:axId val="108184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845752"/>
        <c:crosses val="autoZero"/>
        <c:auto val="1"/>
        <c:lblAlgn val="ctr"/>
        <c:lblOffset val="100"/>
        <c:noMultiLvlLbl val="0"/>
      </c:catAx>
      <c:valAx>
        <c:axId val="1081845752"/>
        <c:scaling>
          <c:orientation val="minMax"/>
          <c:max val="1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8184104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7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8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996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3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420462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057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467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14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32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200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2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0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35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562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>
                <a:solidFill>
                  <a:schemeClr val="tx2"/>
                </a:solidFill>
              </a:rPr>
              <a:t>Historical Constraint Shadow Prices and Loading Levels</a:t>
            </a:r>
          </a:p>
          <a:p>
            <a:endParaRPr lang="en-US" sz="1900" b="1" dirty="0">
              <a:solidFill>
                <a:schemeClr val="tx2"/>
              </a:solidFill>
            </a:endParaRPr>
          </a:p>
          <a:p>
            <a:r>
              <a:rPr lang="en-US" sz="1900" b="1" i="1" dirty="0">
                <a:solidFill>
                  <a:schemeClr val="tx2"/>
                </a:solidFill>
              </a:rPr>
              <a:t>Congestion Management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&amp;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8/16/2021</a:t>
            </a:r>
          </a:p>
        </p:txBody>
      </p:sp>
    </p:spTree>
    <p:extLst>
      <p:ext uri="{BB962C8B-B14F-4D97-AF65-F5344CB8AC3E}">
        <p14:creationId xmlns:p14="http://schemas.microsoft.com/office/powerpoint/2010/main" val="2286179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3C1B02D-AE71-42E2-B8E3-62F8FD159EE2}"/>
              </a:ext>
            </a:extLst>
          </p:cNvPr>
          <p:cNvGrpSpPr/>
          <p:nvPr/>
        </p:nvGrpSpPr>
        <p:grpSpPr>
          <a:xfrm>
            <a:off x="-50574" y="1362456"/>
            <a:ext cx="9194574" cy="4114800"/>
            <a:chOff x="-50574" y="1371600"/>
            <a:chExt cx="9194574" cy="4114800"/>
          </a:xfrm>
        </p:grpSpPr>
        <p:graphicFrame>
          <p:nvGraphicFramePr>
            <p:cNvPr id="26" name="Chart 25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32423464"/>
                </p:ext>
              </p:extLst>
            </p:nvPr>
          </p:nvGraphicFramePr>
          <p:xfrm>
            <a:off x="-50574" y="1371600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7" name="Chart 26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27972223"/>
                </p:ext>
              </p:extLst>
            </p:nvPr>
          </p:nvGraphicFramePr>
          <p:xfrm>
            <a:off x="3449433" y="1371600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8" name="Chart 27">
              <a:extLst>
                <a:ext uri="{FF2B5EF4-FFF2-40B4-BE49-F238E27FC236}">
                  <a16:creationId xmlns:a16="http://schemas.microsoft.com/office/drawing/2014/main" id="{00000000-0008-0000-00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27459991"/>
                </p:ext>
              </p:extLst>
            </p:nvPr>
          </p:nvGraphicFramePr>
          <p:xfrm>
            <a:off x="6217920" y="1371600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69 kV, without &lt;=$500/MWh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7175" y="5686424"/>
            <a:ext cx="8886825" cy="2571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" y="18288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Y-axis scale differs between slides. </a:t>
            </a:r>
          </a:p>
        </p:txBody>
      </p:sp>
    </p:spTree>
    <p:extLst>
      <p:ext uri="{BB962C8B-B14F-4D97-AF65-F5344CB8AC3E}">
        <p14:creationId xmlns:p14="http://schemas.microsoft.com/office/powerpoint/2010/main" val="1520006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/>
              <a:t>Methodology</a:t>
            </a: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138 kV 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/>
              <a:t>100%&lt;= Loading &lt;=105% Data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9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2A75645-A32D-4FBB-A38D-E627DC2BD85B}"/>
              </a:ext>
            </a:extLst>
          </p:cNvPr>
          <p:cNvGrpSpPr/>
          <p:nvPr/>
        </p:nvGrpSpPr>
        <p:grpSpPr>
          <a:xfrm>
            <a:off x="-131261" y="1362456"/>
            <a:ext cx="9053421" cy="4114800"/>
            <a:chOff x="-131261" y="1362456"/>
            <a:chExt cx="9053421" cy="4114800"/>
          </a:xfrm>
        </p:grpSpPr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00000000-0008-0000-0100-000005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7181603"/>
                </p:ext>
              </p:extLst>
            </p:nvPr>
          </p:nvGraphicFramePr>
          <p:xfrm>
            <a:off x="-131261" y="1362456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00000000-0008-0000-01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6179266"/>
                </p:ext>
              </p:extLst>
            </p:nvPr>
          </p:nvGraphicFramePr>
          <p:xfrm>
            <a:off x="3389610" y="1362456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Chart 14">
              <a:extLst>
                <a:ext uri="{FF2B5EF4-FFF2-40B4-BE49-F238E27FC236}">
                  <a16:creationId xmlns:a16="http://schemas.microsoft.com/office/drawing/2014/main" id="{00000000-0008-0000-01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99106350"/>
                </p:ext>
              </p:extLst>
            </p:nvPr>
          </p:nvGraphicFramePr>
          <p:xfrm>
            <a:off x="6178960" y="1362456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138 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19768" y="395599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649611"/>
            <a:ext cx="9144000" cy="4430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2200" y="17526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Y-axis scale differs between slides. </a:t>
            </a:r>
          </a:p>
        </p:txBody>
      </p:sp>
    </p:spTree>
    <p:extLst>
      <p:ext uri="{BB962C8B-B14F-4D97-AF65-F5344CB8AC3E}">
        <p14:creationId xmlns:p14="http://schemas.microsoft.com/office/powerpoint/2010/main" val="1781816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07D0DE7-C577-4383-B14A-3D166961B03F}"/>
              </a:ext>
            </a:extLst>
          </p:cNvPr>
          <p:cNvGrpSpPr/>
          <p:nvPr/>
        </p:nvGrpSpPr>
        <p:grpSpPr>
          <a:xfrm>
            <a:off x="-114300" y="1362456"/>
            <a:ext cx="9116224" cy="4114800"/>
            <a:chOff x="-114300" y="1283392"/>
            <a:chExt cx="9116224" cy="4114800"/>
          </a:xfrm>
        </p:grpSpPr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00000000-0008-0000-01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37294336"/>
                </p:ext>
              </p:extLst>
            </p:nvPr>
          </p:nvGraphicFramePr>
          <p:xfrm>
            <a:off x="3346532" y="1283392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00000000-0008-0000-0100-000005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43594101"/>
                </p:ext>
              </p:extLst>
            </p:nvPr>
          </p:nvGraphicFramePr>
          <p:xfrm>
            <a:off x="-114300" y="1283392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00000000-0008-0000-01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60895787"/>
                </p:ext>
              </p:extLst>
            </p:nvPr>
          </p:nvGraphicFramePr>
          <p:xfrm>
            <a:off x="6075844" y="1283392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138 kV, without &lt;=$500/MWh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5" y="5686424"/>
            <a:ext cx="8886825" cy="2571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13988" y="18288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Y-axis scale differs between slides. </a:t>
            </a:r>
          </a:p>
        </p:txBody>
      </p:sp>
    </p:spTree>
    <p:extLst>
      <p:ext uri="{BB962C8B-B14F-4D97-AF65-F5344CB8AC3E}">
        <p14:creationId xmlns:p14="http://schemas.microsoft.com/office/powerpoint/2010/main" val="308675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/>
              <a:t>Methodology</a:t>
            </a: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345 kV Data</a:t>
            </a:r>
          </a:p>
          <a:p>
            <a:r>
              <a:rPr lang="en-US" sz="2400" b="1" dirty="0"/>
              <a:t>100%&lt;= Loading &lt;=105% Data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13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E90C7DF-188E-49DC-A5FC-330CAC3F4B48}"/>
              </a:ext>
            </a:extLst>
          </p:cNvPr>
          <p:cNvGrpSpPr/>
          <p:nvPr/>
        </p:nvGrpSpPr>
        <p:grpSpPr>
          <a:xfrm>
            <a:off x="-76200" y="1362456"/>
            <a:ext cx="9244781" cy="4114800"/>
            <a:chOff x="-76200" y="1303978"/>
            <a:chExt cx="9244781" cy="4114800"/>
          </a:xfrm>
        </p:grpSpPr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50599377"/>
                </p:ext>
              </p:extLst>
            </p:nvPr>
          </p:nvGraphicFramePr>
          <p:xfrm>
            <a:off x="-76200" y="1303978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82231772"/>
                </p:ext>
              </p:extLst>
            </p:nvPr>
          </p:nvGraphicFramePr>
          <p:xfrm>
            <a:off x="3448910" y="1303978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69702272"/>
                </p:ext>
              </p:extLst>
            </p:nvPr>
          </p:nvGraphicFramePr>
          <p:xfrm>
            <a:off x="6242501" y="1303978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345 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649611"/>
            <a:ext cx="9144000" cy="44302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848" y="18288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Y-axis scale differs between slides. </a:t>
            </a:r>
          </a:p>
        </p:txBody>
      </p:sp>
    </p:spTree>
    <p:extLst>
      <p:ext uri="{BB962C8B-B14F-4D97-AF65-F5344CB8AC3E}">
        <p14:creationId xmlns:p14="http://schemas.microsoft.com/office/powerpoint/2010/main" val="2749077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5E5A8E2-DDA7-43BB-AA78-81F5D1FD7326}"/>
              </a:ext>
            </a:extLst>
          </p:cNvPr>
          <p:cNvGrpSpPr/>
          <p:nvPr/>
        </p:nvGrpSpPr>
        <p:grpSpPr>
          <a:xfrm>
            <a:off x="-60960" y="1362456"/>
            <a:ext cx="9083040" cy="4114800"/>
            <a:chOff x="-60960" y="1324056"/>
            <a:chExt cx="9083040" cy="4114800"/>
          </a:xfrm>
        </p:grpSpPr>
        <p:graphicFrame>
          <p:nvGraphicFramePr>
            <p:cNvPr id="11" name="Chart 10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87108280"/>
                </p:ext>
              </p:extLst>
            </p:nvPr>
          </p:nvGraphicFramePr>
          <p:xfrm>
            <a:off x="6096000" y="1324056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30673042"/>
                </p:ext>
              </p:extLst>
            </p:nvPr>
          </p:nvGraphicFramePr>
          <p:xfrm>
            <a:off x="3383280" y="1324056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54182822"/>
                </p:ext>
              </p:extLst>
            </p:nvPr>
          </p:nvGraphicFramePr>
          <p:xfrm>
            <a:off x="-60960" y="1324056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345 kV, without &lt;=$500/MWh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5" y="5686424"/>
            <a:ext cx="8886825" cy="2571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45820" y="18288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Y-axis scale differs between slides. </a:t>
            </a:r>
          </a:p>
        </p:txBody>
      </p:sp>
    </p:spTree>
    <p:extLst>
      <p:ext uri="{BB962C8B-B14F-4D97-AF65-F5344CB8AC3E}">
        <p14:creationId xmlns:p14="http://schemas.microsoft.com/office/powerpoint/2010/main" val="508257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/>
              <a:t>Methodology</a:t>
            </a: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100%&lt;= Loading &lt;=105% Data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94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100%&lt;= Loading &lt;=105%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810783"/>
              </p:ext>
            </p:extLst>
          </p:nvPr>
        </p:nvGraphicFramePr>
        <p:xfrm>
          <a:off x="381000" y="1829896"/>
          <a:ext cx="841248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4350643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2896161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Voltage Level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Binding: Shadow Price &gt;$1000/MWh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Binding: Shadow Price &gt;$500/MWh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Violated:100% &lt; x &lt;= 102%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Violated:102% &lt; x &lt;= 105%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11.67%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20.56%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2.28%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3.71%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10.96%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1.66%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1.66%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2.47%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4.96%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1.52%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0.60%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9.86%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31.60%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2.17%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2.68%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3.52%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7.41%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3.01%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3.59%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1.88%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1.01%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0.37%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5.98%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17.41%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1.44%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1.37%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3.57%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8.48%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1.52%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1.12%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1.77%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3.60%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0.67%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0.98%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4016" y="914400"/>
            <a:ext cx="841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The table below shows the violated constraint-hours with 100%&lt; loading &lt;=105% and binding constraint hours with a shadow price &gt;$500/MWh or &gt;$1000/MWh as a percent of the total binding and violated constraint-hours for each year and voltage level.</a:t>
            </a:r>
          </a:p>
        </p:txBody>
      </p:sp>
    </p:spTree>
    <p:extLst>
      <p:ext uri="{BB962C8B-B14F-4D97-AF65-F5344CB8AC3E}">
        <p14:creationId xmlns:p14="http://schemas.microsoft.com/office/powerpoint/2010/main" val="1294839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Available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An Excel file containing the data represented by these graphs is posted to the CMWG meeting page.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7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/>
              <a:t>Methodology</a:t>
            </a: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/>
              <a:t>100%&lt;= Loading &lt;=105% Data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98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2" descr="Question Mark - Why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788" y="1938735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45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70C0"/>
                </a:solidFill>
              </a:rPr>
              <a:t>Background</a:t>
            </a:r>
          </a:p>
          <a:p>
            <a:r>
              <a:rPr lang="en-US" sz="2400" b="1" dirty="0"/>
              <a:t>Methodology</a:t>
            </a: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/>
              <a:t>100%&lt;= Loading &lt;=105% Data</a:t>
            </a:r>
          </a:p>
          <a:p>
            <a:pPr marL="0" indent="0">
              <a:buNone/>
            </a:pPr>
            <a:endParaRPr lang="en-US" sz="2400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on historical constraint shadow prices and loading levels were requested by stakeholders at the previous CMWG meeting to inform discussion of the IMM’s proposal for transmission demand curves.</a:t>
            </a:r>
          </a:p>
          <a:p>
            <a:r>
              <a:rPr lang="en-US" dirty="0"/>
              <a:t>Reminder of maximum shadow prices by voltage level: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69 kV: $2800/MWh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138 kV: $3500/MWh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345 kV: $4500/MWh</a:t>
            </a:r>
          </a:p>
          <a:p>
            <a:r>
              <a:rPr lang="en-US" dirty="0"/>
              <a:t>Note: Irresolvable constraints typically have a maximum shadow price of $2000/MWh, and therefore will typically have a shadow price of $2000/MWh when violated, independent of voltage level.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1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Methodology</a:t>
            </a: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/>
              <a:t>100%&lt;= Loading &lt;=105%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2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Shadow price data is summarized by year, voltage level, and loading amount (% of limit).</a:t>
            </a:r>
          </a:p>
          <a:p>
            <a:r>
              <a:rPr lang="en-US" dirty="0"/>
              <a:t>Constraint data for April 2018 – March 2021 (3 years) was analyzed. </a:t>
            </a:r>
          </a:p>
          <a:p>
            <a:r>
              <a:rPr lang="en-US" dirty="0"/>
              <a:t>To illustrate yearly variation, data is divided into 1-year periods of beginning of April – end of March. Ex: April 1, 2018- March 31, 2019.</a:t>
            </a:r>
          </a:p>
          <a:p>
            <a:r>
              <a:rPr lang="en-US" dirty="0"/>
              <a:t>Constraints with shadow prices &lt;= $500/MWh are not affected by the IMM’s proposal but are included for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0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Shadow prices were split into 4 different groups as follows: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&lt;= $500/MWh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$500/MWh and &lt;= $1000/MWh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$1000/MWh and &lt;= $2000/MWh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$2000/MWh</a:t>
            </a:r>
          </a:p>
          <a:p>
            <a:r>
              <a:rPr lang="en-US" dirty="0"/>
              <a:t>Loading amount (% of limit) was split into 5 different groups as follows: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= 100% (constraint is binding)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100% and &lt;=102% (constraint is violated)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102% and &lt;=105% (constraint is violated)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105% and &lt;=120% (constraint is violated)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120% (constraint is violated)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6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/>
              <a:t>Methodology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/>
              <a:t>100%&lt;= Loading &lt;=105% Data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20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49611"/>
            <a:ext cx="9144000" cy="4430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69 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5955" y="19812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</a:rPr>
              <a:t>Y-axis scale differs between slides.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AB74CAA-8B69-45FD-934D-2C686D345A60}"/>
              </a:ext>
            </a:extLst>
          </p:cNvPr>
          <p:cNvGrpSpPr/>
          <p:nvPr/>
        </p:nvGrpSpPr>
        <p:grpSpPr>
          <a:xfrm>
            <a:off x="-22123" y="1361010"/>
            <a:ext cx="9124336" cy="4114800"/>
            <a:chOff x="-22123" y="1361010"/>
            <a:chExt cx="9124336" cy="4114800"/>
          </a:xfrm>
        </p:grpSpPr>
        <p:graphicFrame>
          <p:nvGraphicFramePr>
            <p:cNvPr id="19" name="Chart 18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6719230"/>
                </p:ext>
              </p:extLst>
            </p:nvPr>
          </p:nvGraphicFramePr>
          <p:xfrm>
            <a:off x="-22123" y="1361010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7659349"/>
                </p:ext>
              </p:extLst>
            </p:nvPr>
          </p:nvGraphicFramePr>
          <p:xfrm>
            <a:off x="3442765" y="1361010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Chart 17">
              <a:extLst>
                <a:ext uri="{FF2B5EF4-FFF2-40B4-BE49-F238E27FC236}">
                  <a16:creationId xmlns:a16="http://schemas.microsoft.com/office/drawing/2014/main" id="{00000000-0008-0000-00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55840673"/>
                </p:ext>
              </p:extLst>
            </p:nvPr>
          </p:nvGraphicFramePr>
          <p:xfrm>
            <a:off x="6176133" y="1361010"/>
            <a:ext cx="292608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591388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purl.org/dc/elements/1.1/"/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95052</TotalTime>
  <Words>777</Words>
  <Application>Microsoft Office PowerPoint</Application>
  <PresentationFormat>On-screen Show (4:3)</PresentationFormat>
  <Paragraphs>197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Agenda</vt:lpstr>
      <vt:lpstr>Agenda</vt:lpstr>
      <vt:lpstr>Background</vt:lpstr>
      <vt:lpstr>Agenda</vt:lpstr>
      <vt:lpstr>Methodology</vt:lpstr>
      <vt:lpstr>Methodology</vt:lpstr>
      <vt:lpstr>Agenda</vt:lpstr>
      <vt:lpstr>69 kV</vt:lpstr>
      <vt:lpstr>69 kV, without &lt;=$500/MWh</vt:lpstr>
      <vt:lpstr>Agenda</vt:lpstr>
      <vt:lpstr>138 kV</vt:lpstr>
      <vt:lpstr>138 kV, without &lt;=$500/MWh</vt:lpstr>
      <vt:lpstr>Agenda</vt:lpstr>
      <vt:lpstr>345 kV</vt:lpstr>
      <vt:lpstr>345 kV, without &lt;=$500/MWh</vt:lpstr>
      <vt:lpstr>Agenda</vt:lpstr>
      <vt:lpstr>100%&lt;= Loading &lt;=105% Data</vt:lpstr>
      <vt:lpstr>Data Available 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1251</cp:revision>
  <cp:lastPrinted>2016-01-21T20:53:15Z</cp:lastPrinted>
  <dcterms:created xsi:type="dcterms:W3CDTF">2016-01-21T15:20:31Z</dcterms:created>
  <dcterms:modified xsi:type="dcterms:W3CDTF">2021-08-13T16:23:41Z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