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2"/>
  </p:notesMasterIdLst>
  <p:handoutMasterIdLst>
    <p:handoutMasterId r:id="rId23"/>
  </p:handoutMasterIdLst>
  <p:sldIdLst>
    <p:sldId id="411" r:id="rId7"/>
    <p:sldId id="415" r:id="rId8"/>
    <p:sldId id="420" r:id="rId9"/>
    <p:sldId id="414" r:id="rId10"/>
    <p:sldId id="398" r:id="rId11"/>
    <p:sldId id="392" r:id="rId12"/>
    <p:sldId id="399" r:id="rId13"/>
    <p:sldId id="394" r:id="rId14"/>
    <p:sldId id="421" r:id="rId15"/>
    <p:sldId id="402" r:id="rId16"/>
    <p:sldId id="418" r:id="rId17"/>
    <p:sldId id="407" r:id="rId18"/>
    <p:sldId id="406" r:id="rId19"/>
    <p:sldId id="423" r:id="rId20"/>
    <p:sldId id="419"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Alex" initials="LA" lastIdx="5" clrIdx="0">
    <p:extLst>
      <p:ext uri="{19B8F6BF-5375-455C-9EA6-DF929625EA0E}">
        <p15:presenceInfo xmlns:p15="http://schemas.microsoft.com/office/powerpoint/2012/main" userId="S-1-5-21-639947351-343809578-3807592339-129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0AEC7"/>
    <a:srgbClr val="26D07C"/>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8" autoAdjust="0"/>
    <p:restoredTop sz="83497" autoAdjust="0"/>
  </p:normalViewPr>
  <p:slideViewPr>
    <p:cSldViewPr showGuides="1">
      <p:cViewPr varScale="1">
        <p:scale>
          <a:sx n="95" d="100"/>
          <a:sy n="95" d="100"/>
        </p:scale>
        <p:origin x="84" y="210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Panhandle_case_20200928!$C$1</c:f>
              <c:strCache>
                <c:ptCount val="1"/>
                <c:pt idx="0">
                  <c:v>Panhandle Limit</c:v>
                </c:pt>
              </c:strCache>
            </c:strRef>
          </c:tx>
          <c:spPr>
            <a:ln w="28575"/>
          </c:spPr>
          <c:marker>
            <c:symbol val="none"/>
          </c:marker>
          <c:cat>
            <c:numRef>
              <c:f>Panhandle_case_20200928!$B$2:$B$26</c:f>
              <c:numCache>
                <c:formatCode>m/d/yyyy\ h:mm</c:formatCode>
                <c:ptCount val="25"/>
                <c:pt idx="0">
                  <c:v>44102.597916666666</c:v>
                </c:pt>
                <c:pt idx="1">
                  <c:v>44102.598611111112</c:v>
                </c:pt>
                <c:pt idx="2">
                  <c:v>44102.599305555559</c:v>
                </c:pt>
                <c:pt idx="3">
                  <c:v>44102.6</c:v>
                </c:pt>
                <c:pt idx="4">
                  <c:v>44102.600694444445</c:v>
                </c:pt>
                <c:pt idx="5">
                  <c:v>44102.601388888892</c:v>
                </c:pt>
                <c:pt idx="6">
                  <c:v>44102.602083333331</c:v>
                </c:pt>
                <c:pt idx="7">
                  <c:v>44102.602777777778</c:v>
                </c:pt>
                <c:pt idx="8">
                  <c:v>44102.603472222225</c:v>
                </c:pt>
                <c:pt idx="9">
                  <c:v>44102.604166666664</c:v>
                </c:pt>
                <c:pt idx="10">
                  <c:v>44102.604861111111</c:v>
                </c:pt>
                <c:pt idx="11">
                  <c:v>44102.605555555558</c:v>
                </c:pt>
                <c:pt idx="12">
                  <c:v>44102.606249999997</c:v>
                </c:pt>
                <c:pt idx="13">
                  <c:v>44102.606944444444</c:v>
                </c:pt>
                <c:pt idx="14">
                  <c:v>44102.607638888891</c:v>
                </c:pt>
                <c:pt idx="15">
                  <c:v>44102.60833333333</c:v>
                </c:pt>
                <c:pt idx="16">
                  <c:v>44102.609027777777</c:v>
                </c:pt>
                <c:pt idx="17">
                  <c:v>44102.609722222223</c:v>
                </c:pt>
                <c:pt idx="18">
                  <c:v>44102.61041666667</c:v>
                </c:pt>
                <c:pt idx="19">
                  <c:v>44102.611111111109</c:v>
                </c:pt>
                <c:pt idx="20">
                  <c:v>44102.611805555556</c:v>
                </c:pt>
                <c:pt idx="21">
                  <c:v>44102.612500000003</c:v>
                </c:pt>
                <c:pt idx="22">
                  <c:v>44102.613194444442</c:v>
                </c:pt>
                <c:pt idx="23">
                  <c:v>44102.613888888889</c:v>
                </c:pt>
                <c:pt idx="24">
                  <c:v>44102.614583333336</c:v>
                </c:pt>
              </c:numCache>
            </c:numRef>
          </c:cat>
          <c:val>
            <c:numRef>
              <c:f>Panhandle_case_20200928!$C$2:$C$26</c:f>
              <c:numCache>
                <c:formatCode>General</c:formatCode>
                <c:ptCount val="25"/>
                <c:pt idx="0">
                  <c:v>2635</c:v>
                </c:pt>
                <c:pt idx="1">
                  <c:v>2635</c:v>
                </c:pt>
                <c:pt idx="2">
                  <c:v>2635</c:v>
                </c:pt>
                <c:pt idx="3">
                  <c:v>2635</c:v>
                </c:pt>
                <c:pt idx="4">
                  <c:v>2635</c:v>
                </c:pt>
                <c:pt idx="5">
                  <c:v>2635</c:v>
                </c:pt>
                <c:pt idx="6">
                  <c:v>2635</c:v>
                </c:pt>
                <c:pt idx="7">
                  <c:v>2635</c:v>
                </c:pt>
                <c:pt idx="8">
                  <c:v>2635</c:v>
                </c:pt>
                <c:pt idx="9">
                  <c:v>2635</c:v>
                </c:pt>
                <c:pt idx="10">
                  <c:v>2635</c:v>
                </c:pt>
                <c:pt idx="11">
                  <c:v>2635</c:v>
                </c:pt>
                <c:pt idx="12">
                  <c:v>2635</c:v>
                </c:pt>
                <c:pt idx="13">
                  <c:v>2635</c:v>
                </c:pt>
                <c:pt idx="14">
                  <c:v>2635</c:v>
                </c:pt>
                <c:pt idx="15">
                  <c:v>2635</c:v>
                </c:pt>
                <c:pt idx="16">
                  <c:v>2635</c:v>
                </c:pt>
                <c:pt idx="17">
                  <c:v>2635</c:v>
                </c:pt>
                <c:pt idx="18">
                  <c:v>2635</c:v>
                </c:pt>
                <c:pt idx="19">
                  <c:v>2635</c:v>
                </c:pt>
                <c:pt idx="20">
                  <c:v>2635</c:v>
                </c:pt>
                <c:pt idx="21">
                  <c:v>2635</c:v>
                </c:pt>
                <c:pt idx="22">
                  <c:v>2635</c:v>
                </c:pt>
                <c:pt idx="23">
                  <c:v>2635</c:v>
                </c:pt>
                <c:pt idx="24">
                  <c:v>2635</c:v>
                </c:pt>
              </c:numCache>
            </c:numRef>
          </c:val>
          <c:smooth val="0"/>
          <c:extLst>
            <c:ext xmlns:c16="http://schemas.microsoft.com/office/drawing/2014/chart" uri="{C3380CC4-5D6E-409C-BE32-E72D297353CC}">
              <c16:uniqueId val="{00000000-B32F-4CBC-BD4D-B9E5B65E8237}"/>
            </c:ext>
          </c:extLst>
        </c:ser>
        <c:ser>
          <c:idx val="1"/>
          <c:order val="1"/>
          <c:tx>
            <c:strRef>
              <c:f>Panhandle_case_20200928!$D$1</c:f>
              <c:strCache>
                <c:ptCount val="1"/>
                <c:pt idx="0">
                  <c:v>Panhandle Interface Real Time Flow</c:v>
                </c:pt>
              </c:strCache>
            </c:strRef>
          </c:tx>
          <c:spPr>
            <a:ln w="28575">
              <a:solidFill>
                <a:srgbClr val="FF0000"/>
              </a:solidFill>
            </a:ln>
          </c:spPr>
          <c:marker>
            <c:symbol val="none"/>
          </c:marker>
          <c:cat>
            <c:numRef>
              <c:f>Panhandle_case_20200928!$B$2:$B$26</c:f>
              <c:numCache>
                <c:formatCode>m/d/yyyy\ h:mm</c:formatCode>
                <c:ptCount val="25"/>
                <c:pt idx="0">
                  <c:v>44102.597916666666</c:v>
                </c:pt>
                <c:pt idx="1">
                  <c:v>44102.598611111112</c:v>
                </c:pt>
                <c:pt idx="2">
                  <c:v>44102.599305555559</c:v>
                </c:pt>
                <c:pt idx="3">
                  <c:v>44102.6</c:v>
                </c:pt>
                <c:pt idx="4">
                  <c:v>44102.600694444445</c:v>
                </c:pt>
                <c:pt idx="5">
                  <c:v>44102.601388888892</c:v>
                </c:pt>
                <c:pt idx="6">
                  <c:v>44102.602083333331</c:v>
                </c:pt>
                <c:pt idx="7">
                  <c:v>44102.602777777778</c:v>
                </c:pt>
                <c:pt idx="8">
                  <c:v>44102.603472222225</c:v>
                </c:pt>
                <c:pt idx="9">
                  <c:v>44102.604166666664</c:v>
                </c:pt>
                <c:pt idx="10">
                  <c:v>44102.604861111111</c:v>
                </c:pt>
                <c:pt idx="11">
                  <c:v>44102.605555555558</c:v>
                </c:pt>
                <c:pt idx="12">
                  <c:v>44102.606249999997</c:v>
                </c:pt>
                <c:pt idx="13">
                  <c:v>44102.606944444444</c:v>
                </c:pt>
                <c:pt idx="14">
                  <c:v>44102.607638888891</c:v>
                </c:pt>
                <c:pt idx="15">
                  <c:v>44102.60833333333</c:v>
                </c:pt>
                <c:pt idx="16">
                  <c:v>44102.609027777777</c:v>
                </c:pt>
                <c:pt idx="17">
                  <c:v>44102.609722222223</c:v>
                </c:pt>
                <c:pt idx="18">
                  <c:v>44102.61041666667</c:v>
                </c:pt>
                <c:pt idx="19">
                  <c:v>44102.611111111109</c:v>
                </c:pt>
                <c:pt idx="20">
                  <c:v>44102.611805555556</c:v>
                </c:pt>
                <c:pt idx="21">
                  <c:v>44102.612500000003</c:v>
                </c:pt>
                <c:pt idx="22">
                  <c:v>44102.613194444442</c:v>
                </c:pt>
                <c:pt idx="23">
                  <c:v>44102.613888888889</c:v>
                </c:pt>
                <c:pt idx="24">
                  <c:v>44102.614583333336</c:v>
                </c:pt>
              </c:numCache>
            </c:numRef>
          </c:cat>
          <c:val>
            <c:numRef>
              <c:f>Panhandle_case_20200928!$D$2:$D$26</c:f>
              <c:numCache>
                <c:formatCode>General</c:formatCode>
                <c:ptCount val="25"/>
                <c:pt idx="0">
                  <c:v>2428.5486649999998</c:v>
                </c:pt>
                <c:pt idx="1">
                  <c:v>2446.2672120000002</c:v>
                </c:pt>
                <c:pt idx="2">
                  <c:v>2471.579346</c:v>
                </c:pt>
                <c:pt idx="3">
                  <c:v>2522.920736</c:v>
                </c:pt>
                <c:pt idx="4">
                  <c:v>2533.0941979999998</c:v>
                </c:pt>
                <c:pt idx="5">
                  <c:v>2513.492839</c:v>
                </c:pt>
                <c:pt idx="6">
                  <c:v>2514.9623620000002</c:v>
                </c:pt>
                <c:pt idx="7">
                  <c:v>2533.8611649999998</c:v>
                </c:pt>
                <c:pt idx="8">
                  <c:v>2559.327311</c:v>
                </c:pt>
                <c:pt idx="9">
                  <c:v>2582.4028320000002</c:v>
                </c:pt>
                <c:pt idx="10">
                  <c:v>2595.33313</c:v>
                </c:pt>
                <c:pt idx="11">
                  <c:v>2583.5668540000001</c:v>
                </c:pt>
                <c:pt idx="12">
                  <c:v>2596.0955399999998</c:v>
                </c:pt>
                <c:pt idx="13">
                  <c:v>2643.536865</c:v>
                </c:pt>
                <c:pt idx="14">
                  <c:v>2690.355998</c:v>
                </c:pt>
                <c:pt idx="15">
                  <c:v>2686.7082930000001</c:v>
                </c:pt>
                <c:pt idx="16">
                  <c:v>2648.909627</c:v>
                </c:pt>
                <c:pt idx="17">
                  <c:v>2607.5343830000002</c:v>
                </c:pt>
                <c:pt idx="18">
                  <c:v>2554.0535479999999</c:v>
                </c:pt>
                <c:pt idx="19">
                  <c:v>2514.5738529999999</c:v>
                </c:pt>
                <c:pt idx="20">
                  <c:v>2491.7426759999998</c:v>
                </c:pt>
                <c:pt idx="21">
                  <c:v>2486.5093590000001</c:v>
                </c:pt>
                <c:pt idx="22">
                  <c:v>2505.4399010000002</c:v>
                </c:pt>
                <c:pt idx="23">
                  <c:v>2510.5446780000002</c:v>
                </c:pt>
                <c:pt idx="24">
                  <c:v>2498.7094320000001</c:v>
                </c:pt>
              </c:numCache>
            </c:numRef>
          </c:val>
          <c:smooth val="0"/>
          <c:extLst>
            <c:ext xmlns:c16="http://schemas.microsoft.com/office/drawing/2014/chart" uri="{C3380CC4-5D6E-409C-BE32-E72D297353CC}">
              <c16:uniqueId val="{00000001-B32F-4CBC-BD4D-B9E5B65E8237}"/>
            </c:ext>
          </c:extLst>
        </c:ser>
        <c:ser>
          <c:idx val="2"/>
          <c:order val="2"/>
          <c:tx>
            <c:strRef>
              <c:f>Panhandle_case_20200928!$F$1</c:f>
              <c:strCache>
                <c:ptCount val="1"/>
                <c:pt idx="0">
                  <c:v>Panhandle Wind MW</c:v>
                </c:pt>
              </c:strCache>
            </c:strRef>
          </c:tx>
          <c:spPr>
            <a:ln w="28575"/>
          </c:spPr>
          <c:marker>
            <c:symbol val="none"/>
          </c:marker>
          <c:cat>
            <c:numRef>
              <c:f>Panhandle_case_20200928!$B$2:$B$26</c:f>
              <c:numCache>
                <c:formatCode>m/d/yyyy\ h:mm</c:formatCode>
                <c:ptCount val="25"/>
                <c:pt idx="0">
                  <c:v>44102.597916666666</c:v>
                </c:pt>
                <c:pt idx="1">
                  <c:v>44102.598611111112</c:v>
                </c:pt>
                <c:pt idx="2">
                  <c:v>44102.599305555559</c:v>
                </c:pt>
                <c:pt idx="3">
                  <c:v>44102.6</c:v>
                </c:pt>
                <c:pt idx="4">
                  <c:v>44102.600694444445</c:v>
                </c:pt>
                <c:pt idx="5">
                  <c:v>44102.601388888892</c:v>
                </c:pt>
                <c:pt idx="6">
                  <c:v>44102.602083333331</c:v>
                </c:pt>
                <c:pt idx="7">
                  <c:v>44102.602777777778</c:v>
                </c:pt>
                <c:pt idx="8">
                  <c:v>44102.603472222225</c:v>
                </c:pt>
                <c:pt idx="9">
                  <c:v>44102.604166666664</c:v>
                </c:pt>
                <c:pt idx="10">
                  <c:v>44102.604861111111</c:v>
                </c:pt>
                <c:pt idx="11">
                  <c:v>44102.605555555558</c:v>
                </c:pt>
                <c:pt idx="12">
                  <c:v>44102.606249999997</c:v>
                </c:pt>
                <c:pt idx="13">
                  <c:v>44102.606944444444</c:v>
                </c:pt>
                <c:pt idx="14">
                  <c:v>44102.607638888891</c:v>
                </c:pt>
                <c:pt idx="15">
                  <c:v>44102.60833333333</c:v>
                </c:pt>
                <c:pt idx="16">
                  <c:v>44102.609027777777</c:v>
                </c:pt>
                <c:pt idx="17">
                  <c:v>44102.609722222223</c:v>
                </c:pt>
                <c:pt idx="18">
                  <c:v>44102.61041666667</c:v>
                </c:pt>
                <c:pt idx="19">
                  <c:v>44102.611111111109</c:v>
                </c:pt>
                <c:pt idx="20">
                  <c:v>44102.611805555556</c:v>
                </c:pt>
                <c:pt idx="21">
                  <c:v>44102.612500000003</c:v>
                </c:pt>
                <c:pt idx="22">
                  <c:v>44102.613194444442</c:v>
                </c:pt>
                <c:pt idx="23">
                  <c:v>44102.613888888889</c:v>
                </c:pt>
                <c:pt idx="24">
                  <c:v>44102.614583333336</c:v>
                </c:pt>
              </c:numCache>
            </c:numRef>
          </c:cat>
          <c:val>
            <c:numRef>
              <c:f>Panhandle_case_20200928!$F$2:$F$26</c:f>
              <c:numCache>
                <c:formatCode>General</c:formatCode>
                <c:ptCount val="25"/>
                <c:pt idx="0">
                  <c:v>2506.4360190000002</c:v>
                </c:pt>
                <c:pt idx="1">
                  <c:v>2514.7529949999998</c:v>
                </c:pt>
                <c:pt idx="2">
                  <c:v>2537.6749840000002</c:v>
                </c:pt>
                <c:pt idx="3">
                  <c:v>2558.0534990000001</c:v>
                </c:pt>
                <c:pt idx="4">
                  <c:v>2536.050765</c:v>
                </c:pt>
                <c:pt idx="5">
                  <c:v>2503.0830569999998</c:v>
                </c:pt>
                <c:pt idx="6">
                  <c:v>2515.9216630000001</c:v>
                </c:pt>
                <c:pt idx="7">
                  <c:v>2533.4812339999999</c:v>
                </c:pt>
                <c:pt idx="8">
                  <c:v>2555.255404</c:v>
                </c:pt>
                <c:pt idx="9">
                  <c:v>2573.531234</c:v>
                </c:pt>
                <c:pt idx="10">
                  <c:v>2578.4817710000002</c:v>
                </c:pt>
                <c:pt idx="11">
                  <c:v>2575.6061199999999</c:v>
                </c:pt>
                <c:pt idx="12">
                  <c:v>2629.0318200000002</c:v>
                </c:pt>
                <c:pt idx="13">
                  <c:v>2704.1340169999999</c:v>
                </c:pt>
                <c:pt idx="14">
                  <c:v>2732.1998859999999</c:v>
                </c:pt>
                <c:pt idx="15">
                  <c:v>2721.8714030000001</c:v>
                </c:pt>
                <c:pt idx="16">
                  <c:v>2685.7162269999999</c:v>
                </c:pt>
                <c:pt idx="17">
                  <c:v>2638.77207</c:v>
                </c:pt>
                <c:pt idx="18">
                  <c:v>2588.7325519999999</c:v>
                </c:pt>
                <c:pt idx="19">
                  <c:v>2563.9315759999999</c:v>
                </c:pt>
                <c:pt idx="20">
                  <c:v>2546.8868819999998</c:v>
                </c:pt>
                <c:pt idx="21">
                  <c:v>2550.4007809999998</c:v>
                </c:pt>
                <c:pt idx="22">
                  <c:v>2580.3326659999998</c:v>
                </c:pt>
                <c:pt idx="23">
                  <c:v>2586.519303</c:v>
                </c:pt>
                <c:pt idx="24">
                  <c:v>2565.5696779999998</c:v>
                </c:pt>
              </c:numCache>
            </c:numRef>
          </c:val>
          <c:smooth val="0"/>
          <c:extLst>
            <c:ext xmlns:c16="http://schemas.microsoft.com/office/drawing/2014/chart" uri="{C3380CC4-5D6E-409C-BE32-E72D297353CC}">
              <c16:uniqueId val="{00000002-B32F-4CBC-BD4D-B9E5B65E8237}"/>
            </c:ext>
          </c:extLst>
        </c:ser>
        <c:ser>
          <c:idx val="3"/>
          <c:order val="3"/>
          <c:tx>
            <c:strRef>
              <c:f>Panhandle_case_20200928!$I$1</c:f>
              <c:strCache>
                <c:ptCount val="1"/>
                <c:pt idx="0">
                  <c:v>Panhandle Wind UDBP</c:v>
                </c:pt>
              </c:strCache>
            </c:strRef>
          </c:tx>
          <c:spPr>
            <a:ln w="28575"/>
          </c:spPr>
          <c:marker>
            <c:symbol val="none"/>
          </c:marker>
          <c:cat>
            <c:numRef>
              <c:f>Panhandle_case_20200928!$B$2:$B$26</c:f>
              <c:numCache>
                <c:formatCode>m/d/yyyy\ h:mm</c:formatCode>
                <c:ptCount val="25"/>
                <c:pt idx="0">
                  <c:v>44102.597916666666</c:v>
                </c:pt>
                <c:pt idx="1">
                  <c:v>44102.598611111112</c:v>
                </c:pt>
                <c:pt idx="2">
                  <c:v>44102.599305555559</c:v>
                </c:pt>
                <c:pt idx="3">
                  <c:v>44102.6</c:v>
                </c:pt>
                <c:pt idx="4">
                  <c:v>44102.600694444445</c:v>
                </c:pt>
                <c:pt idx="5">
                  <c:v>44102.601388888892</c:v>
                </c:pt>
                <c:pt idx="6">
                  <c:v>44102.602083333331</c:v>
                </c:pt>
                <c:pt idx="7">
                  <c:v>44102.602777777778</c:v>
                </c:pt>
                <c:pt idx="8">
                  <c:v>44102.603472222225</c:v>
                </c:pt>
                <c:pt idx="9">
                  <c:v>44102.604166666664</c:v>
                </c:pt>
                <c:pt idx="10">
                  <c:v>44102.604861111111</c:v>
                </c:pt>
                <c:pt idx="11">
                  <c:v>44102.605555555558</c:v>
                </c:pt>
                <c:pt idx="12">
                  <c:v>44102.606249999997</c:v>
                </c:pt>
                <c:pt idx="13">
                  <c:v>44102.606944444444</c:v>
                </c:pt>
                <c:pt idx="14">
                  <c:v>44102.607638888891</c:v>
                </c:pt>
                <c:pt idx="15">
                  <c:v>44102.60833333333</c:v>
                </c:pt>
                <c:pt idx="16">
                  <c:v>44102.609027777777</c:v>
                </c:pt>
                <c:pt idx="17">
                  <c:v>44102.609722222223</c:v>
                </c:pt>
                <c:pt idx="18">
                  <c:v>44102.61041666667</c:v>
                </c:pt>
                <c:pt idx="19">
                  <c:v>44102.611111111109</c:v>
                </c:pt>
                <c:pt idx="20">
                  <c:v>44102.611805555556</c:v>
                </c:pt>
                <c:pt idx="21">
                  <c:v>44102.612500000003</c:v>
                </c:pt>
                <c:pt idx="22">
                  <c:v>44102.613194444442</c:v>
                </c:pt>
                <c:pt idx="23">
                  <c:v>44102.613888888889</c:v>
                </c:pt>
                <c:pt idx="24">
                  <c:v>44102.614583333336</c:v>
                </c:pt>
              </c:numCache>
            </c:numRef>
          </c:cat>
          <c:val>
            <c:numRef>
              <c:f>Panhandle_case_20200928!$I$2:$I$26</c:f>
              <c:numCache>
                <c:formatCode>General</c:formatCode>
                <c:ptCount val="25"/>
                <c:pt idx="0">
                  <c:v>2591.5952812440005</c:v>
                </c:pt>
                <c:pt idx="1">
                  <c:v>2571.6310015039999</c:v>
                </c:pt>
                <c:pt idx="2">
                  <c:v>2549.9303375539998</c:v>
                </c:pt>
                <c:pt idx="3">
                  <c:v>2528.2306732140005</c:v>
                </c:pt>
                <c:pt idx="4">
                  <c:v>2510.4351746239995</c:v>
                </c:pt>
                <c:pt idx="5">
                  <c:v>2509.294788744</c:v>
                </c:pt>
                <c:pt idx="6">
                  <c:v>2512.391171884</c:v>
                </c:pt>
                <c:pt idx="7">
                  <c:v>2515.7660590240002</c:v>
                </c:pt>
                <c:pt idx="8">
                  <c:v>2519.1417827439996</c:v>
                </c:pt>
                <c:pt idx="9">
                  <c:v>2521.9167196839994</c:v>
                </c:pt>
                <c:pt idx="10">
                  <c:v>2524.328330284</c:v>
                </c:pt>
                <c:pt idx="11">
                  <c:v>2535.2516645640003</c:v>
                </c:pt>
                <c:pt idx="12">
                  <c:v>2547.1266609740005</c:v>
                </c:pt>
                <c:pt idx="13">
                  <c:v>2558.9749945140006</c:v>
                </c:pt>
                <c:pt idx="14">
                  <c:v>2568.7416595839995</c:v>
                </c:pt>
                <c:pt idx="15">
                  <c:v>2570.1951638539995</c:v>
                </c:pt>
                <c:pt idx="16">
                  <c:v>2572.7684367340003</c:v>
                </c:pt>
                <c:pt idx="17">
                  <c:v>2575.5683874340007</c:v>
                </c:pt>
                <c:pt idx="18">
                  <c:v>2578.3686062239999</c:v>
                </c:pt>
                <c:pt idx="19">
                  <c:v>2580.6666607219991</c:v>
                </c:pt>
                <c:pt idx="20">
                  <c:v>2581.2394914739998</c:v>
                </c:pt>
                <c:pt idx="21">
                  <c:v>2582.9929947040005</c:v>
                </c:pt>
                <c:pt idx="22">
                  <c:v>2584.8923293939997</c:v>
                </c:pt>
                <c:pt idx="23">
                  <c:v>2586.7924347440003</c:v>
                </c:pt>
                <c:pt idx="24">
                  <c:v>2588.3577161339995</c:v>
                </c:pt>
              </c:numCache>
            </c:numRef>
          </c:val>
          <c:smooth val="0"/>
          <c:extLst>
            <c:ext xmlns:c16="http://schemas.microsoft.com/office/drawing/2014/chart" uri="{C3380CC4-5D6E-409C-BE32-E72D297353CC}">
              <c16:uniqueId val="{00000003-B32F-4CBC-BD4D-B9E5B65E8237}"/>
            </c:ext>
          </c:extLst>
        </c:ser>
        <c:dLbls>
          <c:showLegendKey val="0"/>
          <c:showVal val="0"/>
          <c:showCatName val="0"/>
          <c:showSerName val="0"/>
          <c:showPercent val="0"/>
          <c:showBubbleSize val="0"/>
        </c:dLbls>
        <c:smooth val="0"/>
        <c:axId val="198057744"/>
        <c:axId val="198058136"/>
      </c:lineChart>
      <c:catAx>
        <c:axId val="198057744"/>
        <c:scaling>
          <c:orientation val="minMax"/>
        </c:scaling>
        <c:delete val="0"/>
        <c:axPos val="b"/>
        <c:title>
          <c:tx>
            <c:rich>
              <a:bodyPr/>
              <a:lstStyle/>
              <a:p>
                <a:pPr>
                  <a:defRPr sz="800" b="1" i="0" u="none" strike="noStrike">
                    <a:solidFill>
                      <a:srgbClr val="000000"/>
                    </a:solidFill>
                    <a:latin typeface="Arial"/>
                    <a:ea typeface="Arial"/>
                    <a:cs typeface="Arial"/>
                  </a:defRPr>
                </a:pPr>
                <a:r>
                  <a:rPr lang="en-US"/>
                  <a:t>Time</a:t>
                </a:r>
              </a:p>
            </c:rich>
          </c:tx>
          <c:overlay val="0"/>
        </c:title>
        <c:numFmt formatCode="m/d/yyyy\ h:mm" sourceLinked="1"/>
        <c:majorTickMark val="none"/>
        <c:minorTickMark val="out"/>
        <c:tickLblPos val="low"/>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198058136"/>
        <c:crosses val="autoZero"/>
        <c:auto val="0"/>
        <c:lblAlgn val="ctr"/>
        <c:lblOffset val="100"/>
        <c:noMultiLvlLbl val="0"/>
      </c:catAx>
      <c:valAx>
        <c:axId val="198058136"/>
        <c:scaling>
          <c:orientation val="minMax"/>
          <c:min val="2300"/>
        </c:scaling>
        <c:delete val="0"/>
        <c:axPos val="l"/>
        <c:majorGridlines>
          <c:spPr>
            <a:ln w="0">
              <a:solidFill>
                <a:srgbClr val="CCCCCC"/>
              </a:solidFill>
              <a:prstDash val="solid"/>
            </a:ln>
          </c:spPr>
        </c:majorGridlines>
        <c:title>
          <c:tx>
            <c:rich>
              <a:bodyPr/>
              <a:lstStyle/>
              <a:p>
                <a:pPr>
                  <a:defRPr sz="800" b="1" i="0" u="none" strike="noStrike">
                    <a:solidFill>
                      <a:srgbClr val="000000"/>
                    </a:solidFill>
                    <a:latin typeface="Arial"/>
                    <a:ea typeface="Arial"/>
                    <a:cs typeface="Arial"/>
                  </a:defRPr>
                </a:pPr>
                <a:r>
                  <a:rPr lang="en-US"/>
                  <a:t>MW</a:t>
                </a:r>
              </a:p>
            </c:rich>
          </c:tx>
          <c:overlay val="0"/>
        </c:title>
        <c:numFmt formatCode="#,##0.########" sourceLinked="0"/>
        <c:majorTickMark val="out"/>
        <c:minorTickMark val="none"/>
        <c:tickLblPos val="nextTo"/>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198057744"/>
        <c:crosses val="autoZero"/>
        <c:crossBetween val="between"/>
      </c:valAx>
      <c:spPr>
        <a:noFill/>
      </c:spPr>
    </c:plotArea>
    <c:legend>
      <c:legendPos val="t"/>
      <c:overlay val="0"/>
      <c:spPr>
        <a:noFill/>
        <a:ln>
          <a:noFill/>
        </a:ln>
      </c:spPr>
      <c:txPr>
        <a:bodyPr/>
        <a:lstStyle/>
        <a:p>
          <a:pPr>
            <a:defRPr sz="800" b="0" i="0" u="none" strike="noStrike">
              <a:solidFill>
                <a:srgbClr val="000000"/>
              </a:solidFill>
              <a:latin typeface="Arial"/>
              <a:ea typeface="Arial"/>
              <a:cs typeface="Arial"/>
            </a:defRPr>
          </a:pPr>
          <a:endParaRPr lang="en-US"/>
        </a:p>
      </c:txPr>
    </c:legend>
    <c:plotVisOnly val="0"/>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8/10/2021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611945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808347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926708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872643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759877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3960160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baseline="0" dirty="0">
              <a:solidFill>
                <a:srgbClr val="FF0000"/>
              </a:solidFill>
            </a:endParaRPr>
          </a:p>
        </p:txBody>
      </p:sp>
      <p:sp>
        <p:nvSpPr>
          <p:cNvPr id="4" name="Slide Number Placeholder 3"/>
          <p:cNvSpPr>
            <a:spLocks noGrp="1"/>
          </p:cNvSpPr>
          <p:nvPr>
            <p:ph type="sldNum" sz="quarter" idx="5"/>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3568932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2505476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2424381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a:prstGeom prst="rect">
            <a:avLst/>
          </a:prstGeo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993568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921805863"/>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wcm/key_documents_lists/189413/05.__New_SOL_Methodology_IROL_Assessment_ROS_09_03_2020.pdf"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www.ercot.com/calendar/2020/8/21/209816"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ercot.com/content/wcm/key_documents_lists/90055/Transmission_and_Security_Desk_Operating_Procedure.docx"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ercot.com/content/wcm/key_documents_lists/90055/Transmission_and_Security_Desk_Operating_Procedure.docx"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Improving Efficient Control of IRRs to Manage GTC Stability Limits</a:t>
            </a:r>
          </a:p>
        </p:txBody>
      </p:sp>
      <p:sp>
        <p:nvSpPr>
          <p:cNvPr id="3" name="Text Placeholder 2"/>
          <p:cNvSpPr>
            <a:spLocks noGrp="1"/>
          </p:cNvSpPr>
          <p:nvPr>
            <p:ph type="body" sz="quarter" idx="3"/>
          </p:nvPr>
        </p:nvSpPr>
        <p:spPr>
          <a:xfrm>
            <a:off x="3597878" y="4027932"/>
            <a:ext cx="4465283" cy="649224"/>
          </a:xfrm>
        </p:spPr>
        <p:txBody>
          <a:bodyPr/>
          <a:lstStyle/>
          <a:p>
            <a:r>
              <a:rPr lang="en-US" dirty="0"/>
              <a:t>ERCOT</a:t>
            </a:r>
          </a:p>
        </p:txBody>
      </p:sp>
      <p:sp>
        <p:nvSpPr>
          <p:cNvPr id="4" name="Text Placeholder 2"/>
          <p:cNvSpPr>
            <a:spLocks noGrp="1"/>
          </p:cNvSpPr>
          <p:nvPr>
            <p:ph type="body" sz="quarter" idx="3"/>
          </p:nvPr>
        </p:nvSpPr>
        <p:spPr>
          <a:xfrm>
            <a:off x="3633900" y="4876800"/>
            <a:ext cx="4465283" cy="649224"/>
          </a:xfrm>
        </p:spPr>
        <p:txBody>
          <a:bodyPr/>
          <a:lstStyle/>
          <a:p>
            <a:r>
              <a:rPr lang="en-US" altLang="zh-CN" dirty="0"/>
              <a:t>August </a:t>
            </a:r>
            <a:r>
              <a:rPr lang="en-US" dirty="0"/>
              <a:t>16, 2021</a:t>
            </a:r>
          </a:p>
        </p:txBody>
      </p:sp>
    </p:spTree>
    <p:extLst>
      <p:ext uri="{BB962C8B-B14F-4D97-AF65-F5344CB8AC3E}">
        <p14:creationId xmlns:p14="http://schemas.microsoft.com/office/powerpoint/2010/main" val="2080044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NTE Concept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32" name="Content Placeholder 2"/>
          <p:cNvSpPr>
            <a:spLocks noGrp="1"/>
          </p:cNvSpPr>
          <p:nvPr>
            <p:ph idx="1"/>
          </p:nvPr>
        </p:nvSpPr>
        <p:spPr>
          <a:xfrm>
            <a:off x="304800" y="1057848"/>
            <a:ext cx="8153399" cy="5266752"/>
          </a:xfrm>
        </p:spPr>
        <p:txBody>
          <a:bodyPr/>
          <a:lstStyle/>
          <a:p>
            <a:r>
              <a:rPr lang="en-US" sz="2000" dirty="0"/>
              <a:t>Should allow ERCOT to bind at a higher limit, resulting in more MW production from IRRs behind IROL when binding</a:t>
            </a:r>
          </a:p>
          <a:p>
            <a:pPr lvl="1"/>
            <a:r>
              <a:rPr lang="en-US" sz="1800" dirty="0"/>
              <a:t>Allows for fewer time intervals of low prices behind the constraints</a:t>
            </a:r>
          </a:p>
          <a:p>
            <a:r>
              <a:rPr lang="en-US" sz="2000" dirty="0"/>
              <a:t>Keeps ERCOT from exceeding SOLs and IROLs</a:t>
            </a:r>
          </a:p>
          <a:p>
            <a:r>
              <a:rPr lang="en-US" sz="2000" dirty="0"/>
              <a:t>More efficient way of meeting reliability requirements, especially when GTC limit constraints are binding</a:t>
            </a:r>
          </a:p>
          <a:p>
            <a:r>
              <a:rPr lang="en-US" sz="2000" dirty="0"/>
              <a:t>Additional advantages to real-time operations</a:t>
            </a:r>
          </a:p>
          <a:p>
            <a:pPr lvl="1"/>
            <a:r>
              <a:rPr lang="en-US" sz="1400" dirty="0"/>
              <a:t>Requires less operator attention</a:t>
            </a:r>
          </a:p>
          <a:p>
            <a:pPr lvl="1"/>
            <a:r>
              <a:rPr lang="en-US" sz="1400" dirty="0"/>
              <a:t>Provides greater certainty in managing flow </a:t>
            </a:r>
          </a:p>
        </p:txBody>
      </p:sp>
    </p:spTree>
    <p:extLst>
      <p:ext uri="{BB962C8B-B14F-4D97-AF65-F5344CB8AC3E}">
        <p14:creationId xmlns:p14="http://schemas.microsoft.com/office/powerpoint/2010/main" val="2541133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NTE Concept Example</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32" name="Content Placeholder 2"/>
          <p:cNvSpPr>
            <a:spLocks noGrp="1"/>
          </p:cNvSpPr>
          <p:nvPr>
            <p:ph idx="1"/>
          </p:nvPr>
        </p:nvSpPr>
        <p:spPr>
          <a:xfrm>
            <a:off x="241736" y="1057848"/>
            <a:ext cx="6593993" cy="5266752"/>
          </a:xfrm>
        </p:spPr>
        <p:txBody>
          <a:bodyPr/>
          <a:lstStyle/>
          <a:p>
            <a:pPr marL="457200" lvl="1" indent="0">
              <a:buNone/>
            </a:pPr>
            <a:endParaRPr lang="en-US" sz="1400" dirty="0"/>
          </a:p>
          <a:p>
            <a:pPr marL="457200" lvl="1" indent="0">
              <a:buNone/>
            </a:pPr>
            <a:endParaRPr lang="en-US" sz="140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008" y="1080403"/>
            <a:ext cx="8516183"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8921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NTE Concept</a:t>
            </a:r>
            <a:endParaRPr lang="en-US" dirty="0">
              <a:solidFill>
                <a:srgbClr val="FF0000"/>
              </a:solidFill>
            </a:endParaRPr>
          </a:p>
        </p:txBody>
      </p:sp>
      <p:sp>
        <p:nvSpPr>
          <p:cNvPr id="3" name="Content Placeholder 2"/>
          <p:cNvSpPr>
            <a:spLocks noGrp="1"/>
          </p:cNvSpPr>
          <p:nvPr>
            <p:ph idx="1"/>
          </p:nvPr>
        </p:nvSpPr>
        <p:spPr>
          <a:xfrm>
            <a:off x="266700" y="4774287"/>
            <a:ext cx="8534400" cy="5052221"/>
          </a:xfrm>
        </p:spPr>
        <p:txBody>
          <a:bodyPr/>
          <a:lstStyle/>
          <a:p>
            <a:endParaRPr lang="en-US" sz="1800" dirty="0"/>
          </a:p>
          <a:p>
            <a:r>
              <a:rPr lang="en-US" sz="1800" dirty="0"/>
              <a:t>Post-processing is needed to override SBBH signal when NTE is triggered</a:t>
            </a:r>
          </a:p>
          <a:p>
            <a:r>
              <a:rPr lang="en-US" sz="1800" dirty="0"/>
              <a:t>SCED in </a:t>
            </a:r>
            <a:r>
              <a:rPr lang="en-US" sz="1800" dirty="0">
                <a:solidFill>
                  <a:srgbClr val="FF0000"/>
                </a:solidFill>
              </a:rPr>
              <a:t>MMS</a:t>
            </a:r>
            <a:r>
              <a:rPr lang="en-US" sz="1800" dirty="0"/>
              <a:t> will remain unchanged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pic>
        <p:nvPicPr>
          <p:cNvPr id="8" name="Picture 7"/>
          <p:cNvPicPr>
            <a:picLocks noChangeAspect="1"/>
          </p:cNvPicPr>
          <p:nvPr/>
        </p:nvPicPr>
        <p:blipFill>
          <a:blip r:embed="rId3"/>
          <a:stretch>
            <a:fillRect/>
          </a:stretch>
        </p:blipFill>
        <p:spPr>
          <a:xfrm>
            <a:off x="914400" y="799764"/>
            <a:ext cx="6934200" cy="3936759"/>
          </a:xfrm>
          <a:prstGeom prst="rect">
            <a:avLst/>
          </a:prstGeom>
        </p:spPr>
      </p:pic>
    </p:spTree>
    <p:extLst>
      <p:ext uri="{BB962C8B-B14F-4D97-AF65-F5344CB8AC3E}">
        <p14:creationId xmlns:p14="http://schemas.microsoft.com/office/powerpoint/2010/main" val="2361380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Following BP </a:t>
            </a:r>
            <a:r>
              <a:rPr lang="en-US" altLang="zh-CN" dirty="0"/>
              <a:t>once NTE is Implemented</a:t>
            </a:r>
            <a:endParaRPr lang="en-US" dirty="0"/>
          </a:p>
        </p:txBody>
      </p:sp>
      <p:sp>
        <p:nvSpPr>
          <p:cNvPr id="3" name="Content Placeholder 2"/>
          <p:cNvSpPr>
            <a:spLocks noGrp="1"/>
          </p:cNvSpPr>
          <p:nvPr>
            <p:ph idx="1"/>
          </p:nvPr>
        </p:nvSpPr>
        <p:spPr/>
        <p:txBody>
          <a:bodyPr/>
          <a:lstStyle/>
          <a:p>
            <a:r>
              <a:rPr lang="en-US" sz="1800" dirty="0"/>
              <a:t>Current SBBH is issued to Resources in cases where the Nodal LMP is aligned with the BP MW on the Resource EOC, and that the expansion of SBBH to the NTE approach will also include issuing an SBBH to Resources in cases where the Nodal LMP is </a:t>
            </a:r>
            <a:r>
              <a:rPr lang="en-US" sz="1800" b="1" i="1" u="sng" dirty="0"/>
              <a:t>not</a:t>
            </a:r>
            <a:r>
              <a:rPr lang="en-US" sz="1800" dirty="0"/>
              <a:t> aligned with the BP MW on the Resource EOC</a:t>
            </a:r>
          </a:p>
          <a:p>
            <a:r>
              <a:rPr lang="en-US" sz="1800" dirty="0"/>
              <a:t>According to Protocol 6.5.7.4 and 6.6.5.4,  ERCOT expects </a:t>
            </a:r>
            <a:r>
              <a:rPr lang="fr-FR" sz="1800" dirty="0"/>
              <a:t>IRR </a:t>
            </a:r>
            <a:r>
              <a:rPr lang="fr-FR" sz="1800" dirty="0" err="1"/>
              <a:t>Generation</a:t>
            </a:r>
            <a:r>
              <a:rPr lang="fr-FR" sz="1800" dirty="0"/>
              <a:t> Resource to </a:t>
            </a:r>
            <a:r>
              <a:rPr lang="fr-FR" sz="1800" dirty="0" err="1"/>
              <a:t>follow</a:t>
            </a:r>
            <a:r>
              <a:rPr lang="fr-FR" sz="1800" dirty="0"/>
              <a:t> Base Point once NTE </a:t>
            </a:r>
            <a:r>
              <a:rPr lang="fr-FR" sz="1800" dirty="0" err="1"/>
              <a:t>is</a:t>
            </a:r>
            <a:r>
              <a:rPr lang="fr-FR" sz="1800" dirty="0"/>
              <a:t> </a:t>
            </a:r>
            <a:r>
              <a:rPr lang="fr-FR" sz="1800" dirty="0" err="1"/>
              <a:t>implemented</a:t>
            </a:r>
            <a:r>
              <a:rPr lang="fr-FR" sz="1800" dirty="0"/>
              <a:t>.</a:t>
            </a:r>
          </a:p>
          <a:p>
            <a:pPr lvl="1"/>
            <a:r>
              <a:rPr lang="fr-FR" sz="1800" dirty="0"/>
              <a:t>The </a:t>
            </a:r>
            <a:r>
              <a:rPr lang="fr-FR" sz="1800" dirty="0" err="1"/>
              <a:t>benefits</a:t>
            </a:r>
            <a:r>
              <a:rPr lang="fr-FR" sz="1800" dirty="0"/>
              <a:t> of NTE </a:t>
            </a:r>
            <a:r>
              <a:rPr lang="fr-FR" sz="1800" dirty="0" err="1"/>
              <a:t>can</a:t>
            </a:r>
            <a:r>
              <a:rPr lang="fr-FR" sz="1800" dirty="0"/>
              <a:t> </a:t>
            </a:r>
            <a:r>
              <a:rPr lang="fr-FR" sz="1800" dirty="0" err="1"/>
              <a:t>be</a:t>
            </a:r>
            <a:r>
              <a:rPr lang="fr-FR" sz="1800" dirty="0"/>
              <a:t> </a:t>
            </a:r>
            <a:r>
              <a:rPr lang="fr-FR" sz="1800" dirty="0" err="1"/>
              <a:t>maximized</a:t>
            </a:r>
            <a:r>
              <a:rPr lang="fr-FR" sz="1800" dirty="0"/>
              <a:t> </a:t>
            </a:r>
            <a:r>
              <a:rPr lang="fr-FR" sz="1800" dirty="0" err="1"/>
              <a:t>only</a:t>
            </a:r>
            <a:r>
              <a:rPr lang="fr-FR" sz="1800" dirty="0"/>
              <a:t> </a:t>
            </a:r>
            <a:r>
              <a:rPr lang="fr-FR" sz="1800" dirty="0" err="1"/>
              <a:t>when</a:t>
            </a:r>
            <a:r>
              <a:rPr lang="fr-FR" sz="1800" dirty="0"/>
              <a:t> </a:t>
            </a:r>
            <a:r>
              <a:rPr lang="fr-FR" sz="1800" dirty="0" err="1"/>
              <a:t>each</a:t>
            </a:r>
            <a:r>
              <a:rPr lang="fr-FR" sz="1800" dirty="0"/>
              <a:t> </a:t>
            </a:r>
            <a:r>
              <a:rPr lang="fr-FR" sz="1800" dirty="0" err="1"/>
              <a:t>individual</a:t>
            </a:r>
            <a:r>
              <a:rPr lang="fr-FR" sz="1800" dirty="0"/>
              <a:t> IRR </a:t>
            </a:r>
            <a:r>
              <a:rPr lang="fr-FR" sz="1800" dirty="0" err="1"/>
              <a:t>resource</a:t>
            </a:r>
            <a:r>
              <a:rPr lang="fr-FR" sz="1800" dirty="0"/>
              <a:t> </a:t>
            </a:r>
            <a:r>
              <a:rPr lang="fr-FR" sz="1800" dirty="0" err="1"/>
              <a:t>behind</a:t>
            </a:r>
            <a:r>
              <a:rPr lang="fr-FR" sz="1800" dirty="0"/>
              <a:t> the GTC </a:t>
            </a:r>
            <a:r>
              <a:rPr lang="fr-FR" sz="1800" dirty="0" err="1"/>
              <a:t>follows</a:t>
            </a:r>
            <a:r>
              <a:rPr lang="fr-FR" sz="1800" dirty="0"/>
              <a:t> </a:t>
            </a:r>
            <a:r>
              <a:rPr lang="fr-FR" sz="1800" dirty="0" err="1"/>
              <a:t>its</a:t>
            </a:r>
            <a:r>
              <a:rPr lang="fr-FR" sz="1800" dirty="0"/>
              <a:t> BP.</a:t>
            </a:r>
          </a:p>
          <a:p>
            <a:pPr lvl="1"/>
            <a:r>
              <a:rPr lang="fr-FR" sz="1800" dirty="0" err="1"/>
              <a:t>Operators</a:t>
            </a:r>
            <a:r>
              <a:rPr lang="fr-FR" sz="1800" dirty="0"/>
              <a:t> </a:t>
            </a:r>
            <a:r>
              <a:rPr lang="fr-FR" sz="1800" dirty="0" err="1"/>
              <a:t>may</a:t>
            </a:r>
            <a:r>
              <a:rPr lang="fr-FR" sz="1800" dirty="0"/>
              <a:t> have to </a:t>
            </a:r>
            <a:r>
              <a:rPr lang="fr-FR" sz="1800" dirty="0" err="1"/>
              <a:t>reduce</a:t>
            </a:r>
            <a:r>
              <a:rPr lang="fr-FR" sz="1800" dirty="0"/>
              <a:t> the discount factor to </a:t>
            </a:r>
            <a:r>
              <a:rPr lang="fr-FR" sz="1800" dirty="0" err="1"/>
              <a:t>accomodate</a:t>
            </a:r>
            <a:r>
              <a:rPr lang="fr-FR" sz="1800" dirty="0"/>
              <a:t> the </a:t>
            </a:r>
            <a:r>
              <a:rPr lang="fr-FR" sz="1800" dirty="0" err="1"/>
              <a:t>expected</a:t>
            </a:r>
            <a:r>
              <a:rPr lang="fr-FR" sz="1800" dirty="0"/>
              <a:t> over-</a:t>
            </a:r>
            <a:r>
              <a:rPr lang="fr-FR" sz="1800" dirty="0" err="1"/>
              <a:t>generation</a:t>
            </a:r>
            <a:r>
              <a:rPr lang="fr-FR" sz="1800" dirty="0"/>
              <a:t> </a:t>
            </a:r>
            <a:r>
              <a:rPr lang="fr-FR" sz="1800" dirty="0" err="1"/>
              <a:t>above</a:t>
            </a:r>
            <a:r>
              <a:rPr lang="fr-FR" sz="1800" dirty="0"/>
              <a:t> BP.</a:t>
            </a:r>
          </a:p>
          <a:p>
            <a:pPr lvl="1"/>
            <a:r>
              <a:rPr lang="fr-FR" sz="1800" dirty="0"/>
              <a:t>A large over-</a:t>
            </a:r>
            <a:r>
              <a:rPr lang="fr-FR" sz="1800" dirty="0" err="1"/>
              <a:t>generation</a:t>
            </a:r>
            <a:r>
              <a:rPr lang="fr-FR" sz="1800" dirty="0"/>
              <a:t> </a:t>
            </a:r>
            <a:r>
              <a:rPr lang="fr-FR" sz="1800" dirty="0" err="1"/>
              <a:t>above</a:t>
            </a:r>
            <a:r>
              <a:rPr lang="fr-FR" sz="1800" dirty="0"/>
              <a:t> the BP for an IRR </a:t>
            </a:r>
            <a:r>
              <a:rPr lang="fr-FR" sz="1800" dirty="0" err="1"/>
              <a:t>behind</a:t>
            </a:r>
            <a:r>
              <a:rPr lang="fr-FR" sz="1800" dirty="0"/>
              <a:t> the GTC </a:t>
            </a:r>
            <a:r>
              <a:rPr lang="fr-FR" sz="1800" dirty="0" err="1"/>
              <a:t>when</a:t>
            </a:r>
            <a:r>
              <a:rPr lang="fr-FR" sz="1800" dirty="0"/>
              <a:t> SBBH flag </a:t>
            </a:r>
            <a:r>
              <a:rPr lang="fr-FR" sz="1800" dirty="0" err="1"/>
              <a:t>is</a:t>
            </a:r>
            <a:r>
              <a:rPr lang="fr-FR" sz="1800" dirty="0"/>
              <a:t> set </a:t>
            </a:r>
            <a:r>
              <a:rPr lang="fr-FR" sz="1800" dirty="0" err="1"/>
              <a:t>may</a:t>
            </a:r>
            <a:r>
              <a:rPr lang="fr-FR" sz="1800" dirty="0"/>
              <a:t> </a:t>
            </a:r>
            <a:r>
              <a:rPr lang="fr-FR" sz="1800" dirty="0" err="1"/>
              <a:t>threaten</a:t>
            </a:r>
            <a:r>
              <a:rPr lang="fr-FR" sz="1800" dirty="0"/>
              <a:t> the </a:t>
            </a:r>
            <a:r>
              <a:rPr lang="fr-FR" sz="1800" dirty="0" err="1"/>
              <a:t>grid</a:t>
            </a:r>
            <a:r>
              <a:rPr lang="fr-FR" sz="1800" dirty="0"/>
              <a:t> </a:t>
            </a:r>
            <a:r>
              <a:rPr lang="fr-FR" sz="1800" dirty="0" err="1"/>
              <a:t>reliability</a:t>
            </a:r>
            <a:r>
              <a:rPr lang="fr-FR" sz="1800" dirty="0"/>
              <a:t>, and </a:t>
            </a:r>
            <a:r>
              <a:rPr lang="fr-FR" sz="1800" dirty="0" err="1"/>
              <a:t>could</a:t>
            </a:r>
            <a:r>
              <a:rPr lang="fr-FR" sz="1800" dirty="0"/>
              <a:t> </a:t>
            </a:r>
            <a:r>
              <a:rPr lang="fr-FR" sz="1800" dirty="0" err="1"/>
              <a:t>run</a:t>
            </a:r>
            <a:r>
              <a:rPr lang="fr-FR" sz="1800" dirty="0"/>
              <a:t> </a:t>
            </a:r>
            <a:r>
              <a:rPr lang="fr-FR" sz="1800" dirty="0" err="1"/>
              <a:t>into</a:t>
            </a:r>
            <a:r>
              <a:rPr lang="fr-FR" sz="1800" dirty="0"/>
              <a:t> a </a:t>
            </a:r>
            <a:r>
              <a:rPr lang="fr-FR" sz="1800" dirty="0" err="1"/>
              <a:t>risk</a:t>
            </a:r>
            <a:r>
              <a:rPr lang="fr-FR" sz="1800" dirty="0"/>
              <a:t> of </a:t>
            </a:r>
            <a:r>
              <a:rPr lang="fr-FR" sz="1800" dirty="0" err="1"/>
              <a:t>being</a:t>
            </a:r>
            <a:r>
              <a:rPr lang="fr-FR" sz="1800" dirty="0"/>
              <a:t> </a:t>
            </a:r>
            <a:r>
              <a:rPr lang="fr-FR" sz="1800" dirty="0" err="1"/>
              <a:t>instructed</a:t>
            </a:r>
            <a:r>
              <a:rPr lang="fr-FR" sz="1800" dirty="0"/>
              <a:t> to </a:t>
            </a:r>
            <a:r>
              <a:rPr lang="fr-FR" sz="1800" dirty="0" err="1"/>
              <a:t>be</a:t>
            </a:r>
            <a:r>
              <a:rPr lang="fr-FR" sz="1800" dirty="0"/>
              <a:t> </a:t>
            </a:r>
            <a:r>
              <a:rPr lang="fr-FR" sz="1800" dirty="0" err="1"/>
              <a:t>disconnected</a:t>
            </a:r>
            <a:r>
              <a:rPr lang="fr-FR" sz="1800" dirty="0"/>
              <a:t> </a:t>
            </a:r>
            <a:r>
              <a:rPr lang="fr-FR" sz="1800" dirty="0" err="1"/>
              <a:t>from</a:t>
            </a:r>
            <a:r>
              <a:rPr lang="fr-FR" sz="1800" dirty="0"/>
              <a:t> the </a:t>
            </a:r>
            <a:r>
              <a:rPr lang="fr-FR" sz="1800" dirty="0" err="1"/>
              <a:t>grid</a:t>
            </a:r>
            <a:r>
              <a:rPr lang="fr-FR" sz="1800" dirty="0"/>
              <a:t>. </a:t>
            </a:r>
          </a:p>
          <a:p>
            <a:pPr lvl="1"/>
            <a:endParaRPr lang="fr-FR" sz="1400" dirty="0"/>
          </a:p>
          <a:p>
            <a:pPr marL="0" indent="0">
              <a:buNone/>
            </a:pPr>
            <a:endParaRPr lang="fr-FR" sz="1400" dirty="0"/>
          </a:p>
          <a:p>
            <a:pPr marL="0" indent="0">
              <a:buNone/>
            </a:pPr>
            <a:endParaRPr lang="fr-FR" sz="1400" dirty="0"/>
          </a:p>
          <a:p>
            <a:pPr marL="0" indent="0">
              <a:buNone/>
            </a:pPr>
            <a:endParaRPr lang="en-US" sz="1400" dirty="0"/>
          </a:p>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891348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Transmission and Security Desk </a:t>
            </a:r>
            <a:r>
              <a:rPr lang="en-US" sz="2000" i="1" dirty="0"/>
              <a:t>OPERATING PROCEDURE</a:t>
            </a:r>
            <a:br>
              <a:rPr lang="en-US" sz="2000" dirty="0"/>
            </a:br>
            <a:br>
              <a:rPr lang="en-US" sz="2000" dirty="0"/>
            </a:b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03067578"/>
              </p:ext>
            </p:extLst>
          </p:nvPr>
        </p:nvGraphicFramePr>
        <p:xfrm>
          <a:off x="1371600" y="1066800"/>
          <a:ext cx="6096000" cy="293116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370840">
                <a:tc>
                  <a:txBody>
                    <a:bodyPr/>
                    <a:lstStyle/>
                    <a:p>
                      <a:r>
                        <a:rPr lang="en-US" dirty="0"/>
                        <a:t>Situation</a:t>
                      </a:r>
                    </a:p>
                  </a:txBody>
                  <a:tcPr/>
                </a:tc>
                <a:tc>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b="1" kern="1200" dirty="0">
                          <a:solidFill>
                            <a:schemeClr val="dk1"/>
                          </a:solidFill>
                          <a:effectLst/>
                          <a:latin typeface="+mn-lt"/>
                          <a:ea typeface="+mn-ea"/>
                          <a:cs typeface="+mn-cs"/>
                        </a:rPr>
                        <a:t>IF:</a:t>
                      </a:r>
                      <a:endParaRPr lang="en-US" sz="1200" kern="1200" dirty="0">
                        <a:solidFill>
                          <a:schemeClr val="dk1"/>
                        </a:solidFill>
                        <a:effectLst/>
                        <a:latin typeface="+mn-lt"/>
                        <a:ea typeface="+mn-ea"/>
                        <a:cs typeface="+mn-cs"/>
                      </a:endParaRPr>
                    </a:p>
                    <a:p>
                      <a:pPr lvl="0"/>
                      <a:r>
                        <a:rPr lang="en-US" sz="1200" kern="1200" dirty="0">
                          <a:solidFill>
                            <a:schemeClr val="dk1"/>
                          </a:solidFill>
                          <a:effectLst/>
                          <a:latin typeface="+mn-lt"/>
                          <a:ea typeface="+mn-ea"/>
                          <a:cs typeface="+mn-cs"/>
                        </a:rPr>
                        <a:t>BASECASE PNHNDL is approaching 92%;</a:t>
                      </a:r>
                    </a:p>
                    <a:p>
                      <a:endParaRPr lang="en-US" sz="1200" dirty="0"/>
                    </a:p>
                  </a:txBody>
                  <a:tcPr/>
                </a:tc>
                <a:tc>
                  <a:txBody>
                    <a:bodyPr/>
                    <a:lstStyle/>
                    <a:p>
                      <a:r>
                        <a:rPr lang="en-US" sz="1200" b="1" kern="1200" dirty="0">
                          <a:solidFill>
                            <a:schemeClr val="dk1"/>
                          </a:solidFill>
                          <a:effectLst/>
                          <a:latin typeface="+mn-lt"/>
                          <a:ea typeface="+mn-ea"/>
                          <a:cs typeface="+mn-cs"/>
                        </a:rPr>
                        <a:t>THEN:</a:t>
                      </a:r>
                      <a:endParaRPr lang="en-US" sz="1200" kern="1200" dirty="0">
                        <a:solidFill>
                          <a:schemeClr val="dk1"/>
                        </a:solidFill>
                        <a:effectLst/>
                        <a:latin typeface="+mn-lt"/>
                        <a:ea typeface="+mn-ea"/>
                        <a:cs typeface="+mn-cs"/>
                      </a:endParaRPr>
                    </a:p>
                    <a:p>
                      <a:pPr lvl="0"/>
                      <a:r>
                        <a:rPr lang="en-US" sz="1200" kern="1200" dirty="0">
                          <a:solidFill>
                            <a:schemeClr val="dk1"/>
                          </a:solidFill>
                          <a:effectLst/>
                          <a:latin typeface="+mn-lt"/>
                          <a:ea typeface="+mn-ea"/>
                          <a:cs typeface="+mn-cs"/>
                        </a:rPr>
                        <a:t>Tighten constraint to at least 85%,</a:t>
                      </a:r>
                    </a:p>
                    <a:p>
                      <a:pPr lvl="0"/>
                      <a:r>
                        <a:rPr lang="en-US" sz="1200" kern="1200" dirty="0">
                          <a:solidFill>
                            <a:schemeClr val="dk1"/>
                          </a:solidFill>
                          <a:effectLst/>
                          <a:latin typeface="+mn-lt"/>
                          <a:ea typeface="+mn-ea"/>
                          <a:cs typeface="+mn-cs"/>
                        </a:rPr>
                        <a:t>Rerun SCED,</a:t>
                      </a:r>
                    </a:p>
                    <a:p>
                      <a:pPr lvl="0"/>
                      <a:r>
                        <a:rPr lang="en-US" sz="1200" kern="1200" dirty="0">
                          <a:solidFill>
                            <a:schemeClr val="dk1"/>
                          </a:solidFill>
                          <a:effectLst/>
                          <a:latin typeface="+mn-lt"/>
                          <a:ea typeface="+mn-ea"/>
                          <a:cs typeface="+mn-cs"/>
                        </a:rPr>
                        <a:t>Call QSEs beginning with those which have the largest IRR base point deviations and issue Operating Instruction as appropriate.</a:t>
                      </a:r>
                    </a:p>
                    <a:p>
                      <a:endParaRPr lang="en-US" sz="1200" dirty="0"/>
                    </a:p>
                  </a:txBody>
                  <a:tcPr/>
                </a:tc>
                <a:extLst>
                  <a:ext uri="{0D108BD9-81ED-4DB2-BD59-A6C34878D82A}">
                    <a16:rowId xmlns:a16="http://schemas.microsoft.com/office/drawing/2014/main" val="10001"/>
                  </a:ext>
                </a:extLst>
              </a:tr>
              <a:tr h="370840">
                <a:tc>
                  <a:txBody>
                    <a:bodyPr/>
                    <a:lstStyle/>
                    <a:p>
                      <a:r>
                        <a:rPr lang="en-US" sz="1200" b="1" kern="1200" dirty="0">
                          <a:solidFill>
                            <a:schemeClr val="dk1"/>
                          </a:solidFill>
                          <a:effectLst/>
                          <a:latin typeface="+mn-lt"/>
                          <a:ea typeface="+mn-ea"/>
                          <a:cs typeface="+mn-cs"/>
                        </a:rPr>
                        <a:t>IF:</a:t>
                      </a:r>
                      <a:endParaRPr lang="en-US" sz="1200" kern="1200" dirty="0">
                        <a:solidFill>
                          <a:schemeClr val="dk1"/>
                        </a:solidFill>
                        <a:effectLst/>
                        <a:latin typeface="+mn-lt"/>
                        <a:ea typeface="+mn-ea"/>
                        <a:cs typeface="+mn-cs"/>
                      </a:endParaRPr>
                    </a:p>
                    <a:p>
                      <a:pPr lvl="0"/>
                      <a:r>
                        <a:rPr lang="en-US" sz="1200" kern="1200" dirty="0">
                          <a:solidFill>
                            <a:schemeClr val="dk1"/>
                          </a:solidFill>
                          <a:effectLst/>
                          <a:latin typeface="+mn-lt"/>
                          <a:ea typeface="+mn-ea"/>
                          <a:cs typeface="+mn-cs"/>
                        </a:rPr>
                        <a:t>BASECASE PNHNDL is approaching 95%;</a:t>
                      </a:r>
                    </a:p>
                    <a:p>
                      <a:endParaRPr lang="en-US" sz="1200" dirty="0"/>
                    </a:p>
                  </a:txBody>
                  <a:tcPr/>
                </a:tc>
                <a:tc>
                  <a:txBody>
                    <a:bodyPr/>
                    <a:lstStyle/>
                    <a:p>
                      <a:r>
                        <a:rPr lang="en-US" sz="1200" b="1" kern="1200" dirty="0">
                          <a:solidFill>
                            <a:schemeClr val="dk1"/>
                          </a:solidFill>
                          <a:effectLst/>
                          <a:latin typeface="+mn-lt"/>
                          <a:ea typeface="+mn-ea"/>
                          <a:cs typeface="+mn-cs"/>
                        </a:rPr>
                        <a:t>THEN:</a:t>
                      </a:r>
                      <a:endParaRPr lang="en-US" sz="1200" kern="1200" dirty="0">
                        <a:solidFill>
                          <a:schemeClr val="dk1"/>
                        </a:solidFill>
                        <a:effectLst/>
                        <a:latin typeface="+mn-lt"/>
                        <a:ea typeface="+mn-ea"/>
                        <a:cs typeface="+mn-cs"/>
                      </a:endParaRPr>
                    </a:p>
                    <a:p>
                      <a:pPr lvl="0"/>
                      <a:r>
                        <a:rPr lang="en-US" sz="1200" kern="1200" dirty="0">
                          <a:solidFill>
                            <a:schemeClr val="dk1"/>
                          </a:solidFill>
                          <a:effectLst/>
                          <a:latin typeface="+mn-lt"/>
                          <a:ea typeface="+mn-ea"/>
                          <a:cs typeface="+mn-cs"/>
                        </a:rPr>
                        <a:t>Instruct QSEs, beginning with those which continue to have the largest IRR base point deviation, to zero immediately (violate ramp rate), as long as exceedance exists</a:t>
                      </a:r>
                    </a:p>
                    <a:p>
                      <a:pPr lvl="0"/>
                      <a:r>
                        <a:rPr lang="en-US" sz="1200" kern="1200" dirty="0">
                          <a:solidFill>
                            <a:schemeClr val="dk1"/>
                          </a:solidFill>
                          <a:effectLst/>
                          <a:latin typeface="+mn-lt"/>
                          <a:ea typeface="+mn-ea"/>
                          <a:cs typeface="+mn-cs"/>
                        </a:rPr>
                        <a:t>Issue electronic VDI as time permits,</a:t>
                      </a:r>
                    </a:p>
                    <a:p>
                      <a:r>
                        <a:rPr lang="en-US" sz="1200" kern="1200" dirty="0">
                          <a:solidFill>
                            <a:schemeClr val="dk1"/>
                          </a:solidFill>
                          <a:effectLst/>
                          <a:latin typeface="+mn-lt"/>
                          <a:ea typeface="+mn-ea"/>
                          <a:cs typeface="+mn-cs"/>
                        </a:rPr>
                        <a:t>Confirm with Market Participant electronic VDI received.</a:t>
                      </a:r>
                      <a:r>
                        <a:rPr lang="en-US" sz="1200" b="1" kern="1200" dirty="0">
                          <a:solidFill>
                            <a:schemeClr val="dk1"/>
                          </a:solidFill>
                          <a:effectLst/>
                          <a:latin typeface="+mn-lt"/>
                          <a:ea typeface="+mn-ea"/>
                          <a:cs typeface="+mn-cs"/>
                        </a:rPr>
                        <a:t> </a:t>
                      </a:r>
                      <a:endParaRPr lang="en-US" sz="1200" dirty="0"/>
                    </a:p>
                  </a:txBody>
                  <a:tcPr/>
                </a:tc>
                <a:extLst>
                  <a:ext uri="{0D108BD9-81ED-4DB2-BD59-A6C34878D82A}">
                    <a16:rowId xmlns:a16="http://schemas.microsoft.com/office/drawing/2014/main" val="10002"/>
                  </a:ext>
                </a:extLst>
              </a:tr>
            </a:tbl>
          </a:graphicData>
        </a:graphic>
      </p:graphicFrame>
      <p:sp>
        <p:nvSpPr>
          <p:cNvPr id="6" name="Rectangle 5"/>
          <p:cNvSpPr/>
          <p:nvPr/>
        </p:nvSpPr>
        <p:spPr>
          <a:xfrm>
            <a:off x="685800" y="4648200"/>
            <a:ext cx="7543800" cy="646331"/>
          </a:xfrm>
          <a:prstGeom prst="rect">
            <a:avLst/>
          </a:prstGeom>
        </p:spPr>
        <p:txBody>
          <a:bodyPr wrap="square">
            <a:spAutoFit/>
          </a:bodyPr>
          <a:lstStyle/>
          <a:p>
            <a:r>
              <a:rPr lang="en-US" dirty="0"/>
              <a:t>When there is a risk for IROL exceedance, Operators may instruct QSEs with large IRR </a:t>
            </a:r>
            <a:r>
              <a:rPr lang="en-US" altLang="zh-CN" dirty="0"/>
              <a:t>base point deviation to zero immediately</a:t>
            </a:r>
            <a:endParaRPr lang="en-US" dirty="0"/>
          </a:p>
        </p:txBody>
      </p:sp>
    </p:spTree>
    <p:extLst>
      <p:ext uri="{BB962C8B-B14F-4D97-AF65-F5344CB8AC3E}">
        <p14:creationId xmlns:p14="http://schemas.microsoft.com/office/powerpoint/2010/main" val="1145714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and Next Steps</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6" name="Content Placeholder 2"/>
          <p:cNvSpPr>
            <a:spLocks noGrp="1"/>
          </p:cNvSpPr>
          <p:nvPr>
            <p:ph idx="1"/>
          </p:nvPr>
        </p:nvSpPr>
        <p:spPr>
          <a:xfrm>
            <a:off x="304800" y="990600"/>
            <a:ext cx="8763000" cy="5052221"/>
          </a:xfrm>
        </p:spPr>
        <p:txBody>
          <a:bodyPr/>
          <a:lstStyle/>
          <a:p>
            <a:r>
              <a:rPr lang="en-US" sz="2000" dirty="0"/>
              <a:t>The NTE method will require all IRR units with shift factors greater than 0.02, behind a GTC to not exceed their SCED BP.</a:t>
            </a:r>
          </a:p>
          <a:p>
            <a:pPr lvl="1"/>
            <a:r>
              <a:rPr lang="en-US" sz="1800" dirty="0"/>
              <a:t>Benefits</a:t>
            </a:r>
          </a:p>
          <a:p>
            <a:pPr lvl="2"/>
            <a:r>
              <a:rPr lang="en-US" sz="1400" dirty="0"/>
              <a:t>Keeps ERCOT from exceeding GTC SOLs and IROLs</a:t>
            </a:r>
          </a:p>
          <a:p>
            <a:pPr lvl="2"/>
            <a:r>
              <a:rPr lang="en-US" sz="1400" dirty="0"/>
              <a:t>More efficient dispatch</a:t>
            </a:r>
          </a:p>
          <a:p>
            <a:pPr lvl="2"/>
            <a:r>
              <a:rPr lang="en-US" sz="1400" dirty="0"/>
              <a:t>GTC constraints will bind at higher limit, resulting in fewer time intervals of low prices behind the constraints</a:t>
            </a:r>
          </a:p>
          <a:p>
            <a:pPr lvl="2"/>
            <a:r>
              <a:rPr lang="en-US" sz="1400" dirty="0"/>
              <a:t>Advantages to real-time operations</a:t>
            </a:r>
          </a:p>
          <a:p>
            <a:pPr lvl="3"/>
            <a:r>
              <a:rPr lang="en-US" sz="1100" dirty="0"/>
              <a:t>Requires less operator attention</a:t>
            </a:r>
          </a:p>
          <a:p>
            <a:pPr lvl="3"/>
            <a:r>
              <a:rPr lang="en-US" sz="1100" dirty="0"/>
              <a:t>Provides greater certainty in managing flow by restricting feasible region of IRR’s output</a:t>
            </a:r>
          </a:p>
          <a:p>
            <a:pPr lvl="1"/>
            <a:r>
              <a:rPr lang="en-US" sz="1800" dirty="0"/>
              <a:t>Implementation will need to fit into project portfolio</a:t>
            </a:r>
          </a:p>
          <a:p>
            <a:r>
              <a:rPr lang="en-US" sz="2000" dirty="0"/>
              <a:t>ERCOT is seeking comments and feedback from Stakeholders for the implementation of NTE and next steps</a:t>
            </a:r>
          </a:p>
          <a:p>
            <a:r>
              <a:rPr lang="en-US" sz="2000" dirty="0"/>
              <a:t>Following this feedback, ERCOT will propose the SCR and Protocol Revisions necessary to implement the preferred solution, which can then be discussed further through the approval process</a:t>
            </a:r>
          </a:p>
        </p:txBody>
      </p:sp>
    </p:spTree>
    <p:extLst>
      <p:ext uri="{BB962C8B-B14F-4D97-AF65-F5344CB8AC3E}">
        <p14:creationId xmlns:p14="http://schemas.microsoft.com/office/powerpoint/2010/main" val="3748327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553" y="381000"/>
            <a:ext cx="8458200" cy="518318"/>
          </a:xfrm>
        </p:spPr>
        <p:txBody>
          <a:bodyPr/>
          <a:lstStyle/>
          <a:p>
            <a:r>
              <a:rPr lang="en-US" dirty="0"/>
              <a:t>Agenda</a:t>
            </a:r>
          </a:p>
        </p:txBody>
      </p:sp>
      <p:sp>
        <p:nvSpPr>
          <p:cNvPr id="3" name="Content Placeholder 2"/>
          <p:cNvSpPr>
            <a:spLocks noGrp="1"/>
          </p:cNvSpPr>
          <p:nvPr>
            <p:ph idx="1"/>
          </p:nvPr>
        </p:nvSpPr>
        <p:spPr/>
        <p:txBody>
          <a:bodyPr/>
          <a:lstStyle/>
          <a:p>
            <a:r>
              <a:rPr lang="en-US" sz="2000" dirty="0"/>
              <a:t>Introduction</a:t>
            </a:r>
          </a:p>
          <a:p>
            <a:pPr lvl="1"/>
            <a:r>
              <a:rPr lang="en-US" sz="1800" dirty="0"/>
              <a:t>Generic Transmission Constraint (GTC) Overview</a:t>
            </a:r>
          </a:p>
          <a:p>
            <a:pPr lvl="1"/>
            <a:r>
              <a:rPr lang="en-US" sz="1800" dirty="0"/>
              <a:t>Current Method of Managing GTC Flow</a:t>
            </a:r>
          </a:p>
          <a:p>
            <a:r>
              <a:rPr lang="en-US" sz="2000" dirty="0"/>
              <a:t>Proposed Solution: Not-To-Exceed Method</a:t>
            </a:r>
          </a:p>
          <a:p>
            <a:pPr lvl="1"/>
            <a:r>
              <a:rPr lang="en-US" sz="1800" dirty="0"/>
              <a:t>Benefits</a:t>
            </a:r>
          </a:p>
          <a:p>
            <a:pPr lvl="1"/>
            <a:r>
              <a:rPr lang="en-US" sz="1800" dirty="0"/>
              <a:t>Implementation</a:t>
            </a:r>
          </a:p>
          <a:p>
            <a:pPr lvl="1"/>
            <a:r>
              <a:rPr lang="en-US" sz="1800" dirty="0"/>
              <a:t>Other Considerations</a:t>
            </a:r>
          </a:p>
          <a:p>
            <a:r>
              <a:rPr lang="en-US" sz="2000" dirty="0"/>
              <a:t>Summary and Next Steps</a:t>
            </a:r>
          </a:p>
          <a:p>
            <a:endParaRPr lang="en-US" sz="1800" dirty="0"/>
          </a:p>
          <a:p>
            <a:pPr lvl="1"/>
            <a:endParaRPr lang="en-US" sz="1600" dirty="0"/>
          </a:p>
          <a:p>
            <a:pPr lvl="1"/>
            <a:endParaRPr lang="en-US" sz="1600" dirty="0"/>
          </a:p>
          <a:p>
            <a:pPr lvl="1"/>
            <a:endParaRPr lang="en-US" sz="1600" dirty="0"/>
          </a:p>
          <a:p>
            <a:pPr lvl="1"/>
            <a:endParaRPr lang="en-US" sz="1600" dirty="0"/>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93292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553" y="381000"/>
            <a:ext cx="8458200" cy="518318"/>
          </a:xfrm>
        </p:spPr>
        <p:txBody>
          <a:bodyPr/>
          <a:lstStyle/>
          <a:p>
            <a:r>
              <a:rPr lang="en-US" dirty="0"/>
              <a:t>GTC Background</a:t>
            </a:r>
          </a:p>
        </p:txBody>
      </p:sp>
      <p:sp>
        <p:nvSpPr>
          <p:cNvPr id="3" name="Content Placeholder 2"/>
          <p:cNvSpPr>
            <a:spLocks noGrp="1"/>
          </p:cNvSpPr>
          <p:nvPr>
            <p:ph idx="1"/>
          </p:nvPr>
        </p:nvSpPr>
        <p:spPr/>
        <p:txBody>
          <a:bodyPr/>
          <a:lstStyle/>
          <a:p>
            <a:r>
              <a:rPr lang="en-US" sz="1600" dirty="0"/>
              <a:t>Generic Transmission Constraints (GTCs): A transmission constraint made up of one or more grouped Transmission Elements that is used to constrain flow between geographic areas of ERCOT for the purpose of managing stability, voltage, and other constraints that cannot otherwise be modeled directly in ERCOT’s </a:t>
            </a:r>
            <a:r>
              <a:rPr lang="en-US" sz="1600" dirty="0" err="1"/>
              <a:t>powerflow</a:t>
            </a:r>
            <a:r>
              <a:rPr lang="en-US" sz="1600" dirty="0"/>
              <a:t> and contingency analysis applications.</a:t>
            </a:r>
          </a:p>
          <a:p>
            <a:r>
              <a:rPr lang="en-US" sz="1600" dirty="0"/>
              <a:t>Each GTC is designed so that the appropriate Resources are controlled (as a result of the GTC) to protect against the stability phenomenon </a:t>
            </a:r>
          </a:p>
          <a:p>
            <a:pPr lvl="1"/>
            <a:r>
              <a:rPr lang="en-US" sz="1600" dirty="0"/>
              <a:t>Some GTCs have a closed interface (where all Resources behind the interface have a similar affect on the stability phenomenon) while others are an open interface (where different Resources have a different impact on the stability phenomenon</a:t>
            </a:r>
            <a:r>
              <a:rPr lang="zh-CN" altLang="en-US" sz="1600" dirty="0"/>
              <a:t>）</a:t>
            </a:r>
            <a:r>
              <a:rPr lang="en-US" sz="1600" dirty="0"/>
              <a:t> </a:t>
            </a:r>
          </a:p>
          <a:p>
            <a:r>
              <a:rPr lang="en-US" sz="1600" dirty="0"/>
              <a:t>From GTC limit management perspective, a margin is desirable to be maintained so as to accommodate unaccounted factors when determining GTC limit, which include, but not limited to deviations from base points</a:t>
            </a:r>
          </a:p>
          <a:p>
            <a:pPr lvl="1"/>
            <a:r>
              <a:rPr lang="en-US" sz="1400" dirty="0"/>
              <a:t>For those GTCs designated as IROLs (Interconnection Reliability Operating Limits), a tighter control is needed to avoid IROL Exceedances in order to comply with NERC Requirement (</a:t>
            </a:r>
            <a:r>
              <a:rPr lang="en-US" sz="1400" dirty="0">
                <a:hlinkClick r:id="rId3"/>
              </a:rPr>
              <a:t>New ERCOT SOL Methodology - IROL Assessment</a:t>
            </a:r>
            <a:r>
              <a:rPr lang="en-US" sz="1400" dirty="0"/>
              <a:t>)</a:t>
            </a:r>
          </a:p>
          <a:p>
            <a:r>
              <a:rPr lang="en-US" sz="1600" dirty="0"/>
              <a:t>Workshop on GTC was held on August 21</a:t>
            </a:r>
            <a:r>
              <a:rPr lang="en-US" sz="1600" baseline="30000" dirty="0"/>
              <a:t>st</a:t>
            </a:r>
            <a:r>
              <a:rPr lang="en-US" sz="1600" dirty="0"/>
              <a:t> </a:t>
            </a:r>
          </a:p>
          <a:p>
            <a:pPr lvl="1"/>
            <a:r>
              <a:rPr lang="en-US" sz="1400" dirty="0"/>
              <a:t>Slides: </a:t>
            </a:r>
            <a:r>
              <a:rPr lang="en-US" sz="1400" dirty="0">
                <a:hlinkClick r:id="rId4"/>
              </a:rPr>
              <a:t>http://www.ercot.com/calendar/2020/8/21/209816</a:t>
            </a:r>
            <a:r>
              <a:rPr lang="en-US" sz="1400" dirty="0"/>
              <a:t> </a:t>
            </a:r>
          </a:p>
          <a:p>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861147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GTC/IROLs (as of 8/16/21)</a:t>
            </a:r>
          </a:p>
        </p:txBody>
      </p:sp>
      <p:sp>
        <p:nvSpPr>
          <p:cNvPr id="3" name="Content Placeholder 2"/>
          <p:cNvSpPr>
            <a:spLocks noGrp="1"/>
          </p:cNvSpPr>
          <p:nvPr>
            <p:ph idx="1"/>
          </p:nvPr>
        </p:nvSpPr>
        <p:spPr>
          <a:xfrm>
            <a:off x="304800" y="838200"/>
            <a:ext cx="8534400" cy="5204621"/>
          </a:xfrm>
        </p:spPr>
        <p:txBody>
          <a:bodyPr/>
          <a:lstStyle/>
          <a:p>
            <a:r>
              <a:rPr lang="en-US" sz="1600" dirty="0"/>
              <a:t>A list of all GTC’s can be found on the MIS posting: Generic Transmission Constraints Methodology</a:t>
            </a:r>
          </a:p>
          <a:p>
            <a:r>
              <a:rPr lang="en-US" sz="1600" dirty="0"/>
              <a:t>GTC’s and the posted documentation is considered ERCOT Critical Energy Infrastructure Information (ECEII)</a:t>
            </a:r>
          </a:p>
          <a:p>
            <a:r>
              <a:rPr lang="en-US" sz="1600" dirty="0"/>
              <a:t>There are 16 GTC’s</a:t>
            </a:r>
          </a:p>
          <a:p>
            <a:pPr lvl="1"/>
            <a:r>
              <a:rPr lang="en-US" sz="1400" dirty="0"/>
              <a:t>4 Interconnection Reliability Operating Limit’s (IROL)</a:t>
            </a:r>
          </a:p>
          <a:p>
            <a:pPr lvl="1"/>
            <a:r>
              <a:rPr lang="en-US" sz="1400" dirty="0"/>
              <a:t>12 System Operating Limit’s (SOL)</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4"/>
          <p:cNvSpPr/>
          <p:nvPr/>
        </p:nvSpPr>
        <p:spPr>
          <a:xfrm>
            <a:off x="3808859" y="6042821"/>
            <a:ext cx="4983928" cy="369332"/>
          </a:xfrm>
          <a:prstGeom prst="rect">
            <a:avLst/>
          </a:prstGeom>
        </p:spPr>
        <p:txBody>
          <a:bodyPr wrap="none">
            <a:spAutoFit/>
          </a:bodyPr>
          <a:lstStyle/>
          <a:p>
            <a:r>
              <a:rPr lang="en-US" dirty="0"/>
              <a:t>*</a:t>
            </a:r>
            <a:r>
              <a:rPr lang="en-US" sz="1600" b="1" dirty="0">
                <a:hlinkClick r:id="rId2"/>
              </a:rPr>
              <a:t>Transmission and Security Operating Procedure</a:t>
            </a:r>
            <a:endParaRPr lang="en-US" sz="1600" dirty="0"/>
          </a:p>
        </p:txBody>
      </p:sp>
    </p:spTree>
    <p:extLst>
      <p:ext uri="{BB962C8B-B14F-4D97-AF65-F5344CB8AC3E}">
        <p14:creationId xmlns:p14="http://schemas.microsoft.com/office/powerpoint/2010/main" val="371317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of GTC Limits</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8" name="Content Placeholder 2"/>
          <p:cNvSpPr>
            <a:spLocks noGrp="1"/>
          </p:cNvSpPr>
          <p:nvPr>
            <p:ph idx="1"/>
          </p:nvPr>
        </p:nvSpPr>
        <p:spPr>
          <a:xfrm>
            <a:off x="4572000" y="885760"/>
            <a:ext cx="4399156" cy="2886901"/>
          </a:xfrm>
        </p:spPr>
        <p:txBody>
          <a:bodyPr/>
          <a:lstStyle/>
          <a:p>
            <a:r>
              <a:rPr lang="en-US" sz="1600" dirty="0">
                <a:solidFill>
                  <a:schemeClr val="tx1"/>
                </a:solidFill>
              </a:rPr>
              <a:t>SCED dispatches units in the most optimal manner in order not to exceed the GTC limit by considering offer and shift factor from Resources</a:t>
            </a:r>
          </a:p>
          <a:p>
            <a:pPr lvl="1"/>
            <a:r>
              <a:rPr lang="en-US" sz="1600" dirty="0">
                <a:solidFill>
                  <a:schemeClr val="tx1"/>
                </a:solidFill>
              </a:rPr>
              <a:t>If all units have same SF (</a:t>
            </a:r>
            <a:r>
              <a:rPr lang="en-US" sz="1600" dirty="0"/>
              <a:t>Shift Factor</a:t>
            </a:r>
            <a:r>
              <a:rPr lang="en-US" sz="1600" dirty="0">
                <a:solidFill>
                  <a:schemeClr val="tx1"/>
                </a:solidFill>
              </a:rPr>
              <a:t>) on GTC elements (closed interface) then units with highest offers are curtailed down to where interface flow is within limit.  It does this by setting SBBH (</a:t>
            </a:r>
            <a:r>
              <a:rPr lang="en-US" sz="1600" dirty="0"/>
              <a:t>SCED Base Point Below HDL</a:t>
            </a:r>
            <a:r>
              <a:rPr lang="en-US" sz="1600" dirty="0">
                <a:solidFill>
                  <a:schemeClr val="tx1"/>
                </a:solidFill>
              </a:rPr>
              <a:t>)</a:t>
            </a:r>
            <a:r>
              <a:rPr lang="en-US" sz="1600" dirty="0"/>
              <a:t> </a:t>
            </a:r>
            <a:r>
              <a:rPr lang="en-US" sz="1600" dirty="0">
                <a:solidFill>
                  <a:schemeClr val="tx1"/>
                </a:solidFill>
              </a:rPr>
              <a:t>flag for the marginal units and requiring them to not exceed (or follow) their UDBP (</a:t>
            </a:r>
            <a:r>
              <a:rPr lang="en-US" sz="1600" dirty="0"/>
              <a:t>Updated Desired Base Point</a:t>
            </a:r>
            <a:r>
              <a:rPr lang="en-US" sz="1600" dirty="0">
                <a:solidFill>
                  <a:schemeClr val="tx1"/>
                </a:solidFill>
              </a:rPr>
              <a:t>) </a:t>
            </a:r>
          </a:p>
          <a:p>
            <a:pPr lvl="1"/>
            <a:r>
              <a:rPr lang="en-US" sz="1600" dirty="0">
                <a:solidFill>
                  <a:schemeClr val="tx1"/>
                </a:solidFill>
              </a:rPr>
              <a:t>Other infra-marginal units not required to follow UDBP since their SBBH flag is not set (those IRR units without SBBH flag to be set can increase output above UDBP, sometimes very quickly, if wind speed or irradiance allows them to do so).</a:t>
            </a:r>
          </a:p>
          <a:p>
            <a:endParaRPr lang="en-US" sz="1400" dirty="0"/>
          </a:p>
          <a:p>
            <a:pPr marL="342900" lvl="1" indent="0">
              <a:buNone/>
            </a:pPr>
            <a:endParaRPr lang="en-US" sz="1800" dirty="0"/>
          </a:p>
        </p:txBody>
      </p:sp>
      <p:pic>
        <p:nvPicPr>
          <p:cNvPr id="3" name="Picture 2"/>
          <p:cNvPicPr>
            <a:picLocks noChangeAspect="1"/>
          </p:cNvPicPr>
          <p:nvPr/>
        </p:nvPicPr>
        <p:blipFill>
          <a:blip r:embed="rId2"/>
          <a:stretch>
            <a:fillRect/>
          </a:stretch>
        </p:blipFill>
        <p:spPr>
          <a:xfrm>
            <a:off x="152400" y="1066800"/>
            <a:ext cx="4907953" cy="3304865"/>
          </a:xfrm>
          <a:prstGeom prst="rect">
            <a:avLst/>
          </a:prstGeom>
        </p:spPr>
      </p:pic>
      <p:sp>
        <p:nvSpPr>
          <p:cNvPr id="5" name="Rectangle 4"/>
          <p:cNvSpPr/>
          <p:nvPr/>
        </p:nvSpPr>
        <p:spPr>
          <a:xfrm>
            <a:off x="609600" y="5257800"/>
            <a:ext cx="3733800" cy="923330"/>
          </a:xfrm>
          <a:prstGeom prst="rect">
            <a:avLst/>
          </a:prstGeom>
        </p:spPr>
        <p:txBody>
          <a:bodyPr wrap="square">
            <a:spAutoFit/>
          </a:bodyPr>
          <a:lstStyle/>
          <a:p>
            <a:r>
              <a:rPr lang="en-US" dirty="0">
                <a:solidFill>
                  <a:schemeClr val="accent1"/>
                </a:solidFill>
              </a:rPr>
              <a:t>**The effective GTC limit used by SCED is the GTC limit times discount factor</a:t>
            </a:r>
          </a:p>
        </p:txBody>
      </p:sp>
    </p:spTree>
    <p:extLst>
      <p:ext uri="{BB962C8B-B14F-4D97-AF65-F5344CB8AC3E}">
        <p14:creationId xmlns:p14="http://schemas.microsoft.com/office/powerpoint/2010/main" val="2559317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Ramp-up for Un-curtailed IRRs Causes GTC Limit to be Exceeded</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10" name="Rectangle 9"/>
          <p:cNvSpPr/>
          <p:nvPr/>
        </p:nvSpPr>
        <p:spPr>
          <a:xfrm>
            <a:off x="1695450" y="5377875"/>
            <a:ext cx="6667500" cy="584775"/>
          </a:xfrm>
          <a:prstGeom prst="rect">
            <a:avLst/>
          </a:prstGeom>
        </p:spPr>
        <p:txBody>
          <a:bodyPr wrap="square">
            <a:spAutoFit/>
          </a:bodyPr>
          <a:lstStyle/>
          <a:p>
            <a:r>
              <a:rPr lang="en-US" sz="1600" dirty="0"/>
              <a:t>Rapid changes in power production from IRRs without SBBH flag set may result in GTC exceedance. </a:t>
            </a:r>
            <a:r>
              <a:rPr lang="en-US" sz="1600" dirty="0">
                <a:solidFill>
                  <a:srgbClr val="FF0000"/>
                </a:solidFill>
              </a:rPr>
              <a:t>(Add discount factor during this period)</a:t>
            </a:r>
          </a:p>
        </p:txBody>
      </p:sp>
      <p:graphicFrame>
        <p:nvGraphicFramePr>
          <p:cNvPr id="13" name="chart1.xml"/>
          <p:cNvGraphicFramePr>
            <a:graphicFrameLocks/>
          </p:cNvGraphicFramePr>
          <p:nvPr>
            <p:extLst>
              <p:ext uri="{D42A27DB-BD31-4B8C-83A1-F6EECF244321}">
                <p14:modId xmlns:p14="http://schemas.microsoft.com/office/powerpoint/2010/main" val="3930627425"/>
              </p:ext>
            </p:extLst>
          </p:nvPr>
        </p:nvGraphicFramePr>
        <p:xfrm>
          <a:off x="381000" y="1600200"/>
          <a:ext cx="8234362" cy="3524250"/>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Straight Arrow Connector 6"/>
          <p:cNvCxnSpPr/>
          <p:nvPr/>
        </p:nvCxnSpPr>
        <p:spPr>
          <a:xfrm flipH="1" flipV="1">
            <a:off x="5029200" y="2438400"/>
            <a:ext cx="685800" cy="281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788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Approach</a:t>
            </a:r>
          </a:p>
        </p:txBody>
      </p:sp>
      <p:sp>
        <p:nvSpPr>
          <p:cNvPr id="3" name="Content Placeholder 2"/>
          <p:cNvSpPr>
            <a:spLocks noGrp="1"/>
          </p:cNvSpPr>
          <p:nvPr>
            <p:ph idx="1"/>
          </p:nvPr>
        </p:nvSpPr>
        <p:spPr/>
        <p:txBody>
          <a:bodyPr/>
          <a:lstStyle/>
          <a:p>
            <a:r>
              <a:rPr lang="en-US" dirty="0"/>
              <a:t>Current approach: to bind and dispatch GTC flow to a certain lower limit (percentage of actual limit) due to potential for IRR units that do not have SBBH flag to ramp up.</a:t>
            </a:r>
          </a:p>
          <a:p>
            <a:pPr lvl="1"/>
            <a:r>
              <a:rPr lang="en-US" sz="2000" dirty="0"/>
              <a:t>This percentage is lower for GTCs that are IROLs due to increased reliability implications of exceeding the limit</a:t>
            </a:r>
          </a:p>
          <a:p>
            <a:r>
              <a:rPr lang="en-US" dirty="0"/>
              <a:t>Selecting the appropriate percentage:</a:t>
            </a:r>
          </a:p>
          <a:p>
            <a:pPr lvl="1"/>
            <a:r>
              <a:rPr lang="en-US" sz="2000" dirty="0"/>
              <a:t>Controlling to a higher percentage of the limit will not be sufficient to avoid exceedances in the case when IRRs ramp up (</a:t>
            </a:r>
            <a:r>
              <a:rPr lang="en-US" sz="2000" dirty="0">
                <a:solidFill>
                  <a:schemeClr val="accent1"/>
                </a:solidFill>
              </a:rPr>
              <a:t>reliability risk</a:t>
            </a:r>
            <a:r>
              <a:rPr lang="en-US" sz="2000" dirty="0"/>
              <a:t>)</a:t>
            </a:r>
          </a:p>
          <a:p>
            <a:pPr lvl="1"/>
            <a:r>
              <a:rPr lang="en-US" sz="2000" dirty="0"/>
              <a:t>Controlling to a lower percentage of the limit may lead to excessive curtailment of IRRs (</a:t>
            </a:r>
            <a:r>
              <a:rPr lang="en-US" sz="2000" dirty="0">
                <a:solidFill>
                  <a:schemeClr val="accent1"/>
                </a:solidFill>
              </a:rPr>
              <a:t>efficiency loss</a:t>
            </a:r>
            <a:r>
              <a:rPr lang="en-US" sz="2000" dirty="0"/>
              <a:t>) and more binding intervals for all units behind the GTC</a:t>
            </a:r>
          </a:p>
          <a:p>
            <a:pPr lvl="2"/>
            <a:r>
              <a:rPr lang="en-US" sz="2000" dirty="0"/>
              <a:t>If assessed as IROL, a lower percentage may be needed per </a:t>
            </a:r>
            <a:r>
              <a:rPr lang="en-US" sz="2000" dirty="0">
                <a:solidFill>
                  <a:srgbClr val="FF0000"/>
                </a:solidFill>
                <a:hlinkClick r:id="rId3"/>
              </a:rPr>
              <a:t>Operating Procedure</a:t>
            </a:r>
            <a:r>
              <a:rPr lang="en-US" sz="2000" dirty="0">
                <a:solidFill>
                  <a:schemeClr val="accent2"/>
                </a:solidFill>
              </a:rPr>
              <a:t> to avoid NERC reporting</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555848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Panhandle GTC Limit Exceedance</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7" name="Rectangle 6"/>
          <p:cNvSpPr/>
          <p:nvPr/>
        </p:nvSpPr>
        <p:spPr>
          <a:xfrm>
            <a:off x="6172200" y="1143000"/>
            <a:ext cx="2971800" cy="5078313"/>
          </a:xfrm>
          <a:prstGeom prst="rect">
            <a:avLst/>
          </a:prstGeom>
        </p:spPr>
        <p:txBody>
          <a:bodyPr wrap="square">
            <a:spAutoFit/>
          </a:bodyPr>
          <a:lstStyle/>
          <a:p>
            <a:r>
              <a:rPr lang="en-US" dirty="0"/>
              <a:t>From January to September 2020, ERCOT controlled to 90-95% of the actual limit for the vast majority of intervals, there were a total of </a:t>
            </a:r>
            <a:r>
              <a:rPr lang="en-US" dirty="0">
                <a:solidFill>
                  <a:srgbClr val="FF0000"/>
                </a:solidFill>
              </a:rPr>
              <a:t>136 </a:t>
            </a:r>
            <a:r>
              <a:rPr lang="en-US" dirty="0"/>
              <a:t>instances of exceedance of Panhandle GTC limit between Jan. and Sep. 2020 </a:t>
            </a:r>
          </a:p>
          <a:p>
            <a:endParaRPr lang="en-US" dirty="0"/>
          </a:p>
          <a:p>
            <a:r>
              <a:rPr lang="en-US" dirty="0"/>
              <a:t>Now that the Panhandle GTC is an IROL, ERCOT has controlled to 85-90% of the limit, in order to prevent any exceedances which in turn results in more binding intervals and curtailment</a:t>
            </a:r>
          </a:p>
        </p:txBody>
      </p:sp>
      <p:pic>
        <p:nvPicPr>
          <p:cNvPr id="3" name="Picture 2"/>
          <p:cNvPicPr>
            <a:picLocks noChangeAspect="1"/>
          </p:cNvPicPr>
          <p:nvPr/>
        </p:nvPicPr>
        <p:blipFill>
          <a:blip r:embed="rId2"/>
          <a:stretch>
            <a:fillRect/>
          </a:stretch>
        </p:blipFill>
        <p:spPr>
          <a:xfrm>
            <a:off x="0" y="1676400"/>
            <a:ext cx="6019800" cy="3936023"/>
          </a:xfrm>
          <a:prstGeom prst="rect">
            <a:avLst/>
          </a:prstGeom>
        </p:spPr>
      </p:pic>
    </p:spTree>
    <p:extLst>
      <p:ext uri="{BB962C8B-B14F-4D97-AF65-F5344CB8AC3E}">
        <p14:creationId xmlns:p14="http://schemas.microsoft.com/office/powerpoint/2010/main" val="4224615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u="sng" dirty="0"/>
              <a:t>Concept</a:t>
            </a:r>
            <a:r>
              <a:rPr lang="en-US" dirty="0"/>
              <a:t>: Not-to-Exceed (NTE) Method</a:t>
            </a:r>
          </a:p>
        </p:txBody>
      </p:sp>
      <p:sp>
        <p:nvSpPr>
          <p:cNvPr id="3" name="Content Placeholder 2"/>
          <p:cNvSpPr>
            <a:spLocks noGrp="1"/>
          </p:cNvSpPr>
          <p:nvPr>
            <p:ph idx="1"/>
          </p:nvPr>
        </p:nvSpPr>
        <p:spPr>
          <a:xfrm>
            <a:off x="304800" y="990600"/>
            <a:ext cx="8534400" cy="5029200"/>
          </a:xfrm>
        </p:spPr>
        <p:txBody>
          <a:bodyPr/>
          <a:lstStyle/>
          <a:p>
            <a:r>
              <a:rPr lang="en-US" altLang="zh-CN" sz="2000" dirty="0"/>
              <a:t>General description</a:t>
            </a:r>
          </a:p>
          <a:p>
            <a:pPr lvl="1"/>
            <a:r>
              <a:rPr lang="en-US" sz="1800" dirty="0">
                <a:solidFill>
                  <a:schemeClr val="accent1"/>
                </a:solidFill>
              </a:rPr>
              <a:t>IRR units behind a binding GTC with a considerable impact over the GTC flow (which units) </a:t>
            </a:r>
            <a:r>
              <a:rPr lang="en-US" sz="1800" dirty="0">
                <a:solidFill>
                  <a:srgbClr val="FFC000"/>
                </a:solidFill>
              </a:rPr>
              <a:t>should NOT exceed their SCED BP (how) </a:t>
            </a:r>
            <a:r>
              <a:rPr lang="en-US" sz="1800" dirty="0">
                <a:solidFill>
                  <a:schemeClr val="accent3"/>
                </a:solidFill>
              </a:rPr>
              <a:t>when NTE is activated (when)</a:t>
            </a:r>
            <a:r>
              <a:rPr lang="en-US" sz="1800" dirty="0"/>
              <a:t>.</a:t>
            </a:r>
          </a:p>
          <a:p>
            <a:r>
              <a:rPr lang="en-US" sz="1800" dirty="0"/>
              <a:t>NTE Method parameters:</a:t>
            </a:r>
          </a:p>
          <a:p>
            <a:pPr lvl="1"/>
            <a:r>
              <a:rPr lang="en-US" sz="1600" b="1" dirty="0"/>
              <a:t>Triggering condition:</a:t>
            </a:r>
            <a:r>
              <a:rPr lang="en-US" sz="1600" dirty="0"/>
              <a:t> To be determined. Trigger conditions being considered are:</a:t>
            </a:r>
          </a:p>
          <a:p>
            <a:pPr lvl="2"/>
            <a:r>
              <a:rPr lang="en-US" sz="1400" dirty="0"/>
              <a:t>When GTC loading is above a threshold</a:t>
            </a:r>
          </a:p>
          <a:p>
            <a:pPr lvl="2"/>
            <a:r>
              <a:rPr lang="en-US" sz="1400" dirty="0"/>
              <a:t>When GTC constraint is activated/ binding in SCED</a:t>
            </a:r>
          </a:p>
          <a:p>
            <a:pPr lvl="1"/>
            <a:r>
              <a:rPr lang="en-US" sz="1600" b="1" dirty="0"/>
              <a:t>Discount factor: </a:t>
            </a:r>
            <a:r>
              <a:rPr lang="en-US" sz="1600" dirty="0"/>
              <a:t>Reliability limit will be discounted in a less-conservative manner, closer to 1.0.</a:t>
            </a:r>
          </a:p>
          <a:p>
            <a:pPr lvl="1"/>
            <a:r>
              <a:rPr lang="en-US" sz="1600" b="1" dirty="0"/>
              <a:t>Unit Impacts:</a:t>
            </a:r>
            <a:r>
              <a:rPr lang="en-US" sz="1600" dirty="0"/>
              <a:t> IRR units with shift factor greater than 2% on a GTC cannot exceed their SCED BP.</a:t>
            </a:r>
          </a:p>
          <a:p>
            <a:pPr lvl="1"/>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07107823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34114</TotalTime>
  <Words>1391</Words>
  <Application>Microsoft Office PowerPoint</Application>
  <PresentationFormat>On-screen Show (4:3)</PresentationFormat>
  <Paragraphs>131</Paragraphs>
  <Slides>15</Slides>
  <Notes>8</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15</vt:i4>
      </vt:variant>
    </vt:vector>
  </HeadingPairs>
  <TitlesOfParts>
    <vt:vector size="20" baseType="lpstr">
      <vt:lpstr>Arial</vt:lpstr>
      <vt:lpstr>Calibri</vt:lpstr>
      <vt:lpstr>1_Custom Design</vt:lpstr>
      <vt:lpstr>Office Theme</vt:lpstr>
      <vt:lpstr>2_Custom Design</vt:lpstr>
      <vt:lpstr>PowerPoint Presentation</vt:lpstr>
      <vt:lpstr>Agenda</vt:lpstr>
      <vt:lpstr>GTC Background</vt:lpstr>
      <vt:lpstr>Current GTC/IROLs (as of 8/16/21)</vt:lpstr>
      <vt:lpstr>Management of GTC Limits</vt:lpstr>
      <vt:lpstr>Problem: Ramp-up for Un-curtailed IRRs Causes GTC Limit to be Exceeded</vt:lpstr>
      <vt:lpstr>Current Approach</vt:lpstr>
      <vt:lpstr>Panhandle GTC Limit Exceedance</vt:lpstr>
      <vt:lpstr>Proposed Concept: Not-to-Exceed (NTE) Method</vt:lpstr>
      <vt:lpstr>Benefits of NTE Concept</vt:lpstr>
      <vt:lpstr>NTE Concept Example</vt:lpstr>
      <vt:lpstr>Implementation of NTE Concept</vt:lpstr>
      <vt:lpstr>Following BP once NTE is Implemented</vt:lpstr>
      <vt:lpstr>Transmission and Security Desk OPERATING PROCEDURE  </vt:lpstr>
      <vt:lpstr>Summary and 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cp:lastModifiedBy>
  <cp:revision>577</cp:revision>
  <cp:lastPrinted>2016-01-21T20:53:15Z</cp:lastPrinted>
  <dcterms:created xsi:type="dcterms:W3CDTF">2016-01-21T15:20:31Z</dcterms:created>
  <dcterms:modified xsi:type="dcterms:W3CDTF">2021-08-12T20:10:08Z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